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70" r:id="rId15"/>
    <p:sldId id="269" r:id="rId16"/>
    <p:sldId id="272" r:id="rId17"/>
    <p:sldId id="274" r:id="rId18"/>
    <p:sldId id="276" r:id="rId19"/>
    <p:sldId id="273" r:id="rId20"/>
    <p:sldId id="275" r:id="rId21"/>
    <p:sldId id="271" r:id="rId22"/>
    <p:sldId id="290" r:id="rId23"/>
    <p:sldId id="284" r:id="rId24"/>
    <p:sldId id="289" r:id="rId25"/>
    <p:sldId id="280" r:id="rId26"/>
    <p:sldId id="277" r:id="rId27"/>
    <p:sldId id="278" r:id="rId28"/>
    <p:sldId id="291" r:id="rId29"/>
    <p:sldId id="282" r:id="rId30"/>
    <p:sldId id="285" r:id="rId31"/>
    <p:sldId id="283" r:id="rId32"/>
    <p:sldId id="28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596" y="6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5A2809-E705-45CA-BF32-1739D9891888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00E03827-7335-4895-9E41-14D3A92FB682}">
      <dgm:prSet custT="1"/>
      <dgm:spPr/>
      <dgm:t>
        <a:bodyPr/>
        <a:lstStyle/>
        <a:p>
          <a:r>
            <a:rPr lang="en-US" sz="2400" dirty="0"/>
            <a:t>The number of electrons in an element is the </a:t>
          </a:r>
          <a:r>
            <a:rPr lang="en-US" sz="2400" b="1" u="sng" dirty="0"/>
            <a:t>same</a:t>
          </a:r>
          <a:r>
            <a:rPr lang="en-US" sz="2400" dirty="0"/>
            <a:t> as the number of protons.</a:t>
          </a:r>
        </a:p>
      </dgm:t>
    </dgm:pt>
    <dgm:pt modelId="{ED924984-E11A-4686-953A-6E5F1DC32F25}" type="parTrans" cxnId="{4F29808D-9ED2-4F24-AB70-239DD36EBC12}">
      <dgm:prSet/>
      <dgm:spPr/>
      <dgm:t>
        <a:bodyPr/>
        <a:lstStyle/>
        <a:p>
          <a:endParaRPr lang="en-US"/>
        </a:p>
      </dgm:t>
    </dgm:pt>
    <dgm:pt modelId="{C2AB6A2B-46AA-4916-916C-78C6E6BE9B54}" type="sibTrans" cxnId="{4F29808D-9ED2-4F24-AB70-239DD36EBC12}">
      <dgm:prSet/>
      <dgm:spPr/>
      <dgm:t>
        <a:bodyPr/>
        <a:lstStyle/>
        <a:p>
          <a:endParaRPr lang="en-US"/>
        </a:p>
      </dgm:t>
    </dgm:pt>
    <dgm:pt modelId="{366A5A73-900E-4E67-BA68-B6D2D038B959}">
      <dgm:prSet/>
      <dgm:spPr/>
      <dgm:t>
        <a:bodyPr/>
        <a:lstStyle/>
        <a:p>
          <a:r>
            <a:rPr lang="en-US" dirty="0"/>
            <a:t>This means that elements do not normally have a charge.</a:t>
          </a:r>
        </a:p>
      </dgm:t>
    </dgm:pt>
    <dgm:pt modelId="{90EFEBF3-1325-467C-88F4-C54AAF4DE497}" type="parTrans" cxnId="{C691A77D-2193-481C-9585-B6EE562C8CC8}">
      <dgm:prSet/>
      <dgm:spPr/>
      <dgm:t>
        <a:bodyPr/>
        <a:lstStyle/>
        <a:p>
          <a:endParaRPr lang="en-US"/>
        </a:p>
      </dgm:t>
    </dgm:pt>
    <dgm:pt modelId="{AF588072-534F-4B5E-A9E9-59DA5DE47C75}" type="sibTrans" cxnId="{C691A77D-2193-481C-9585-B6EE562C8CC8}">
      <dgm:prSet/>
      <dgm:spPr/>
      <dgm:t>
        <a:bodyPr/>
        <a:lstStyle/>
        <a:p>
          <a:endParaRPr lang="en-US"/>
        </a:p>
      </dgm:t>
    </dgm:pt>
    <dgm:pt modelId="{F0874F43-FB05-4FEC-A45E-3478DAB0FA02}" type="pres">
      <dgm:prSet presAssocID="{A35A2809-E705-45CA-BF32-1739D9891888}" presName="root" presStyleCnt="0">
        <dgm:presLayoutVars>
          <dgm:dir/>
          <dgm:resizeHandles val="exact"/>
        </dgm:presLayoutVars>
      </dgm:prSet>
      <dgm:spPr/>
    </dgm:pt>
    <dgm:pt modelId="{8FC3F90F-7F52-4C5C-8183-E57EBB9C9970}" type="pres">
      <dgm:prSet presAssocID="{00E03827-7335-4895-9E41-14D3A92FB682}" presName="compNode" presStyleCnt="0"/>
      <dgm:spPr/>
    </dgm:pt>
    <dgm:pt modelId="{2D0BB5B9-644B-437F-A721-B98FDD327170}" type="pres">
      <dgm:prSet presAssocID="{00E03827-7335-4895-9E41-14D3A92FB68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tom"/>
        </a:ext>
      </dgm:extLst>
    </dgm:pt>
    <dgm:pt modelId="{00A08964-874B-433E-BA60-30EAA2149E48}" type="pres">
      <dgm:prSet presAssocID="{00E03827-7335-4895-9E41-14D3A92FB682}" presName="spaceRect" presStyleCnt="0"/>
      <dgm:spPr/>
    </dgm:pt>
    <dgm:pt modelId="{EE7001EA-06C5-46CE-B6E5-72545019CAD4}" type="pres">
      <dgm:prSet presAssocID="{00E03827-7335-4895-9E41-14D3A92FB682}" presName="textRect" presStyleLbl="revTx" presStyleIdx="0" presStyleCnt="2">
        <dgm:presLayoutVars>
          <dgm:chMax val="1"/>
          <dgm:chPref val="1"/>
        </dgm:presLayoutVars>
      </dgm:prSet>
      <dgm:spPr/>
    </dgm:pt>
    <dgm:pt modelId="{FAD2A13A-8CBE-4BCA-B5DA-961133B16897}" type="pres">
      <dgm:prSet presAssocID="{C2AB6A2B-46AA-4916-916C-78C6E6BE9B54}" presName="sibTrans" presStyleCnt="0"/>
      <dgm:spPr/>
    </dgm:pt>
    <dgm:pt modelId="{1CA99ECB-3186-4508-A1D3-51FC449CBBBA}" type="pres">
      <dgm:prSet presAssocID="{366A5A73-900E-4E67-BA68-B6D2D038B959}" presName="compNode" presStyleCnt="0"/>
      <dgm:spPr/>
    </dgm:pt>
    <dgm:pt modelId="{524BB540-627F-4892-83F2-B1547A12057E}" type="pres">
      <dgm:prSet presAssocID="{366A5A73-900E-4E67-BA68-B6D2D038B95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compass"/>
        </a:ext>
      </dgm:extLst>
    </dgm:pt>
    <dgm:pt modelId="{6C69DA75-B22F-4D2F-A55D-8F2D71235193}" type="pres">
      <dgm:prSet presAssocID="{366A5A73-900E-4E67-BA68-B6D2D038B959}" presName="spaceRect" presStyleCnt="0"/>
      <dgm:spPr/>
    </dgm:pt>
    <dgm:pt modelId="{A096537B-2480-4407-8DF5-1384E16E0B28}" type="pres">
      <dgm:prSet presAssocID="{366A5A73-900E-4E67-BA68-B6D2D038B959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F5B60013-2DA7-4E13-96CD-B603C6C9C87E}" type="presOf" srcId="{00E03827-7335-4895-9E41-14D3A92FB682}" destId="{EE7001EA-06C5-46CE-B6E5-72545019CAD4}" srcOrd="0" destOrd="0" presId="urn:microsoft.com/office/officeart/2018/2/layout/IconLabelList"/>
    <dgm:cxn modelId="{C691A77D-2193-481C-9585-B6EE562C8CC8}" srcId="{A35A2809-E705-45CA-BF32-1739D9891888}" destId="{366A5A73-900E-4E67-BA68-B6D2D038B959}" srcOrd="1" destOrd="0" parTransId="{90EFEBF3-1325-467C-88F4-C54AAF4DE497}" sibTransId="{AF588072-534F-4B5E-A9E9-59DA5DE47C75}"/>
    <dgm:cxn modelId="{A8CB2984-8C83-42AE-A724-E40EC2CDC071}" type="presOf" srcId="{366A5A73-900E-4E67-BA68-B6D2D038B959}" destId="{A096537B-2480-4407-8DF5-1384E16E0B28}" srcOrd="0" destOrd="0" presId="urn:microsoft.com/office/officeart/2018/2/layout/IconLabelList"/>
    <dgm:cxn modelId="{4F29808D-9ED2-4F24-AB70-239DD36EBC12}" srcId="{A35A2809-E705-45CA-BF32-1739D9891888}" destId="{00E03827-7335-4895-9E41-14D3A92FB682}" srcOrd="0" destOrd="0" parTransId="{ED924984-E11A-4686-953A-6E5F1DC32F25}" sibTransId="{C2AB6A2B-46AA-4916-916C-78C6E6BE9B54}"/>
    <dgm:cxn modelId="{20C3A0A8-E6D9-452F-8DD6-CEABF4904172}" type="presOf" srcId="{A35A2809-E705-45CA-BF32-1739D9891888}" destId="{F0874F43-FB05-4FEC-A45E-3478DAB0FA02}" srcOrd="0" destOrd="0" presId="urn:microsoft.com/office/officeart/2018/2/layout/IconLabelList"/>
    <dgm:cxn modelId="{4F1F22B1-D7D1-4E8F-A88E-9925409903E7}" type="presParOf" srcId="{F0874F43-FB05-4FEC-A45E-3478DAB0FA02}" destId="{8FC3F90F-7F52-4C5C-8183-E57EBB9C9970}" srcOrd="0" destOrd="0" presId="urn:microsoft.com/office/officeart/2018/2/layout/IconLabelList"/>
    <dgm:cxn modelId="{654064E5-20B4-48ED-AFC2-970ECAB27A01}" type="presParOf" srcId="{8FC3F90F-7F52-4C5C-8183-E57EBB9C9970}" destId="{2D0BB5B9-644B-437F-A721-B98FDD327170}" srcOrd="0" destOrd="0" presId="urn:microsoft.com/office/officeart/2018/2/layout/IconLabelList"/>
    <dgm:cxn modelId="{75A51D4A-36DB-426D-A834-0F61DDC9AB73}" type="presParOf" srcId="{8FC3F90F-7F52-4C5C-8183-E57EBB9C9970}" destId="{00A08964-874B-433E-BA60-30EAA2149E48}" srcOrd="1" destOrd="0" presId="urn:microsoft.com/office/officeart/2018/2/layout/IconLabelList"/>
    <dgm:cxn modelId="{3D2EF664-70F8-433F-BF5E-942913DF65D1}" type="presParOf" srcId="{8FC3F90F-7F52-4C5C-8183-E57EBB9C9970}" destId="{EE7001EA-06C5-46CE-B6E5-72545019CAD4}" srcOrd="2" destOrd="0" presId="urn:microsoft.com/office/officeart/2018/2/layout/IconLabelList"/>
    <dgm:cxn modelId="{2ECADF11-5453-41A8-95D9-4C59F5ACFCF2}" type="presParOf" srcId="{F0874F43-FB05-4FEC-A45E-3478DAB0FA02}" destId="{FAD2A13A-8CBE-4BCA-B5DA-961133B16897}" srcOrd="1" destOrd="0" presId="urn:microsoft.com/office/officeart/2018/2/layout/IconLabelList"/>
    <dgm:cxn modelId="{22C2EF58-BE28-4EB6-A524-4BEAD3728883}" type="presParOf" srcId="{F0874F43-FB05-4FEC-A45E-3478DAB0FA02}" destId="{1CA99ECB-3186-4508-A1D3-51FC449CBBBA}" srcOrd="2" destOrd="0" presId="urn:microsoft.com/office/officeart/2018/2/layout/IconLabelList"/>
    <dgm:cxn modelId="{F4BBB960-0E1C-476E-BD9C-F5D4BF5D8C61}" type="presParOf" srcId="{1CA99ECB-3186-4508-A1D3-51FC449CBBBA}" destId="{524BB540-627F-4892-83F2-B1547A12057E}" srcOrd="0" destOrd="0" presId="urn:microsoft.com/office/officeart/2018/2/layout/IconLabelList"/>
    <dgm:cxn modelId="{0E044DE4-4CD0-4DE6-8B48-44F199959B2D}" type="presParOf" srcId="{1CA99ECB-3186-4508-A1D3-51FC449CBBBA}" destId="{6C69DA75-B22F-4D2F-A55D-8F2D71235193}" srcOrd="1" destOrd="0" presId="urn:microsoft.com/office/officeart/2018/2/layout/IconLabelList"/>
    <dgm:cxn modelId="{9591D8E6-2BCB-46F7-9008-40150A9218C9}" type="presParOf" srcId="{1CA99ECB-3186-4508-A1D3-51FC449CBBBA}" destId="{A096537B-2480-4407-8DF5-1384E16E0B2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BB5B9-644B-437F-A721-B98FDD327170}">
      <dsp:nvSpPr>
        <dsp:cNvPr id="0" name=""/>
        <dsp:cNvSpPr/>
      </dsp:nvSpPr>
      <dsp:spPr>
        <a:xfrm>
          <a:off x="734776" y="422667"/>
          <a:ext cx="1128937" cy="11289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001EA-06C5-46CE-B6E5-72545019CAD4}">
      <dsp:nvSpPr>
        <dsp:cNvPr id="0" name=""/>
        <dsp:cNvSpPr/>
      </dsp:nvSpPr>
      <dsp:spPr>
        <a:xfrm>
          <a:off x="44870" y="2033661"/>
          <a:ext cx="2508750" cy="1602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 number of electrons in an element is the </a:t>
          </a:r>
          <a:r>
            <a:rPr lang="en-US" sz="2400" b="1" u="sng" kern="1200" dirty="0"/>
            <a:t>same</a:t>
          </a:r>
          <a:r>
            <a:rPr lang="en-US" sz="2400" kern="1200" dirty="0"/>
            <a:t> as the number of protons.</a:t>
          </a:r>
        </a:p>
      </dsp:txBody>
      <dsp:txXfrm>
        <a:off x="44870" y="2033661"/>
        <a:ext cx="2508750" cy="1602421"/>
      </dsp:txXfrm>
    </dsp:sp>
    <dsp:sp modelId="{524BB540-627F-4892-83F2-B1547A12057E}">
      <dsp:nvSpPr>
        <dsp:cNvPr id="0" name=""/>
        <dsp:cNvSpPr/>
      </dsp:nvSpPr>
      <dsp:spPr>
        <a:xfrm>
          <a:off x="3682557" y="422667"/>
          <a:ext cx="1128937" cy="11289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6537B-2480-4407-8DF5-1384E16E0B28}">
      <dsp:nvSpPr>
        <dsp:cNvPr id="0" name=""/>
        <dsp:cNvSpPr/>
      </dsp:nvSpPr>
      <dsp:spPr>
        <a:xfrm>
          <a:off x="2992651" y="2033661"/>
          <a:ext cx="2508750" cy="1602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This means that elements do not normally have a charge.</a:t>
          </a:r>
        </a:p>
      </dsp:txBody>
      <dsp:txXfrm>
        <a:off x="2992651" y="2033661"/>
        <a:ext cx="2508750" cy="1602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442B5-34F4-408F-A376-A4A3212C5CE0}" type="datetimeFigureOut">
              <a:rPr lang="en-CA" smtClean="0"/>
              <a:t>2018-10-09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0D49E-2EED-4386-971E-27034E0C79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2925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0D49E-2EED-4386-971E-27034E0C791D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9383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0D49E-2EED-4386-971E-27034E0C791D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5776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0D49E-2EED-4386-971E-27034E0C791D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7757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0D49E-2EED-4386-971E-27034E0C791D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5315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A9BD-EEC1-45EB-8255-E1F421D2DE1E}" type="datetimeFigureOut">
              <a:rPr lang="en-CA" smtClean="0"/>
              <a:t>2018-10-09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ED37-4303-4E6E-A547-78C54F20B8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3358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A9BD-EEC1-45EB-8255-E1F421D2DE1E}" type="datetimeFigureOut">
              <a:rPr lang="en-CA" smtClean="0"/>
              <a:t>2018-10-09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ED37-4303-4E6E-A547-78C54F20B8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8930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A9BD-EEC1-45EB-8255-E1F421D2DE1E}" type="datetimeFigureOut">
              <a:rPr lang="en-CA" smtClean="0"/>
              <a:t>2018-10-09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ED37-4303-4E6E-A547-78C54F20B8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6747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A9BD-EEC1-45EB-8255-E1F421D2DE1E}" type="datetimeFigureOut">
              <a:rPr lang="en-CA" smtClean="0"/>
              <a:t>2018-10-09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ED37-4303-4E6E-A547-78C54F20B8C7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8730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A9BD-EEC1-45EB-8255-E1F421D2DE1E}" type="datetimeFigureOut">
              <a:rPr lang="en-CA" smtClean="0"/>
              <a:t>2018-10-09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ED37-4303-4E6E-A547-78C54F20B8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9381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A9BD-EEC1-45EB-8255-E1F421D2DE1E}" type="datetimeFigureOut">
              <a:rPr lang="en-CA" smtClean="0"/>
              <a:t>2018-10-09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ED37-4303-4E6E-A547-78C54F20B8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713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A9BD-EEC1-45EB-8255-E1F421D2DE1E}" type="datetimeFigureOut">
              <a:rPr lang="en-CA" smtClean="0"/>
              <a:t>2018-10-09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ED37-4303-4E6E-A547-78C54F20B8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0256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A9BD-EEC1-45EB-8255-E1F421D2DE1E}" type="datetimeFigureOut">
              <a:rPr lang="en-CA" smtClean="0"/>
              <a:t>2018-10-09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ED37-4303-4E6E-A547-78C54F20B8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4098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A9BD-EEC1-45EB-8255-E1F421D2DE1E}" type="datetimeFigureOut">
              <a:rPr lang="en-CA" smtClean="0"/>
              <a:t>2018-10-09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ED37-4303-4E6E-A547-78C54F20B8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46694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E7F1611-1E22-4655-A526-2B5C4D86A3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5F9A01A-CC8F-42B6-A2CC-4D02A063F9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D0ACB45-9D8B-4D18-B9B3-1075E31873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A43B2-F1E1-49D5-9F3E-B4687A1E8C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3162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A9BD-EEC1-45EB-8255-E1F421D2DE1E}" type="datetimeFigureOut">
              <a:rPr lang="en-CA" smtClean="0"/>
              <a:t>2018-10-09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ED37-4303-4E6E-A547-78C54F20B8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4209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A9BD-EEC1-45EB-8255-E1F421D2DE1E}" type="datetimeFigureOut">
              <a:rPr lang="en-CA" smtClean="0"/>
              <a:t>2018-10-09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ED37-4303-4E6E-A547-78C54F20B8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41677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A9BD-EEC1-45EB-8255-E1F421D2DE1E}" type="datetimeFigureOut">
              <a:rPr lang="en-CA" smtClean="0"/>
              <a:t>2018-10-09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ED37-4303-4E6E-A547-78C54F20B8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7151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A9BD-EEC1-45EB-8255-E1F421D2DE1E}" type="datetimeFigureOut">
              <a:rPr lang="en-CA" smtClean="0"/>
              <a:t>2018-10-09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ED37-4303-4E6E-A547-78C54F20B8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2804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A9BD-EEC1-45EB-8255-E1F421D2DE1E}" type="datetimeFigureOut">
              <a:rPr lang="en-CA" smtClean="0"/>
              <a:t>2018-10-09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ED37-4303-4E6E-A547-78C54F20B8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7838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A9BD-EEC1-45EB-8255-E1F421D2DE1E}" type="datetimeFigureOut">
              <a:rPr lang="en-CA" smtClean="0"/>
              <a:t>2018-10-09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ED37-4303-4E6E-A547-78C54F20B8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9096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A9BD-EEC1-45EB-8255-E1F421D2DE1E}" type="datetimeFigureOut">
              <a:rPr lang="en-CA" smtClean="0"/>
              <a:t>2018-10-09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ED37-4303-4E6E-A547-78C54F20B8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3866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A9BD-EEC1-45EB-8255-E1F421D2DE1E}" type="datetimeFigureOut">
              <a:rPr lang="en-CA" smtClean="0"/>
              <a:t>2018-10-09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ED37-4303-4E6E-A547-78C54F20B8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606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F80A9BD-EEC1-45EB-8255-E1F421D2DE1E}" type="datetimeFigureOut">
              <a:rPr lang="en-CA" smtClean="0"/>
              <a:t>2018-10-09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082ED37-4303-4E6E-A547-78C54F20B8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29891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Naming_of_elements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ulturacientifica.com/2017/04/03/descubrmiento-del-wolframio-tungsteno/" TargetMode="External"/><Relationship Id="rId5" Type="http://schemas.openxmlformats.org/officeDocument/2006/relationships/image" Target="../media/image18.jp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courses.lumenlearning.com/cheminter/chapter/metalloids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commons.wikimedia.org/wiki/File:Mercury_(element).svg" TargetMode="Externa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chem.libretexts.org/LibreTexts/Valley_City_State_University/Chem_121/Chapter_2:_Atomic_Structure/2.03:_Families_and_Periods_of_the_Periodic_Tabl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commons.wikimedia.org/wiki/File:Hydrogen_02.pn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nditcafe.com/science/incredible-facts-atoms-mind-blowing-atom-facts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/3.0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books.org/wiki/Structural_Biochemistry/Noble_Gases" TargetMode="External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Glowing_noble_gases.jpg" TargetMode="External"/><Relationship Id="rId5" Type="http://schemas.openxmlformats.org/officeDocument/2006/relationships/image" Target="../media/image37.jpeg"/><Relationship Id="rId4" Type="http://schemas.openxmlformats.org/officeDocument/2006/relationships/hyperlink" Target="https://creativecommons.org/licenses/by-sa/3.0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2012books.lardbucket.org/books/introductory-chemistry/section_07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nc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caraideas.blogspot.com/2013/07/el-carnaval-de-la-fisica-dia-dia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nc-nd/3.0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1.jpg"/><Relationship Id="rId7" Type="http://schemas.openxmlformats.org/officeDocument/2006/relationships/diagramLayout" Target="../diagrams/layou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diagramData" Target="../diagrams/data1.xml"/><Relationship Id="rId5" Type="http://schemas.openxmlformats.org/officeDocument/2006/relationships/hyperlink" Target="https://creativecommons.org/licenses/by-nc-nd/3.0/" TargetMode="External"/><Relationship Id="rId10" Type="http://schemas.microsoft.com/office/2007/relationships/diagramDrawing" Target="../diagrams/drawing1.xml"/><Relationship Id="rId4" Type="http://schemas.openxmlformats.org/officeDocument/2006/relationships/hyperlink" Target="http://www.omedit-centre.fr/NEVEREVENTAVK_web_gen_web/co/Les_recommandations_pour_l_etape_de_suivi.html" TargetMode="External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 shot of a computer&#10;&#10;Description generated with very high confidence">
            <a:extLst>
              <a:ext uri="{FF2B5EF4-FFF2-40B4-BE49-F238E27FC236}">
                <a16:creationId xmlns:a16="http://schemas.microsoft.com/office/drawing/2014/main" id="{5907692A-4546-4B47-ADED-2F69FD9341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00E648-2046-468D-85A9-5D6172DAA8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7541" y="745413"/>
            <a:ext cx="9440034" cy="854788"/>
          </a:xfrm>
        </p:spPr>
        <p:txBody>
          <a:bodyPr>
            <a:normAutofit fontScale="90000"/>
          </a:bodyPr>
          <a:lstStyle/>
          <a:p>
            <a:r>
              <a:rPr lang="en-CA" dirty="0"/>
              <a:t>Atoms and the periodic Table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45B76B-BCDB-4A61-A6B7-03966823F5FB}"/>
              </a:ext>
            </a:extLst>
          </p:cNvPr>
          <p:cNvSpPr txBox="1"/>
          <p:nvPr/>
        </p:nvSpPr>
        <p:spPr>
          <a:xfrm>
            <a:off x="9668552" y="6657945"/>
            <a:ext cx="252344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CA" sz="700">
                <a:solidFill>
                  <a:srgbClr val="FFFFFF"/>
                </a:solidFill>
                <a:hlinkClick r:id="rId4" tooltip="https://en.wikipedia.org/wiki/Naming_of_element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CA" sz="700">
                <a:solidFill>
                  <a:srgbClr val="FFFFFF"/>
                </a:solidFill>
              </a:rPr>
              <a:t> by Unknown Author is licensed under </a:t>
            </a:r>
            <a:r>
              <a:rPr lang="en-CA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CA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391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AF1DD7-E84F-4E8E-B874-EDAC7D4FA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196B85-791C-4D12-9B04-7C34E90F9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en-CA" sz="3200" dirty="0"/>
              <a:t>IF AN ELEMENT HAS AN ATOMIC MASS OF 184.</a:t>
            </a:r>
          </a:p>
          <a:p>
            <a:pPr marL="36900" indent="0" algn="ctr">
              <a:buNone/>
            </a:pPr>
            <a:r>
              <a:rPr lang="en-CA" sz="3200" dirty="0"/>
              <a:t>How many protons does it have?</a:t>
            </a:r>
          </a:p>
          <a:p>
            <a:pPr marL="36900" indent="0" algn="ctr">
              <a:buNone/>
            </a:pPr>
            <a:r>
              <a:rPr lang="en-CA" sz="3200" dirty="0"/>
              <a:t>How many electrons does it have?</a:t>
            </a:r>
          </a:p>
          <a:p>
            <a:pPr marL="36900" indent="0" algn="ctr">
              <a:buNone/>
            </a:pPr>
            <a:r>
              <a:rPr lang="en-CA" sz="3200" dirty="0"/>
              <a:t>How many neutrons does it have?</a:t>
            </a:r>
          </a:p>
        </p:txBody>
      </p:sp>
    </p:spTree>
    <p:extLst>
      <p:ext uri="{BB962C8B-B14F-4D97-AF65-F5344CB8AC3E}">
        <p14:creationId xmlns:p14="http://schemas.microsoft.com/office/powerpoint/2010/main" val="1417870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AF1DD7-E84F-4E8E-B874-EDAC7D4FA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</p:spPr>
        <p:txBody>
          <a:bodyPr anchor="b">
            <a:normAutofit/>
          </a:bodyPr>
          <a:lstStyle/>
          <a:p>
            <a:pPr algn="l"/>
            <a:r>
              <a:rPr lang="en-CA" sz="2800"/>
              <a:t>Tungston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196B85-791C-4D12-9B04-7C34E90F9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3078749" cy="4058751"/>
          </a:xfrm>
        </p:spPr>
        <p:txBody>
          <a:bodyPr anchor="t">
            <a:normAutofit/>
          </a:bodyPr>
          <a:lstStyle/>
          <a:p>
            <a:pPr marL="36900" indent="0">
              <a:buNone/>
            </a:pPr>
            <a:r>
              <a:rPr lang="en-CA" sz="1600" dirty="0"/>
              <a:t>ATOMIC MASS = 184</a:t>
            </a:r>
          </a:p>
          <a:p>
            <a:pPr marL="36900" indent="0">
              <a:buNone/>
            </a:pPr>
            <a:r>
              <a:rPr lang="en-CA" sz="1600" dirty="0"/>
              <a:t>ATOMIC NUMBER = 74</a:t>
            </a:r>
          </a:p>
          <a:p>
            <a:pPr marL="36900" indent="0">
              <a:buNone/>
            </a:pPr>
            <a:endParaRPr lang="en-CA" sz="1600" dirty="0"/>
          </a:p>
          <a:p>
            <a:pPr marL="36900" indent="0">
              <a:buNone/>
            </a:pPr>
            <a:r>
              <a:rPr lang="en-CA" sz="1600" dirty="0"/>
              <a:t>74 PROTONS</a:t>
            </a:r>
          </a:p>
          <a:p>
            <a:pPr marL="36900" indent="0">
              <a:buNone/>
            </a:pPr>
            <a:r>
              <a:rPr lang="en-CA" sz="1600" dirty="0"/>
              <a:t>74 ELECTRONS</a:t>
            </a:r>
          </a:p>
          <a:p>
            <a:pPr marL="36900" indent="0">
              <a:buNone/>
            </a:pPr>
            <a:r>
              <a:rPr lang="en-CA" sz="1600" dirty="0"/>
              <a:t>110 NEUTRONS (184 – 74)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96E90D-3FB8-47B5-9126-279C23A760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3467" r="-1" b="-1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ECDD12-5A9F-48F9-B2F6-A37069195636}"/>
              </a:ext>
            </a:extLst>
          </p:cNvPr>
          <p:cNvSpPr txBox="1"/>
          <p:nvPr/>
        </p:nvSpPr>
        <p:spPr>
          <a:xfrm>
            <a:off x="9476193" y="6657945"/>
            <a:ext cx="271580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CA" sz="700">
                <a:solidFill>
                  <a:srgbClr val="FFFFFF"/>
                </a:solidFill>
                <a:hlinkClick r:id="rId6" tooltip="https://culturacientifica.com/2017/04/03/descubrmiento-del-wolframio-tungsten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CA" sz="700">
                <a:solidFill>
                  <a:srgbClr val="FFFFFF"/>
                </a:solidFill>
              </a:rPr>
              <a:t> by Unknown Author is licensed under </a:t>
            </a:r>
            <a:r>
              <a:rPr lang="en-CA" sz="700">
                <a:solidFill>
                  <a:srgbClr val="FFFFFF"/>
                </a:solidFill>
                <a:hlinkClick r:id="rId7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CA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002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57A46-D78C-468A-91F0-5EE842E0D2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9075" y="2021134"/>
            <a:ext cx="5441285" cy="2364964"/>
          </a:xfrm>
        </p:spPr>
        <p:txBody>
          <a:bodyPr>
            <a:normAutofit/>
          </a:bodyPr>
          <a:lstStyle/>
          <a:p>
            <a:r>
              <a:rPr lang="en-CA" dirty="0"/>
              <a:t>THE PERIODIC TABLE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1F6D7D-004A-4CAE-B291-06EF058C4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10649" y="1"/>
            <a:ext cx="4690532" cy="6858000"/>
          </a:xfrm>
          <a:prstGeom prst="rect">
            <a:avLst/>
          </a:prstGeo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A40E158B-B310-4883-8C75-E234B251C44E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/>
          <a:srcRect l="5641" r="4090" b="-1"/>
          <a:stretch/>
        </p:blipFill>
        <p:spPr bwMode="auto">
          <a:xfrm>
            <a:off x="643339" y="643464"/>
            <a:ext cx="3551912" cy="51203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404399-8932-4057-822C-FDF315509F3F}"/>
              </a:ext>
            </a:extLst>
          </p:cNvPr>
          <p:cNvSpPr txBox="1"/>
          <p:nvPr/>
        </p:nvSpPr>
        <p:spPr>
          <a:xfrm>
            <a:off x="643340" y="5884011"/>
            <a:ext cx="3460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/>
              <a:t>Dmitri Mendeleev</a:t>
            </a:r>
          </a:p>
          <a:p>
            <a:pPr algn="ctr"/>
            <a:r>
              <a:rPr lang="en-CA" sz="2800" dirty="0"/>
              <a:t>1834 - 1907</a:t>
            </a:r>
          </a:p>
        </p:txBody>
      </p:sp>
    </p:spTree>
    <p:extLst>
      <p:ext uri="{BB962C8B-B14F-4D97-AF65-F5344CB8AC3E}">
        <p14:creationId xmlns:p14="http://schemas.microsoft.com/office/powerpoint/2010/main" val="410911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Content Placeholder 7">
            <a:extLst>
              <a:ext uri="{FF2B5EF4-FFF2-40B4-BE49-F238E27FC236}">
                <a16:creationId xmlns:a16="http://schemas.microsoft.com/office/drawing/2014/main" id="{666B1CCE-CC6E-4101-9D0A-A354736B7C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5495" r="134" b="-2898"/>
          <a:stretch/>
        </p:blipFill>
        <p:spPr>
          <a:xfrm>
            <a:off x="1735746" y="643467"/>
            <a:ext cx="8720508" cy="5571066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EE08DB-F3BE-436F-B278-20B281B887AB}"/>
              </a:ext>
            </a:extLst>
          </p:cNvPr>
          <p:cNvSpPr txBox="1"/>
          <p:nvPr/>
        </p:nvSpPr>
        <p:spPr>
          <a:xfrm>
            <a:off x="9176732" y="6175345"/>
            <a:ext cx="254268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CA" sz="700" dirty="0">
                <a:solidFill>
                  <a:srgbClr val="FFFFFF"/>
                </a:solidFill>
                <a:hlinkClick r:id="rId4" tooltip="https://courses.lumenlearning.com/cheminter/chapter/metalloid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CA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CA" sz="700" dirty="0">
                <a:solidFill>
                  <a:srgbClr val="FFFFFF"/>
                </a:solidFill>
                <a:hlinkClick r:id="rId5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CA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374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A9C7C-2D50-4F6A-96A4-012CD284A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5978072" cy="970450"/>
          </a:xfrm>
        </p:spPr>
        <p:txBody>
          <a:bodyPr>
            <a:normAutofit/>
          </a:bodyPr>
          <a:lstStyle/>
          <a:p>
            <a:r>
              <a:rPr lang="en-CA" dirty="0"/>
              <a:t>ELEMENTS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F7687561-4DC8-4C8A-99A4-C02554FC5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828801"/>
            <a:ext cx="5978072" cy="3866048"/>
          </a:xfrm>
        </p:spPr>
        <p:txBody>
          <a:bodyPr anchor="ctr">
            <a:normAutofit/>
          </a:bodyPr>
          <a:lstStyle/>
          <a:p>
            <a:r>
              <a:rPr lang="en-US" dirty="0"/>
              <a:t>An individual square on the periodic table is called an </a:t>
            </a:r>
            <a:r>
              <a:rPr lang="en-US" b="1" u="sng" dirty="0"/>
              <a:t>Element</a:t>
            </a:r>
            <a:r>
              <a:rPr lang="en-US" dirty="0">
                <a:effectLst/>
              </a:rPr>
              <a:t>.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AEE9CAC-347C-43C2-AE87-6BC5566E6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232905" y="1"/>
            <a:ext cx="4959095" cy="6858000"/>
          </a:xfrm>
          <a:prstGeom prst="rect">
            <a:avLst/>
          </a:prstGeom>
        </p:spPr>
      </p:pic>
      <p:pic>
        <p:nvPicPr>
          <p:cNvPr id="16" name="Content Placeholder 11">
            <a:extLst>
              <a:ext uri="{FF2B5EF4-FFF2-40B4-BE49-F238E27FC236}">
                <a16:creationId xmlns:a16="http://schemas.microsoft.com/office/drawing/2014/main" id="{0861F57D-592C-425D-BB54-AE42F300A8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552945" y="643465"/>
            <a:ext cx="3610635" cy="51033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FA085D-E8FA-44A5-A0F7-3ECF3EAB84B0}"/>
              </a:ext>
            </a:extLst>
          </p:cNvPr>
          <p:cNvSpPr txBox="1"/>
          <p:nvPr/>
        </p:nvSpPr>
        <p:spPr>
          <a:xfrm>
            <a:off x="8640132" y="5546782"/>
            <a:ext cx="252344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CA" sz="700">
                <a:solidFill>
                  <a:srgbClr val="FFFFFF"/>
                </a:solidFill>
                <a:hlinkClick r:id="rId5" tooltip="http://commons.wikimedia.org/wiki/File:Mercury_(element).sv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CA" sz="700">
                <a:solidFill>
                  <a:srgbClr val="FFFFFF"/>
                </a:solidFill>
              </a:rPr>
              <a:t> by Unknown Author is licensed under </a:t>
            </a:r>
            <a:r>
              <a:rPr lang="en-CA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CA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389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04BF1-7EF7-4078-A9F4-5BBF55ED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en-CA" sz="360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Organization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6">
            <a:extLst>
              <a:ext uri="{FF2B5EF4-FFF2-40B4-BE49-F238E27FC236}">
                <a16:creationId xmlns:a16="http://schemas.microsoft.com/office/drawing/2014/main" id="{0D4BFAB9-6C79-44AC-957D-CD481F822594}"/>
              </a:ext>
            </a:extLst>
          </p:cNvPr>
          <p:cNvGrpSpPr>
            <a:grpSpLocks/>
          </p:cNvGrpSpPr>
          <p:nvPr/>
        </p:nvGrpSpPr>
        <p:grpSpPr bwMode="auto">
          <a:xfrm>
            <a:off x="4792386" y="1660525"/>
            <a:ext cx="3595963" cy="3209858"/>
            <a:chOff x="457200" y="2087563"/>
            <a:chExt cx="3962400" cy="3536950"/>
          </a:xfrm>
        </p:grpSpPr>
        <p:sp>
          <p:nvSpPr>
            <p:cNvPr id="25" name="Text Box 26">
              <a:extLst>
                <a:ext uri="{FF2B5EF4-FFF2-40B4-BE49-F238E27FC236}">
                  <a16:creationId xmlns:a16="http://schemas.microsoft.com/office/drawing/2014/main" id="{B81B23D7-A0D6-491B-AB6D-6C1FA9D55C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" y="2087563"/>
              <a:ext cx="3962400" cy="576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dirty="0">
                  <a:latin typeface="Calibri" panose="020F0502020204030204" pitchFamily="34" charset="0"/>
                </a:rPr>
                <a:t>Vertically into </a:t>
              </a:r>
              <a:r>
                <a:rPr lang="en-US" altLang="en-US" sz="2800" b="1" dirty="0">
                  <a:latin typeface="Calibri" panose="020F0502020204030204" pitchFamily="34" charset="0"/>
                </a:rPr>
                <a:t>Groups</a:t>
              </a:r>
            </a:p>
          </p:txBody>
        </p:sp>
        <p:pic>
          <p:nvPicPr>
            <p:cNvPr id="26" name="Picture 27" descr="group2">
              <a:extLst>
                <a:ext uri="{FF2B5EF4-FFF2-40B4-BE49-F238E27FC236}">
                  <a16:creationId xmlns:a16="http://schemas.microsoft.com/office/drawing/2014/main" id="{1C7783B9-24CC-425D-AB09-FC63018F58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025" y="2652713"/>
              <a:ext cx="439738" cy="297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 7">
            <a:extLst>
              <a:ext uri="{FF2B5EF4-FFF2-40B4-BE49-F238E27FC236}">
                <a16:creationId xmlns:a16="http://schemas.microsoft.com/office/drawing/2014/main" id="{5C8DC1EE-F693-4427-B004-2C5A5A197322}"/>
              </a:ext>
            </a:extLst>
          </p:cNvPr>
          <p:cNvGrpSpPr>
            <a:grpSpLocks/>
          </p:cNvGrpSpPr>
          <p:nvPr/>
        </p:nvGrpSpPr>
        <p:grpSpPr bwMode="auto">
          <a:xfrm>
            <a:off x="4987582" y="3063958"/>
            <a:ext cx="6846160" cy="1196022"/>
            <a:chOff x="679450" y="3635375"/>
            <a:chExt cx="7543800" cy="1317900"/>
          </a:xfrm>
        </p:grpSpPr>
        <p:sp>
          <p:nvSpPr>
            <p:cNvPr id="28" name="Text Box 23">
              <a:extLst>
                <a:ext uri="{FF2B5EF4-FFF2-40B4-BE49-F238E27FC236}">
                  <a16:creationId xmlns:a16="http://schemas.microsoft.com/office/drawing/2014/main" id="{EBE74EAA-5563-4D5B-81E3-0322304CED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2963" y="4376738"/>
              <a:ext cx="4267200" cy="576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dirty="0">
                  <a:latin typeface="Calibri" panose="020F0502020204030204" pitchFamily="34" charset="0"/>
                </a:rPr>
                <a:t>Horizontally Into </a:t>
              </a:r>
              <a:r>
                <a:rPr lang="en-US" altLang="en-US" sz="2800" b="1" dirty="0">
                  <a:latin typeface="Calibri" panose="020F0502020204030204" pitchFamily="34" charset="0"/>
                </a:rPr>
                <a:t>Periods</a:t>
              </a:r>
            </a:p>
          </p:txBody>
        </p:sp>
        <p:pic>
          <p:nvPicPr>
            <p:cNvPr id="29" name="Picture 28" descr="period4">
              <a:extLst>
                <a:ext uri="{FF2B5EF4-FFF2-40B4-BE49-F238E27FC236}">
                  <a16:creationId xmlns:a16="http://schemas.microsoft.com/office/drawing/2014/main" id="{527D11E7-1D23-4DE9-BA08-AA9D89BCA0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450" y="3635375"/>
              <a:ext cx="7543800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485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04BF1-7EF7-4078-A9F4-5BBF55ED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en-CA" sz="36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Groups</a:t>
            </a:r>
          </a:p>
        </p:txBody>
      </p:sp>
      <p:pic>
        <p:nvPicPr>
          <p:cNvPr id="26" name="Picture 27" descr="group2">
            <a:extLst>
              <a:ext uri="{FF2B5EF4-FFF2-40B4-BE49-F238E27FC236}">
                <a16:creationId xmlns:a16="http://schemas.microsoft.com/office/drawing/2014/main" id="{1C7783B9-24CC-425D-AB09-FC63018F5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838" y="1317218"/>
            <a:ext cx="603304" cy="422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6">
            <a:extLst>
              <a:ext uri="{FF2B5EF4-FFF2-40B4-BE49-F238E27FC236}">
                <a16:creationId xmlns:a16="http://schemas.microsoft.com/office/drawing/2014/main" id="{5FC1769F-A50B-466C-BB75-28E59AC16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621" y="2274838"/>
            <a:ext cx="760395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</a:rPr>
              <a:t>Elements are arranged vertically into groups.</a:t>
            </a:r>
          </a:p>
          <a:p>
            <a:pPr marL="457200" indent="-4572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</a:rPr>
              <a:t>Elements in the same group tend to have </a:t>
            </a:r>
            <a:r>
              <a:rPr lang="en-US" altLang="en-US" b="1" u="sng" dirty="0">
                <a:latin typeface="Calibri" panose="020F0502020204030204" pitchFamily="34" charset="0"/>
              </a:rPr>
              <a:t>similar properties</a:t>
            </a:r>
            <a:r>
              <a:rPr lang="en-US" altLang="en-US" dirty="0">
                <a:latin typeface="Calibri" panose="020F0502020204030204" pitchFamily="34" charset="0"/>
              </a:rPr>
              <a:t>.</a:t>
            </a:r>
          </a:p>
          <a:p>
            <a:pPr marL="457200" indent="-4572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</a:rPr>
              <a:t>This is because each atom in the same group have the same </a:t>
            </a:r>
            <a:r>
              <a:rPr lang="en-US" altLang="en-US" b="1" u="sng" dirty="0">
                <a:latin typeface="Calibri" panose="020F0502020204030204" pitchFamily="34" charset="0"/>
              </a:rPr>
              <a:t>number of electrons </a:t>
            </a:r>
            <a:r>
              <a:rPr lang="en-US" altLang="en-US" dirty="0">
                <a:latin typeface="Calibri" panose="020F0502020204030204" pitchFamily="34" charset="0"/>
              </a:rPr>
              <a:t>in its outermost shell.</a:t>
            </a:r>
          </a:p>
          <a:p>
            <a:pPr marL="457200" indent="-4572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</a:rPr>
              <a:t>This outermost shell is known as a </a:t>
            </a:r>
            <a:r>
              <a:rPr lang="en-US" altLang="en-US" b="1" u="sng" dirty="0">
                <a:latin typeface="Calibri" panose="020F0502020204030204" pitchFamily="34" charset="0"/>
              </a:rPr>
              <a:t>“Valence” shell</a:t>
            </a:r>
            <a:r>
              <a:rPr lang="en-US" altLang="en-US" dirty="0"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7252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04BF1-7EF7-4078-A9F4-5BBF55ED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en-CA" sz="36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Groups</a:t>
            </a:r>
          </a:p>
        </p:txBody>
      </p:sp>
      <p:pic>
        <p:nvPicPr>
          <p:cNvPr id="26" name="Picture 27" descr="group2">
            <a:extLst>
              <a:ext uri="{FF2B5EF4-FFF2-40B4-BE49-F238E27FC236}">
                <a16:creationId xmlns:a16="http://schemas.microsoft.com/office/drawing/2014/main" id="{1C7783B9-24CC-425D-AB09-FC63018F5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04" y="1040025"/>
            <a:ext cx="682494" cy="477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be">
            <a:extLst>
              <a:ext uri="{FF2B5EF4-FFF2-40B4-BE49-F238E27FC236}">
                <a16:creationId xmlns:a16="http://schemas.microsoft.com/office/drawing/2014/main" id="{AEBCB54C-E2B9-4E33-A394-467C30BCE2C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18994" y="1521618"/>
            <a:ext cx="4038600" cy="3814762"/>
          </a:xfrm>
          <a:noFill/>
        </p:spPr>
      </p:pic>
      <p:pic>
        <p:nvPicPr>
          <p:cNvPr id="6" name="Picture 20" descr="mg">
            <a:extLst>
              <a:ext uri="{FF2B5EF4-FFF2-40B4-BE49-F238E27FC236}">
                <a16:creationId xmlns:a16="http://schemas.microsoft.com/office/drawing/2014/main" id="{E14A5D14-861E-48A0-BF53-8054E1DA9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70936" y="838199"/>
            <a:ext cx="5486400" cy="51816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2384F9-0394-4142-A21D-1975428979F2}"/>
              </a:ext>
            </a:extLst>
          </p:cNvPr>
          <p:cNvSpPr txBox="1"/>
          <p:nvPr/>
        </p:nvSpPr>
        <p:spPr>
          <a:xfrm>
            <a:off x="5505651" y="5611527"/>
            <a:ext cx="5967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Be (</a:t>
            </a:r>
            <a:r>
              <a:rPr lang="en-CA" dirty="0" err="1"/>
              <a:t>Berilium</a:t>
            </a:r>
            <a:r>
              <a:rPr lang="en-CA" dirty="0"/>
              <a:t>)                                     Mg (Magnesium)</a:t>
            </a:r>
          </a:p>
        </p:txBody>
      </p:sp>
    </p:spTree>
    <p:extLst>
      <p:ext uri="{BB962C8B-B14F-4D97-AF65-F5344CB8AC3E}">
        <p14:creationId xmlns:p14="http://schemas.microsoft.com/office/powerpoint/2010/main" val="407584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888 -0.1524 L -8.46087E-6 -3.9408E-6 " pathEditMode="relative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654 -0.14246 L -1.47493E-7 -5.73543E-7 " pathEditMode="relative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04BF1-7EF7-4078-A9F4-5BBF55ED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en-CA" sz="36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Groups</a:t>
            </a:r>
          </a:p>
        </p:txBody>
      </p:sp>
      <p:pic>
        <p:nvPicPr>
          <p:cNvPr id="26" name="Picture 27" descr="group2">
            <a:extLst>
              <a:ext uri="{FF2B5EF4-FFF2-40B4-BE49-F238E27FC236}">
                <a16:creationId xmlns:a16="http://schemas.microsoft.com/office/drawing/2014/main" id="{1C7783B9-24CC-425D-AB09-FC63018F5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838" y="1317218"/>
            <a:ext cx="603304" cy="422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6">
            <a:extLst>
              <a:ext uri="{FF2B5EF4-FFF2-40B4-BE49-F238E27FC236}">
                <a16:creationId xmlns:a16="http://schemas.microsoft.com/office/drawing/2014/main" id="{5FC1769F-A50B-466C-BB75-28E59AC16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621" y="2274838"/>
            <a:ext cx="760395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</a:rPr>
              <a:t>The number of electrons in the Valence shell affects how the atom </a:t>
            </a:r>
            <a:r>
              <a:rPr lang="en-US" altLang="en-US" b="1" u="sng" dirty="0">
                <a:latin typeface="Calibri" panose="020F0502020204030204" pitchFamily="34" charset="0"/>
              </a:rPr>
              <a:t>bonds</a:t>
            </a:r>
            <a:r>
              <a:rPr lang="en-US" altLang="en-US" dirty="0">
                <a:latin typeface="Calibri" panose="020F0502020204030204" pitchFamily="34" charset="0"/>
              </a:rPr>
              <a:t>.</a:t>
            </a:r>
          </a:p>
          <a:p>
            <a:pPr marL="457200" indent="-4572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</a:rPr>
              <a:t>The way an atom bonds affects many of the properties of an element.</a:t>
            </a:r>
          </a:p>
        </p:txBody>
      </p:sp>
    </p:spTree>
    <p:extLst>
      <p:ext uri="{BB962C8B-B14F-4D97-AF65-F5344CB8AC3E}">
        <p14:creationId xmlns:p14="http://schemas.microsoft.com/office/powerpoint/2010/main" val="1051409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04BF1-7EF7-4078-A9F4-5BBF55ED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en-CA" sz="36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Periods</a:t>
            </a:r>
          </a:p>
        </p:txBody>
      </p:sp>
      <p:pic>
        <p:nvPicPr>
          <p:cNvPr id="29" name="Picture 28" descr="period4">
            <a:extLst>
              <a:ext uri="{FF2B5EF4-FFF2-40B4-BE49-F238E27FC236}">
                <a16:creationId xmlns:a16="http://schemas.microsoft.com/office/drawing/2014/main" id="{527D11E7-1D23-4DE9-BA08-AA9D89BCA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580" y="517557"/>
            <a:ext cx="8770840" cy="59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CC36B6-ACD2-47A1-BAFC-53E840542A2B}"/>
              </a:ext>
            </a:extLst>
          </p:cNvPr>
          <p:cNvSpPr/>
          <p:nvPr/>
        </p:nvSpPr>
        <p:spPr>
          <a:xfrm>
            <a:off x="4847325" y="3015654"/>
            <a:ext cx="67607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</a:rPr>
              <a:t>Elements are arranged horizontally into </a:t>
            </a:r>
            <a:r>
              <a:rPr lang="en-US" altLang="en-US" sz="2400" b="1" u="sng" dirty="0">
                <a:latin typeface="Calibri" panose="020F0502020204030204" pitchFamily="34" charset="0"/>
              </a:rPr>
              <a:t>Periods</a:t>
            </a:r>
            <a:r>
              <a:rPr lang="en-US" altLang="en-US" sz="2400" dirty="0">
                <a:latin typeface="Calibri" panose="020F0502020204030204" pitchFamily="34" charset="0"/>
              </a:rPr>
              <a:t>.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</a:rPr>
              <a:t>Elements in the same period have the same number of </a:t>
            </a:r>
            <a:r>
              <a:rPr lang="en-US" altLang="en-US" sz="2400" b="1" u="sng" dirty="0">
                <a:latin typeface="Calibri" panose="020F0502020204030204" pitchFamily="34" charset="0"/>
              </a:rPr>
              <a:t>electron shells</a:t>
            </a:r>
            <a:r>
              <a:rPr lang="en-US" altLang="en-US" sz="2400" dirty="0">
                <a:latin typeface="Calibri" panose="020F050202020403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alt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436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14F9B-C191-4C34-86D4-0CD9771C6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2800" dirty="0">
                <a:effectLst/>
              </a:rPr>
              <a:t>Atoms</a:t>
            </a:r>
            <a:r>
              <a:rPr lang="en-US" sz="2800" dirty="0"/>
              <a:t>	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19CEBB-E159-4432-9045-4ADB655BE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95" y="1732449"/>
            <a:ext cx="3078749" cy="40587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3464" indent="-283464" algn="l"/>
            <a:r>
              <a:rPr lang="en-US" dirty="0">
                <a:effectLst/>
              </a:rPr>
              <a:t>Consist of a:</a:t>
            </a:r>
          </a:p>
          <a:p>
            <a:pPr marL="283464" indent="-283464" algn="l"/>
            <a:r>
              <a:rPr lang="en-US" dirty="0">
                <a:effectLst/>
              </a:rPr>
              <a:t>Nucleus (</a:t>
            </a:r>
            <a:r>
              <a:rPr lang="en-US" b="1" u="sng" dirty="0">
                <a:effectLst/>
              </a:rPr>
              <a:t>Protons and neutrons</a:t>
            </a:r>
            <a:r>
              <a:rPr lang="en-US" dirty="0">
                <a:effectLst/>
              </a:rPr>
              <a:t>)</a:t>
            </a:r>
          </a:p>
          <a:p>
            <a:pPr marL="283464" indent="-283464" algn="l"/>
            <a:r>
              <a:rPr lang="en-US" dirty="0">
                <a:effectLst/>
              </a:rPr>
              <a:t>Electrons – that travel in space about the nucleus</a:t>
            </a: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95B8141-CF44-490F-9E57-AF3BF68C93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8778" r="9888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69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04BF1-7EF7-4078-A9F4-5BBF55ED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en-CA" sz="36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Periods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2384F9-0394-4142-A21D-1975428979F2}"/>
              </a:ext>
            </a:extLst>
          </p:cNvPr>
          <p:cNvSpPr txBox="1"/>
          <p:nvPr/>
        </p:nvSpPr>
        <p:spPr>
          <a:xfrm>
            <a:off x="2916455" y="5611527"/>
            <a:ext cx="8556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K (Potassium)                                  Fe (Iron)                                 Kr (Krypton)</a:t>
            </a:r>
          </a:p>
        </p:txBody>
      </p:sp>
      <p:pic>
        <p:nvPicPr>
          <p:cNvPr id="9" name="Picture 8" descr="period4">
            <a:extLst>
              <a:ext uri="{FF2B5EF4-FFF2-40B4-BE49-F238E27FC236}">
                <a16:creationId xmlns:a16="http://schemas.microsoft.com/office/drawing/2014/main" id="{35E8C897-3E5B-470B-80C3-387308530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290" y="404109"/>
            <a:ext cx="9970545" cy="679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k">
            <a:extLst>
              <a:ext uri="{FF2B5EF4-FFF2-40B4-BE49-F238E27FC236}">
                <a16:creationId xmlns:a16="http://schemas.microsoft.com/office/drawing/2014/main" id="{AC5CF1EF-36BA-466A-8303-8C0BDCBE9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0687" y="1730089"/>
            <a:ext cx="2895600" cy="2735263"/>
          </a:xfrm>
          <a:prstGeom prst="rect">
            <a:avLst/>
          </a:prstGeom>
          <a:noFill/>
        </p:spPr>
      </p:pic>
      <p:pic>
        <p:nvPicPr>
          <p:cNvPr id="13" name="Picture 9" descr="fe">
            <a:extLst>
              <a:ext uri="{FF2B5EF4-FFF2-40B4-BE49-F238E27FC236}">
                <a16:creationId xmlns:a16="http://schemas.microsoft.com/office/drawing/2014/main" id="{F671CCCC-DF68-4B9C-B403-A34EA4D5A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76287" y="2804827"/>
            <a:ext cx="2971800" cy="2806700"/>
          </a:xfrm>
          <a:prstGeom prst="rect">
            <a:avLst/>
          </a:prstGeom>
          <a:noFill/>
        </p:spPr>
      </p:pic>
      <p:pic>
        <p:nvPicPr>
          <p:cNvPr id="14" name="Picture 11" descr="kr">
            <a:extLst>
              <a:ext uri="{FF2B5EF4-FFF2-40B4-BE49-F238E27FC236}">
                <a16:creationId xmlns:a16="http://schemas.microsoft.com/office/drawing/2014/main" id="{CF6308FA-7C5E-423E-B8B9-FF747DCDC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09987" y="1585627"/>
            <a:ext cx="3048000" cy="2879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916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AA5EE-2116-4C9F-9151-46DC3FEE5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4406537"/>
            <a:ext cx="9440034" cy="10883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Families of the Periodic Table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3873237B-12CC-4E2B-BE46-D4AEECAE9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5928" y="643463"/>
            <a:ext cx="5626931" cy="3249553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371408-58FB-48CD-913E-049719097B22}"/>
              </a:ext>
            </a:extLst>
          </p:cNvPr>
          <p:cNvSpPr txBox="1"/>
          <p:nvPr/>
        </p:nvSpPr>
        <p:spPr>
          <a:xfrm>
            <a:off x="9505046" y="6870700"/>
            <a:ext cx="268695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CA" sz="700">
                <a:solidFill>
                  <a:srgbClr val="FFFFFF"/>
                </a:solidFill>
                <a:hlinkClick r:id="rId4" tooltip="https://chem.libretexts.org/LibreTexts/Valley_City_State_University/Chem_121/Chapter_2%3A_Atomic_Structure/2.03%3A_Families_and_Periods_of_the_Periodic_Tab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CA" sz="700">
                <a:solidFill>
                  <a:srgbClr val="FFFFFF"/>
                </a:solidFill>
              </a:rPr>
              <a:t> by Unknown Author is licensed under </a:t>
            </a:r>
            <a:r>
              <a:rPr lang="en-CA" sz="70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CA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D94A30-D4DF-4EB0-9479-7CB1F1C64461}"/>
              </a:ext>
            </a:extLst>
          </p:cNvPr>
          <p:cNvSpPr txBox="1"/>
          <p:nvPr/>
        </p:nvSpPr>
        <p:spPr>
          <a:xfrm>
            <a:off x="2053253" y="5685228"/>
            <a:ext cx="8092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The three main groups or families are the </a:t>
            </a:r>
            <a:r>
              <a:rPr lang="en-CA" b="1" u="sng" dirty="0"/>
              <a:t>Metals, non-metals, and metalloids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65172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3766711-9004-4A0C-AFCA-7F52B72A6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804BF1-7EF7-4078-A9F4-5BBF55ED3F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3795" y="609600"/>
            <a:ext cx="6003053" cy="9704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Hydrogen (PINK)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2DB5EC-60A9-4E37-B2D4-AAA514F176F6}"/>
              </a:ext>
            </a:extLst>
          </p:cNvPr>
          <p:cNvSpPr txBox="1"/>
          <p:nvPr/>
        </p:nvSpPr>
        <p:spPr>
          <a:xfrm>
            <a:off x="913795" y="1732449"/>
            <a:ext cx="6003053" cy="4058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Does not match the properties of any other group so it is all alone.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Even though it is placed above group 1 it is not a part of that group.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Very reactive, colorless, odorless.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Gas at room temperature.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Has 1 outer level (valence) electron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D87990-4B89-42C0-89D8-E13079968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1978" y="965196"/>
            <a:ext cx="3685394" cy="4781641"/>
          </a:xfrm>
          <a:prstGeom prst="rect">
            <a:avLst/>
          </a:prstGeom>
          <a:solidFill>
            <a:schemeClr val="bg1"/>
          </a:solidFill>
          <a:ln w="190500">
            <a:solidFill>
              <a:srgbClr val="FFFFFF">
                <a:alpha val="6667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DE0E8A0F-52BD-4534-8001-B6D4CD183E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961853" y="1951723"/>
            <a:ext cx="2835022" cy="28085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7F9371-810F-4701-A99D-1F14877A8C8E}"/>
              </a:ext>
            </a:extLst>
          </p:cNvPr>
          <p:cNvSpPr txBox="1"/>
          <p:nvPr/>
        </p:nvSpPr>
        <p:spPr>
          <a:xfrm>
            <a:off x="8754758" y="5746837"/>
            <a:ext cx="252344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CA" sz="700" dirty="0">
                <a:solidFill>
                  <a:srgbClr val="FFFFFF"/>
                </a:solidFill>
                <a:hlinkClick r:id="rId4" tooltip="http://commons.wikimedia.org/wiki/File:Hydrogen_02.p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CA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CA" sz="700" dirty="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CA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867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E482A67-6CD8-49D7-9F85-52ECF9915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804BF1-7EF7-4078-A9F4-5BBF55ED3F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4617" y="965196"/>
            <a:ext cx="3137262" cy="784784"/>
          </a:xfrm>
        </p:spPr>
        <p:txBody>
          <a:bodyPr>
            <a:normAutofit fontScale="90000"/>
          </a:bodyPr>
          <a:lstStyle/>
          <a:p>
            <a:r>
              <a:rPr lang="en-CA" sz="40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METALS (YELLOW)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8F941B-B7E9-44F2-9A2C-5D35ACF9A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614" y="965196"/>
            <a:ext cx="6476539" cy="4781641"/>
          </a:xfrm>
          <a:prstGeom prst="rect">
            <a:avLst/>
          </a:prstGeom>
          <a:solidFill>
            <a:schemeClr val="bg1"/>
          </a:solidFill>
          <a:ln w="190500">
            <a:solidFill>
              <a:srgbClr val="FFFFFF">
                <a:alpha val="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2DB5EC-60A9-4E37-B2D4-AAA514F176F6}"/>
              </a:ext>
            </a:extLst>
          </p:cNvPr>
          <p:cNvSpPr txBox="1"/>
          <p:nvPr/>
        </p:nvSpPr>
        <p:spPr>
          <a:xfrm>
            <a:off x="7499927" y="1914525"/>
            <a:ext cx="46920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</a:rPr>
              <a:t>~75% of the elements are </a:t>
            </a:r>
            <a:r>
              <a:rPr lang="en-US" altLang="en-US" sz="2400" b="1" u="sng" dirty="0">
                <a:solidFill>
                  <a:schemeClr val="bg1"/>
                </a:solidFill>
              </a:rPr>
              <a:t>metals.</a:t>
            </a:r>
          </a:p>
          <a:p>
            <a:pPr marL="457200" indent="-457200">
              <a:buAutoNum type="arabicPeriod"/>
            </a:pPr>
            <a:r>
              <a:rPr lang="en-US" altLang="en-US" sz="2400" b="1" u="sng" dirty="0">
                <a:solidFill>
                  <a:schemeClr val="bg1"/>
                </a:solidFill>
              </a:rPr>
              <a:t>solids at room temperature </a:t>
            </a:r>
            <a:r>
              <a:rPr lang="en-US" altLang="en-US" sz="2400" dirty="0">
                <a:solidFill>
                  <a:schemeClr val="bg1"/>
                </a:solidFill>
              </a:rPr>
              <a:t>(except mercury)</a:t>
            </a:r>
          </a:p>
          <a:p>
            <a:pPr marL="457200" indent="-457200">
              <a:buAutoNum type="arabicPeriod"/>
            </a:pPr>
            <a:r>
              <a:rPr lang="en-US" sz="2400" b="1" u="sng" dirty="0">
                <a:solidFill>
                  <a:schemeClr val="bg1"/>
                </a:solidFill>
              </a:rPr>
              <a:t>Shiny, bendable (Malleable and ductile.</a:t>
            </a:r>
          </a:p>
          <a:p>
            <a:pPr marL="457200" indent="-457200">
              <a:buAutoNum type="arabicPeriod"/>
            </a:pPr>
            <a:r>
              <a:rPr lang="en-US" sz="2400" b="1" u="sng" dirty="0">
                <a:solidFill>
                  <a:schemeClr val="bg1"/>
                </a:solidFill>
              </a:rPr>
              <a:t>Good conductors of heat and electricity.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B1F1DEDD-C9B1-4B47-A8DA-98E2858B3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0765" y="1914525"/>
            <a:ext cx="5676236" cy="27671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7245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5CB840F-8E41-4CA5-B79B-25CC80AD2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804BF1-7EF7-4078-A9F4-5BBF55ED3F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4024" y="854149"/>
            <a:ext cx="3078749" cy="62807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Non-metals (Orange)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2DB5EC-60A9-4E37-B2D4-AAA514F176F6}"/>
              </a:ext>
            </a:extLst>
          </p:cNvPr>
          <p:cNvSpPr txBox="1"/>
          <p:nvPr/>
        </p:nvSpPr>
        <p:spPr>
          <a:xfrm>
            <a:off x="360219" y="1732449"/>
            <a:ext cx="3632326" cy="40587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en-US" sz="24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Most are </a:t>
            </a:r>
            <a:r>
              <a:rPr lang="en-US" altLang="en-US" sz="2400" b="1" u="sng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gases at room temperature</a:t>
            </a:r>
            <a:r>
              <a:rPr lang="en-US" altLang="en-US" sz="24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.</a:t>
            </a: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400" b="1" u="sng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Not shiny or bendable</a:t>
            </a:r>
            <a:r>
              <a:rPr lang="en-US" sz="24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.</a:t>
            </a: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4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Generally </a:t>
            </a:r>
            <a:r>
              <a:rPr lang="en-US" sz="2400" b="1" u="sng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not good conductors of heat and electricity.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70000"/>
              <a:buFont typeface="Wingdings 2" charset="2"/>
              <a:buChar char="•"/>
            </a:pPr>
            <a:endParaRPr lang="en-US" sz="1600" dirty="0">
              <a:ln>
                <a:solidFill>
                  <a:srgbClr val="404040">
                    <a:alpha val="10000"/>
                  </a:srgb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F75C5D-2BA1-43DF-A7EA-02C7DEC12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965196"/>
            <a:ext cx="6581364" cy="4781641"/>
          </a:xfrm>
          <a:prstGeom prst="rect">
            <a:avLst/>
          </a:prstGeom>
          <a:solidFill>
            <a:schemeClr val="bg1"/>
          </a:solidFill>
          <a:ln w="190500">
            <a:solidFill>
              <a:srgbClr val="FFFFFF">
                <a:alpha val="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015E027-3B7C-444A-96FA-DB559A8D6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0640" y="1972435"/>
            <a:ext cx="5676236" cy="27671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215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04BF1-7EF7-4078-A9F4-5BBF55ED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Metalloids (PURPLE)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422DBA-F192-4009-BD5D-914F48019895}"/>
              </a:ext>
            </a:extLst>
          </p:cNvPr>
          <p:cNvSpPr txBox="1"/>
          <p:nvPr/>
        </p:nvSpPr>
        <p:spPr>
          <a:xfrm>
            <a:off x="276225" y="1732449"/>
            <a:ext cx="3716319" cy="40587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70000"/>
              <a:buFont typeface="Wingdings 2" charset="2"/>
              <a:buChar char="•"/>
            </a:pPr>
            <a:r>
              <a:rPr lang="en-US" sz="24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Lie on the “Staircase”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70000"/>
              <a:buFont typeface="Wingdings 2" charset="2"/>
              <a:buChar char="•"/>
            </a:pPr>
            <a:r>
              <a:rPr lang="en-US" sz="24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Share properties of both metals and non-metals.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70000"/>
              <a:buFont typeface="Wingdings 2" charset="2"/>
              <a:buChar char="•"/>
            </a:pPr>
            <a:r>
              <a:rPr lang="en-US" sz="24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Example: Silicon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CCC6AEDE-07EF-4C53-B321-B67BDBDDA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0640" y="1972435"/>
            <a:ext cx="5676236" cy="27671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83296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540ED7E-4309-4CF9-9C8D-82E304E02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804BF1-7EF7-4078-A9F4-5BBF55ED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857" y="965196"/>
            <a:ext cx="4583022" cy="246380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900" dirty="0">
                <a:ln>
                  <a:solidFill>
                    <a:srgbClr val="000000">
                      <a:alpha val="9804"/>
                    </a:srgbClr>
                  </a:solidFill>
                </a:ln>
                <a:solidFill>
                  <a:srgbClr val="DADADA"/>
                </a:solidFill>
              </a:rPr>
              <a:t>Alkali Metals (BLACK DOTS)</a:t>
            </a:r>
            <a:br>
              <a:rPr lang="en-US" sz="5400" dirty="0">
                <a:ln>
                  <a:solidFill>
                    <a:srgbClr val="000000">
                      <a:alpha val="9804"/>
                    </a:srgbClr>
                  </a:solidFill>
                </a:ln>
                <a:solidFill>
                  <a:srgbClr val="DADADA"/>
                </a:solidFill>
              </a:rPr>
            </a:br>
            <a:br>
              <a:rPr lang="en-US" sz="5400" dirty="0">
                <a:ln>
                  <a:solidFill>
                    <a:srgbClr val="000000">
                      <a:alpha val="9804"/>
                    </a:srgbClr>
                  </a:solidFill>
                </a:ln>
                <a:solidFill>
                  <a:srgbClr val="DADADA"/>
                </a:solidFill>
              </a:rPr>
            </a:br>
            <a:br>
              <a:rPr lang="en-US" sz="2800" dirty="0">
                <a:ln>
                  <a:solidFill>
                    <a:srgbClr val="000000">
                      <a:alpha val="9804"/>
                    </a:srgbClr>
                  </a:solidFill>
                </a:ln>
                <a:solidFill>
                  <a:srgbClr val="DADADA"/>
                </a:solidFill>
              </a:rPr>
            </a:br>
            <a:endParaRPr lang="en-US" sz="2800" dirty="0">
              <a:ln>
                <a:solidFill>
                  <a:srgbClr val="000000">
                    <a:alpha val="9804"/>
                  </a:srgbClr>
                </a:solidFill>
              </a:ln>
              <a:solidFill>
                <a:srgbClr val="DADADA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8ACC6B-EC7C-4E3C-8D08-C0A3AA407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614" y="965196"/>
            <a:ext cx="5042779" cy="4781641"/>
          </a:xfrm>
          <a:prstGeom prst="rect">
            <a:avLst/>
          </a:prstGeom>
          <a:solidFill>
            <a:schemeClr val="bg1"/>
          </a:solidFill>
          <a:ln w="190500">
            <a:solidFill>
              <a:srgbClr val="F2F2F2">
                <a:alpha val="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9F6894BE-E54C-4B2E-8112-1CFC88F29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489" y="1803416"/>
            <a:ext cx="4140271" cy="310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06BB24-A2D4-463F-9129-310671F7F592}"/>
              </a:ext>
            </a:extLst>
          </p:cNvPr>
          <p:cNvSpPr txBox="1"/>
          <p:nvPr/>
        </p:nvSpPr>
        <p:spPr>
          <a:xfrm>
            <a:off x="6198609" y="2447925"/>
            <a:ext cx="53783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u="sng" dirty="0">
                <a:ln>
                  <a:solidFill>
                    <a:srgbClr val="000000">
                      <a:alpha val="9804"/>
                    </a:srgbClr>
                  </a:solidFill>
                </a:ln>
                <a:solidFill>
                  <a:srgbClr val="DADADA"/>
                </a:solidFill>
              </a:rPr>
              <a:t>Group 1</a:t>
            </a:r>
            <a:endParaRPr lang="en-US" sz="2400" dirty="0">
              <a:ln>
                <a:solidFill>
                  <a:srgbClr val="000000">
                    <a:alpha val="9804"/>
                  </a:srgbClr>
                </a:solidFill>
              </a:ln>
              <a:solidFill>
                <a:srgbClr val="DADADA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n>
                  <a:solidFill>
                    <a:srgbClr val="000000">
                      <a:alpha val="9804"/>
                    </a:srgbClr>
                  </a:solidFill>
                </a:ln>
                <a:solidFill>
                  <a:srgbClr val="DADADA"/>
                </a:solidFill>
              </a:rPr>
              <a:t>Very reactive. (Never found in their pure form in nature)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n>
                  <a:solidFill>
                    <a:srgbClr val="000000">
                      <a:alpha val="9804"/>
                    </a:srgbClr>
                  </a:solidFill>
                </a:ln>
                <a:solidFill>
                  <a:srgbClr val="DADADA"/>
                </a:solidFill>
              </a:rPr>
              <a:t>Alkali metals have </a:t>
            </a:r>
            <a:r>
              <a:rPr lang="en-US" sz="2400" b="1" u="sng" dirty="0">
                <a:ln>
                  <a:solidFill>
                    <a:srgbClr val="000000">
                      <a:alpha val="9804"/>
                    </a:srgbClr>
                  </a:solidFill>
                </a:ln>
                <a:solidFill>
                  <a:srgbClr val="DADADA"/>
                </a:solidFill>
              </a:rPr>
              <a:t>one</a:t>
            </a:r>
            <a:r>
              <a:rPr lang="en-US" sz="2400" dirty="0">
                <a:ln>
                  <a:solidFill>
                    <a:srgbClr val="000000">
                      <a:alpha val="9804"/>
                    </a:srgbClr>
                  </a:solidFill>
                </a:ln>
                <a:solidFill>
                  <a:srgbClr val="DADADA"/>
                </a:solidFill>
              </a:rPr>
              <a:t> valence electron.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n>
                  <a:solidFill>
                    <a:srgbClr val="000000">
                      <a:alpha val="9804"/>
                    </a:srgbClr>
                  </a:solidFill>
                </a:ln>
                <a:solidFill>
                  <a:srgbClr val="DADADA"/>
                </a:solidFill>
              </a:rPr>
              <a:t>Reactivity </a:t>
            </a:r>
            <a:r>
              <a:rPr lang="en-US" sz="2400" b="1" u="sng" dirty="0">
                <a:ln>
                  <a:solidFill>
                    <a:srgbClr val="000000">
                      <a:alpha val="9804"/>
                    </a:srgbClr>
                  </a:solidFill>
                </a:ln>
                <a:solidFill>
                  <a:srgbClr val="DADADA"/>
                </a:solidFill>
              </a:rPr>
              <a:t>increases</a:t>
            </a:r>
            <a:r>
              <a:rPr lang="en-US" sz="2400" dirty="0">
                <a:ln>
                  <a:solidFill>
                    <a:srgbClr val="000000">
                      <a:alpha val="9804"/>
                    </a:srgbClr>
                  </a:solidFill>
                </a:ln>
                <a:solidFill>
                  <a:srgbClr val="DADADA"/>
                </a:solidFill>
              </a:rPr>
              <a:t> as you go </a:t>
            </a:r>
            <a:r>
              <a:rPr lang="en-US" sz="2400" b="1" u="sng" dirty="0">
                <a:ln>
                  <a:solidFill>
                    <a:srgbClr val="000000">
                      <a:alpha val="9804"/>
                    </a:srgbClr>
                  </a:solidFill>
                </a:ln>
                <a:solidFill>
                  <a:srgbClr val="DADADA"/>
                </a:solidFill>
              </a:rPr>
              <a:t>down</a:t>
            </a:r>
            <a:r>
              <a:rPr lang="en-US" sz="2400" dirty="0">
                <a:ln>
                  <a:solidFill>
                    <a:srgbClr val="000000">
                      <a:alpha val="9804"/>
                    </a:srgbClr>
                  </a:solidFill>
                </a:ln>
                <a:solidFill>
                  <a:srgbClr val="DADADA"/>
                </a:solidFill>
              </a:rPr>
              <a:t> the group.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n>
                  <a:solidFill>
                    <a:srgbClr val="000000">
                      <a:alpha val="9804"/>
                    </a:srgbClr>
                  </a:solidFill>
                </a:ln>
                <a:solidFill>
                  <a:srgbClr val="DADADA"/>
                </a:solidFill>
              </a:rPr>
              <a:t>Soft, shiny, silvery colored metals (Soft enough to be cut by a knife)</a:t>
            </a:r>
          </a:p>
        </p:txBody>
      </p:sp>
    </p:spTree>
    <p:extLst>
      <p:ext uri="{BB962C8B-B14F-4D97-AF65-F5344CB8AC3E}">
        <p14:creationId xmlns:p14="http://schemas.microsoft.com/office/powerpoint/2010/main" val="376487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04BF1-7EF7-4078-A9F4-5BBF55ED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5978072" cy="97045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/>
              <a:t>Alkaline Earth Metals (HORIZONTAL LINE)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9910AE-7C49-45D5-95EC-868AD2F8DB11}"/>
              </a:ext>
            </a:extLst>
          </p:cNvPr>
          <p:cNvSpPr txBox="1"/>
          <p:nvPr/>
        </p:nvSpPr>
        <p:spPr>
          <a:xfrm>
            <a:off x="913795" y="1828801"/>
            <a:ext cx="5978072" cy="3866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en-US" sz="2400" b="1" u="sng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Group 2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en-US" sz="2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Silvery-White Metals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en-US" sz="2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More dense than alkali metals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en-US" sz="2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Fairly reactive (Slightly less than alkali metals)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en-US" sz="2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Many are found in rocks in the earth’s crust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en-US" sz="2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Alkaline earth metals have </a:t>
            </a:r>
            <a:r>
              <a:rPr lang="en-US" altLang="en-US" sz="2400" b="1" u="sng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two</a:t>
            </a:r>
            <a:r>
              <a:rPr lang="en-US" altLang="en-US" sz="2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valence electrons.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AEE9CAC-347C-43C2-AE87-6BC5566E6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232905" y="1"/>
            <a:ext cx="4959095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2802F3-E232-48F9-A243-F5DF06F37B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2945" y="1942801"/>
            <a:ext cx="3995592" cy="250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0360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04BF1-7EF7-4078-A9F4-5BBF55ED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5978072" cy="97045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/>
              <a:t>Transition Metals (DIAGONAL LINE)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9910AE-7C49-45D5-95EC-868AD2F8DB11}"/>
              </a:ext>
            </a:extLst>
          </p:cNvPr>
          <p:cNvSpPr txBox="1"/>
          <p:nvPr/>
        </p:nvSpPr>
        <p:spPr>
          <a:xfrm>
            <a:off x="913795" y="1828801"/>
            <a:ext cx="5978072" cy="3866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en-US" sz="2400" b="1" u="sng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Group 3 - 12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en-US" sz="2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Moderate range of reactivity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en-US" sz="2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Wide range of properties.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en-US" sz="2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In general, shiny and good conductors of heat and electricity. Higher densities and melting points than groups 1 and 2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en-US" sz="2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They have 1 or 2 outer level electrons.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2802F3-E232-48F9-A243-F5DF06F37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945" y="1942801"/>
            <a:ext cx="3995592" cy="250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223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04BF1-7EF7-4078-A9F4-5BBF55ED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9441" y="1233378"/>
            <a:ext cx="5441285" cy="88117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400" dirty="0"/>
              <a:t>Halogens       (BROWN CIRCLE)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AAFF90-89E1-46D5-B8B5-3BFDBB92D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10649" y="1"/>
            <a:ext cx="4690532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7805A3-6FB5-415B-B6C4-F994148713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663" y="643464"/>
            <a:ext cx="1075263" cy="512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376995-A255-4BD1-9E53-6AE810E334F4}"/>
              </a:ext>
            </a:extLst>
          </p:cNvPr>
          <p:cNvSpPr txBox="1"/>
          <p:nvPr/>
        </p:nvSpPr>
        <p:spPr>
          <a:xfrm>
            <a:off x="5324475" y="2562225"/>
            <a:ext cx="59626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Group </a:t>
            </a:r>
            <a:r>
              <a:rPr lang="en-CA" sz="2400" b="1" u="sng" dirty="0"/>
              <a:t>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All non-metals.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/>
              <a:t>Very reactive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/>
              <a:t>Often bond with </a:t>
            </a:r>
            <a:r>
              <a:rPr lang="en-US" altLang="en-US" sz="2400" b="1" u="sng" dirty="0"/>
              <a:t>Alkali metals </a:t>
            </a:r>
            <a:r>
              <a:rPr lang="en-US" altLang="en-US" sz="2400" dirty="0"/>
              <a:t>because they have </a:t>
            </a:r>
            <a:r>
              <a:rPr lang="en-US" altLang="en-US" sz="2400" b="1" u="sng" dirty="0"/>
              <a:t>7</a:t>
            </a:r>
            <a:r>
              <a:rPr lang="en-US" altLang="en-US" sz="2400" dirty="0"/>
              <a:t> valence electrons and alkali metals have </a:t>
            </a:r>
            <a:r>
              <a:rPr lang="en-US" altLang="en-US" sz="2400" b="1" u="sng" dirty="0"/>
              <a:t>1</a:t>
            </a:r>
            <a:r>
              <a:rPr lang="en-US" altLang="en-US" sz="2400" dirty="0"/>
              <a:t> valence electron. Tend to form salts with metals (ex. NaCl)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Poor conductors of heat and electricity.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261468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small boat in a body of water&#10;&#10;Description generated with very high confidence">
            <a:extLst>
              <a:ext uri="{FF2B5EF4-FFF2-40B4-BE49-F238E27FC236}">
                <a16:creationId xmlns:a16="http://schemas.microsoft.com/office/drawing/2014/main" id="{DA5C4F0E-8C74-4C44-B4E1-F79B3EC5EB0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86" r="-2" b="324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5C3CB81-8540-4039-BFFB-A69F591689CD}"/>
              </a:ext>
            </a:extLst>
          </p:cNvPr>
          <p:cNvSpPr txBox="1"/>
          <p:nvPr/>
        </p:nvSpPr>
        <p:spPr>
          <a:xfrm>
            <a:off x="9961900" y="6657945"/>
            <a:ext cx="223009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CA" sz="700">
                <a:solidFill>
                  <a:srgbClr val="FFFFFF"/>
                </a:solidFill>
                <a:hlinkClick r:id="rId3" tooltip="http://www.punditcafe.com/science/incredible-facts-atoms-mind-blowing-atom-fact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CA" sz="700">
                <a:solidFill>
                  <a:srgbClr val="FFFFFF"/>
                </a:solidFill>
              </a:rPr>
              <a:t> by Unknown Author is licensed under </a:t>
            </a:r>
            <a:r>
              <a:rPr lang="en-CA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CA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117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04BF1-7EF7-4078-A9F4-5BBF55ED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9441" y="1233378"/>
            <a:ext cx="5441285" cy="88117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/>
              <a:t>Halogens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7805A3-6FB5-415B-B6C4-F99414871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663" y="643464"/>
            <a:ext cx="1075263" cy="512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 descr="chlorine.gif">
            <a:extLst>
              <a:ext uri="{FF2B5EF4-FFF2-40B4-BE49-F238E27FC236}">
                <a16:creationId xmlns:a16="http://schemas.microsoft.com/office/drawing/2014/main" id="{E3F89BBA-D557-4B67-9310-4378079549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7707" y="2647950"/>
            <a:ext cx="4604751" cy="3898357"/>
          </a:xfrm>
        </p:spPr>
      </p:pic>
    </p:spTree>
    <p:extLst>
      <p:ext uri="{BB962C8B-B14F-4D97-AF65-F5344CB8AC3E}">
        <p14:creationId xmlns:p14="http://schemas.microsoft.com/office/powerpoint/2010/main" val="22418881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04BF1-7EF7-4078-A9F4-5BBF55ED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785960"/>
            <a:ext cx="4753197" cy="500796"/>
          </a:xfrm>
        </p:spPr>
        <p:txBody>
          <a:bodyPr>
            <a:normAutofit fontScale="90000"/>
          </a:bodyPr>
          <a:lstStyle/>
          <a:p>
            <a:r>
              <a:rPr lang="en-CA" sz="36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Noble Gasses (CHECKER BOARD)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814EAA-1010-4C18-B1F9-CE11D5B2591F}"/>
              </a:ext>
            </a:extLst>
          </p:cNvPr>
          <p:cNvSpPr txBox="1"/>
          <p:nvPr/>
        </p:nvSpPr>
        <p:spPr>
          <a:xfrm>
            <a:off x="834013" y="1847197"/>
            <a:ext cx="45415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u="sng" dirty="0"/>
              <a:t>Group 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Non-reactive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Gases at room temperature.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Colorless and odorless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Noble gasses have </a:t>
            </a:r>
            <a:r>
              <a:rPr lang="en-CA" sz="2400" b="1" u="sng" dirty="0"/>
              <a:t>eight </a:t>
            </a:r>
            <a:r>
              <a:rPr lang="en-CA" sz="2400" dirty="0"/>
              <a:t>valence electrons = stable </a:t>
            </a:r>
            <a:r>
              <a:rPr lang="en-CA" sz="2400" b="1" u="sng" dirty="0"/>
              <a:t>octet</a:t>
            </a:r>
          </a:p>
        </p:txBody>
      </p:sp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E9E91BF-A70B-4E8C-A57E-7A85B8C015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801"/>
          <a:stretch/>
        </p:blipFill>
        <p:spPr>
          <a:xfrm>
            <a:off x="5543550" y="1472812"/>
            <a:ext cx="5200650" cy="24335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2D0D68-AD6B-4E7B-A6B4-C44EAEC0CA07}"/>
              </a:ext>
            </a:extLst>
          </p:cNvPr>
          <p:cNvSpPr txBox="1"/>
          <p:nvPr/>
        </p:nvSpPr>
        <p:spPr>
          <a:xfrm>
            <a:off x="5543550" y="3906393"/>
            <a:ext cx="52006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>
                <a:hlinkClick r:id="rId3" tooltip="https://en.wikibooks.org/wiki/Structural_Biochemistry/Noble_Gases"/>
              </a:rPr>
              <a:t>This Photo</a:t>
            </a:r>
            <a:r>
              <a:rPr lang="en-CA" sz="900"/>
              <a:t> by Unknown Author is licensed under </a:t>
            </a:r>
            <a:r>
              <a:rPr lang="en-CA" sz="900">
                <a:hlinkClick r:id="rId4" tooltip="https://creativecommons.org/licenses/by-sa/3.0/"/>
              </a:rPr>
              <a:t>CC BY-SA</a:t>
            </a:r>
            <a:endParaRPr lang="en-CA" sz="900"/>
          </a:p>
        </p:txBody>
      </p:sp>
      <p:pic>
        <p:nvPicPr>
          <p:cNvPr id="9" name="Picture 8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E969EC4D-CDDF-48B6-BB6F-A5A9138916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5250" y="4137225"/>
            <a:ext cx="12192000" cy="2438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6FCAD4-84B0-48A7-8042-C3FAF498956B}"/>
              </a:ext>
            </a:extLst>
          </p:cNvPr>
          <p:cNvSpPr txBox="1"/>
          <p:nvPr/>
        </p:nvSpPr>
        <p:spPr>
          <a:xfrm>
            <a:off x="95250" y="6575625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>
                <a:hlinkClick r:id="rId6" tooltip="https://commons.wikimedia.org/wiki/File:Glowing_noble_gases.jpg"/>
              </a:rPr>
              <a:t>This Photo</a:t>
            </a:r>
            <a:r>
              <a:rPr lang="en-CA" sz="900"/>
              <a:t> by Unknown Author is licensed under </a:t>
            </a:r>
            <a:r>
              <a:rPr lang="en-CA" sz="900">
                <a:hlinkClick r:id="rId4" tooltip="https://creativecommons.org/licenses/by-sa/3.0/"/>
              </a:rPr>
              <a:t>CC BY-SA</a:t>
            </a:r>
            <a:endParaRPr lang="en-CA" sz="900"/>
          </a:p>
        </p:txBody>
      </p:sp>
    </p:spTree>
    <p:extLst>
      <p:ext uri="{BB962C8B-B14F-4D97-AF65-F5344CB8AC3E}">
        <p14:creationId xmlns:p14="http://schemas.microsoft.com/office/powerpoint/2010/main" val="13827165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6">
            <a:extLst>
              <a:ext uri="{FF2B5EF4-FFF2-40B4-BE49-F238E27FC236}">
                <a16:creationId xmlns:a16="http://schemas.microsoft.com/office/drawing/2014/main" id="{BD7266AD-371E-4DE4-92E0-1E0A536DE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749300"/>
            <a:ext cx="35941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Text Box 11">
            <a:extLst>
              <a:ext uri="{FF2B5EF4-FFF2-40B4-BE49-F238E27FC236}">
                <a16:creationId xmlns:a16="http://schemas.microsoft.com/office/drawing/2014/main" id="{1556657D-018C-4142-A5F8-0E18FAF50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2112" y="655638"/>
            <a:ext cx="2878876" cy="11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40000"/>
              </a:lnSpc>
              <a:spcBef>
                <a:spcPct val="50000"/>
              </a:spcBef>
            </a:pPr>
            <a:r>
              <a:rPr lang="en-US" altLang="en-US" sz="3600" b="1" dirty="0">
                <a:latin typeface="Calibri" panose="020F0502020204030204" pitchFamily="34" charset="0"/>
              </a:rPr>
              <a:t>Lanthanide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</a:pPr>
            <a:r>
              <a:rPr lang="en-US" altLang="en-US" sz="3600" b="1" dirty="0">
                <a:latin typeface="Calibri" panose="020F0502020204030204" pitchFamily="34" charset="0"/>
              </a:rPr>
              <a:t> Series (RED)</a:t>
            </a:r>
            <a:endParaRPr lang="en-US" altLang="en-US" sz="36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40000"/>
              </a:lnSpc>
              <a:spcBef>
                <a:spcPct val="50000"/>
              </a:spcBef>
            </a:pP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81924" name="Line 13">
            <a:extLst>
              <a:ext uri="{FF2B5EF4-FFF2-40B4-BE49-F238E27FC236}">
                <a16:creationId xmlns:a16="http://schemas.microsoft.com/office/drawing/2014/main" id="{09BAB23C-DA3B-4D9B-B1D4-1D8DC636DB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93001" y="1550988"/>
            <a:ext cx="1570037" cy="12779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81925" name="Text Box 14">
            <a:extLst>
              <a:ext uri="{FF2B5EF4-FFF2-40B4-BE49-F238E27FC236}">
                <a16:creationId xmlns:a16="http://schemas.microsoft.com/office/drawing/2014/main" id="{CB6609F5-99A8-4B58-B56B-DE4FA3205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9426" y="368300"/>
            <a:ext cx="316045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latin typeface="Calibri" panose="020F0502020204030204" pitchFamily="34" charset="0"/>
              </a:rPr>
              <a:t>Actinide Series (GREEN)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81926" name="Line 15">
            <a:extLst>
              <a:ext uri="{FF2B5EF4-FFF2-40B4-BE49-F238E27FC236}">
                <a16:creationId xmlns:a16="http://schemas.microsoft.com/office/drawing/2014/main" id="{0A2EF874-7DD3-40C0-9670-4BCAE2DD385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1433514"/>
            <a:ext cx="2108200" cy="11890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81927" name="TextBox 7">
            <a:extLst>
              <a:ext uri="{FF2B5EF4-FFF2-40B4-BE49-F238E27FC236}">
                <a16:creationId xmlns:a16="http://schemas.microsoft.com/office/drawing/2014/main" id="{BFE59757-7239-45A9-ABB6-C9C31EA58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103562"/>
            <a:ext cx="929994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latin typeface="+mn-lt"/>
              </a:rPr>
              <a:t>Lanthanides - found naturally, only one is radioactive</a:t>
            </a:r>
          </a:p>
          <a:p>
            <a:pPr eaLnBrk="1" hangingPunct="1"/>
            <a:endParaRPr lang="en-US" altLang="en-US" dirty="0">
              <a:latin typeface="+mn-lt"/>
            </a:endParaRPr>
          </a:p>
          <a:p>
            <a:pPr eaLnBrk="1" hangingPunct="1"/>
            <a:r>
              <a:rPr lang="en-US" altLang="en-US" dirty="0">
                <a:latin typeface="+mn-lt"/>
              </a:rPr>
              <a:t>Actinides - all radioactive, and some have only been made in particle accelerators.</a:t>
            </a:r>
          </a:p>
          <a:p>
            <a:pPr eaLnBrk="1" hangingPunct="1"/>
            <a:endParaRPr lang="en-US" altLang="en-US" dirty="0">
              <a:latin typeface="+mn-lt"/>
            </a:endParaRPr>
          </a:p>
          <a:p>
            <a:pPr eaLnBrk="1" hangingPunct="1"/>
            <a:r>
              <a:rPr lang="en-US" altLang="en-US" dirty="0">
                <a:latin typeface="+mn-lt"/>
              </a:rPr>
              <a:t>These are also transition metals that were taken out and placed at the </a:t>
            </a:r>
            <a:r>
              <a:rPr lang="en-US" altLang="en-US" dirty="0" err="1">
                <a:latin typeface="+mn-lt"/>
              </a:rPr>
              <a:t>bottome</a:t>
            </a:r>
            <a:r>
              <a:rPr lang="en-US" altLang="en-US" dirty="0">
                <a:latin typeface="+mn-lt"/>
              </a:rPr>
              <a:t> so the table wouldn’t be too wide.</a:t>
            </a:r>
          </a:p>
          <a:p>
            <a:pPr eaLnBrk="1" hangingPunct="1"/>
            <a:endParaRPr lang="en-US" altLang="en-US" dirty="0">
              <a:latin typeface="+mn-lt"/>
            </a:endParaRPr>
          </a:p>
          <a:p>
            <a:pPr eaLnBrk="1" hangingPunct="1"/>
            <a:r>
              <a:rPr lang="en-US" altLang="en-US" dirty="0">
                <a:latin typeface="+mn-lt"/>
              </a:rPr>
              <a:t>(</a:t>
            </a:r>
            <a:r>
              <a:rPr lang="en-US" altLang="en-US" b="1" u="sng" dirty="0">
                <a:latin typeface="+mn-lt"/>
              </a:rPr>
              <a:t>Don’t worry about these</a:t>
            </a:r>
            <a:r>
              <a:rPr lang="en-US" altLang="en-US" dirty="0">
                <a:latin typeface="+mn-lt"/>
              </a:rPr>
              <a:t>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5CB840F-8E41-4CA5-B79B-25CC80AD2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614F9B-C191-4C34-86D4-0CD9771C6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280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Atoms	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19CEBB-E159-4432-9045-4ADB655BE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3465" y="1732449"/>
            <a:ext cx="4020680" cy="405875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Are mostly </a:t>
            </a:r>
            <a:r>
              <a:rPr lang="en-US" sz="2400" b="1" u="sng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empty space</a:t>
            </a:r>
            <a:r>
              <a:rPr lang="en-US" sz="24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.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Most of the mass of an atom is in the </a:t>
            </a:r>
            <a:r>
              <a:rPr lang="en-US" sz="2400" b="1" u="sng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nucleus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Protons and neutrons have a mass of 1 </a:t>
            </a:r>
            <a:r>
              <a:rPr lang="en-US" sz="2400" dirty="0" err="1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amu</a:t>
            </a:r>
            <a:r>
              <a:rPr lang="en-US" sz="24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.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Atomic mass = the number of protons and </a:t>
            </a:r>
            <a:r>
              <a:rPr lang="en-US" sz="2400" b="1" u="sng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neutrons</a:t>
            </a:r>
            <a:r>
              <a:rPr lang="en-US" sz="24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 in the atom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F75C5D-2BA1-43DF-A7EA-02C7DEC12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965196"/>
            <a:ext cx="6581364" cy="4781641"/>
          </a:xfrm>
          <a:prstGeom prst="rect">
            <a:avLst/>
          </a:prstGeom>
          <a:solidFill>
            <a:schemeClr val="bg1"/>
          </a:solidFill>
          <a:ln w="190500">
            <a:solidFill>
              <a:srgbClr val="FFFFFF">
                <a:alpha val="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61E567-1485-4512-B031-F862BEC94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20640" y="1724099"/>
            <a:ext cx="5676236" cy="32638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367577-7115-4EC3-B3D9-DC652B23AFFB}"/>
              </a:ext>
            </a:extLst>
          </p:cNvPr>
          <p:cNvSpPr txBox="1"/>
          <p:nvPr/>
        </p:nvSpPr>
        <p:spPr>
          <a:xfrm>
            <a:off x="8109922" y="4787879"/>
            <a:ext cx="268695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CA" sz="700">
                <a:solidFill>
                  <a:srgbClr val="FFFFFF"/>
                </a:solidFill>
                <a:hlinkClick r:id="rId3" tooltip="http://2012books.lardbucket.org/books/introductory-chemistry/section_07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CA" sz="700">
                <a:solidFill>
                  <a:srgbClr val="FFFFFF"/>
                </a:solidFill>
              </a:rPr>
              <a:t> by Unknown Author is licensed under </a:t>
            </a:r>
            <a:r>
              <a:rPr lang="en-CA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CA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898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14F9B-C191-4C34-86D4-0CD9771C6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175931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dirty="0"/>
              <a:t>Atoms	</a:t>
            </a:r>
            <a:r>
              <a:rPr lang="en-US" dirty="0"/>
              <a:t>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19CEBB-E159-4432-9045-4ADB655BE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492134"/>
            <a:ext cx="4541520" cy="3324204"/>
          </a:xfrm>
        </p:spPr>
        <p:txBody>
          <a:bodyPr vert="horz" lIns="91440" tIns="45720" rIns="91440" bIns="45720" rtlCol="0">
            <a:normAutofit/>
          </a:bodyPr>
          <a:lstStyle/>
          <a:p>
            <a:pPr marL="283464" indent="-283464">
              <a:lnSpc>
                <a:spcPct val="112000"/>
              </a:lnSpc>
            </a:pPr>
            <a:r>
              <a:rPr lang="en-US" sz="2400" dirty="0"/>
              <a:t>Protons have a charge of</a:t>
            </a:r>
            <a:r>
              <a:rPr lang="en-US" sz="2400" dirty="0">
                <a:effectLst/>
              </a:rPr>
              <a:t> </a:t>
            </a:r>
            <a:r>
              <a:rPr lang="en-US" sz="2400" b="1" u="sng" dirty="0"/>
              <a:t>+1</a:t>
            </a:r>
          </a:p>
          <a:p>
            <a:pPr marL="283464" indent="-283464">
              <a:lnSpc>
                <a:spcPct val="112000"/>
              </a:lnSpc>
            </a:pPr>
            <a:r>
              <a:rPr lang="en-US" sz="2400" dirty="0"/>
              <a:t>Electrons have a charge of </a:t>
            </a:r>
            <a:r>
              <a:rPr lang="en-US" sz="2400" b="1" u="sng" dirty="0"/>
              <a:t>-1</a:t>
            </a:r>
          </a:p>
          <a:p>
            <a:pPr marL="283464" indent="-283464">
              <a:lnSpc>
                <a:spcPct val="112000"/>
              </a:lnSpc>
            </a:pPr>
            <a:r>
              <a:rPr lang="en-US" sz="2400" dirty="0"/>
              <a:t>Neutrons have </a:t>
            </a:r>
            <a:r>
              <a:rPr lang="en-US" sz="2400" b="1" u="sng" dirty="0"/>
              <a:t>NO</a:t>
            </a:r>
            <a:r>
              <a:rPr lang="en-US" sz="2400" dirty="0"/>
              <a:t> charge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80F0BEA-C625-4A6F-BF74-E6CDCCCC31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4656" b="26119"/>
          <a:stretch/>
        </p:blipFill>
        <p:spPr>
          <a:xfrm>
            <a:off x="6019848" y="2330371"/>
            <a:ext cx="4998831" cy="1537954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EE4BD5-B9E8-4CED-B316-2E4DBD316C68}"/>
              </a:ext>
            </a:extLst>
          </p:cNvPr>
          <p:cNvSpPr txBox="1"/>
          <p:nvPr/>
        </p:nvSpPr>
        <p:spPr>
          <a:xfrm>
            <a:off x="8818023" y="6627168"/>
            <a:ext cx="381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3" tooltip="http://icaraideas.blogspot.com/2013/07/el-carnaval-de-la-fisica-dia-dia.html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4" tooltip="https://creativecommons.org/licenses/by-nc-nd/3.0/"/>
              </a:rPr>
              <a:t>CC BY-NC-ND</a:t>
            </a:r>
            <a:endParaRPr lang="en-CA" sz="900" dirty="0"/>
          </a:p>
        </p:txBody>
      </p:sp>
    </p:spTree>
    <p:extLst>
      <p:ext uri="{BB962C8B-B14F-4D97-AF65-F5344CB8AC3E}">
        <p14:creationId xmlns:p14="http://schemas.microsoft.com/office/powerpoint/2010/main" val="15582470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14F9B-C191-4C34-86D4-0CD9771C6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/>
              <a:t>Electrons</a:t>
            </a:r>
            <a:r>
              <a:rPr lang="en-US" sz="4000" dirty="0"/>
              <a:t>	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BCA704E-D486-4A8A-AD69-5C49DAA373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066560" y="2401742"/>
            <a:ext cx="4065464" cy="27201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569D30-8935-425B-9A5A-0867648DD2D7}"/>
              </a:ext>
            </a:extLst>
          </p:cNvPr>
          <p:cNvSpPr txBox="1"/>
          <p:nvPr/>
        </p:nvSpPr>
        <p:spPr>
          <a:xfrm>
            <a:off x="8416216" y="4921852"/>
            <a:ext cx="271580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CA" sz="700">
                <a:solidFill>
                  <a:srgbClr val="FFFFFF"/>
                </a:solidFill>
                <a:hlinkClick r:id="rId4" tooltip="http://www.omedit-centre.fr/NEVEREVENTAVK_web_gen_web/co/Les_recommandations_pour_l_etape_de_suivi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CA" sz="700">
                <a:solidFill>
                  <a:srgbClr val="FFFFFF"/>
                </a:solidFill>
              </a:rPr>
              <a:t> by Unknown Author is licensed under </a:t>
            </a:r>
            <a:r>
              <a:rPr lang="en-CA" sz="70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CA" sz="700">
              <a:solidFill>
                <a:srgbClr val="FFFFFF"/>
              </a:solidFill>
            </a:endParaRPr>
          </a:p>
        </p:txBody>
      </p:sp>
      <p:graphicFrame>
        <p:nvGraphicFramePr>
          <p:cNvPr id="11" name="Text Placeholder 3">
            <a:extLst>
              <a:ext uri="{FF2B5EF4-FFF2-40B4-BE49-F238E27FC236}">
                <a16:creationId xmlns:a16="http://schemas.microsoft.com/office/drawing/2014/main" id="{58F64829-71F1-469D-A1AF-9812A042ED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476905"/>
              </p:ext>
            </p:extLst>
          </p:nvPr>
        </p:nvGraphicFramePr>
        <p:xfrm>
          <a:off x="913795" y="1732449"/>
          <a:ext cx="5546272" cy="4058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68871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14F9B-C191-4C34-86D4-0CD9771C6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175931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Atomic number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19CEBB-E159-4432-9045-4ADB655BE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1743" y="1663337"/>
            <a:ext cx="4044131" cy="4153001"/>
          </a:xfrm>
        </p:spPr>
        <p:txBody>
          <a:bodyPr vert="horz" lIns="91440" tIns="45720" rIns="91440" bIns="45720" rtlCol="0">
            <a:noAutofit/>
          </a:bodyPr>
          <a:lstStyle/>
          <a:p>
            <a:pPr marL="285750" indent="-285750" algn="l">
              <a:lnSpc>
                <a:spcPct val="112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 atomic number is the number of </a:t>
            </a:r>
            <a:r>
              <a:rPr lang="en-US" sz="2400" b="1" u="sng" dirty="0">
                <a:effectLst/>
              </a:rPr>
              <a:t>protons</a:t>
            </a:r>
            <a:r>
              <a:rPr lang="en-US" sz="2400" dirty="0"/>
              <a:t> in the atom of the element.</a:t>
            </a:r>
          </a:p>
          <a:p>
            <a:pPr marL="285750" indent="-285750" algn="l">
              <a:lnSpc>
                <a:spcPct val="112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Because the # of protons is equal to the # of electrons we can also tell the number of electrons from the atomic number.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785E3DAC-431A-4C16-BB8A-4831540BB7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3" y="1805809"/>
            <a:ext cx="6411912" cy="278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16D0874-B170-45E3-A3C9-C2F732C9DD22}"/>
              </a:ext>
            </a:extLst>
          </p:cNvPr>
          <p:cNvSpPr/>
          <p:nvPr/>
        </p:nvSpPr>
        <p:spPr>
          <a:xfrm>
            <a:off x="5132717" y="4670585"/>
            <a:ext cx="4013984" cy="380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3464" indent="-283464">
              <a:lnSpc>
                <a:spcPct val="112000"/>
              </a:lnSpc>
            </a:pPr>
            <a:r>
              <a:rPr lang="en-US" dirty="0"/>
              <a:t>This is an entry from the periodic table.</a:t>
            </a:r>
          </a:p>
        </p:txBody>
      </p:sp>
    </p:spTree>
    <p:extLst>
      <p:ext uri="{BB962C8B-B14F-4D97-AF65-F5344CB8AC3E}">
        <p14:creationId xmlns:p14="http://schemas.microsoft.com/office/powerpoint/2010/main" val="4100800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AF1DD7-E84F-4E8E-B874-EDAC7D4FA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196B85-791C-4D12-9B04-7C34E90F9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en-CA" sz="3200" dirty="0"/>
              <a:t>IF AN ELEMENT HAS 31 NEUTRONS AND 28 ELECTRONS THEN WHAT ELEMENT IS IT?</a:t>
            </a:r>
          </a:p>
        </p:txBody>
      </p:sp>
    </p:spTree>
    <p:extLst>
      <p:ext uri="{BB962C8B-B14F-4D97-AF65-F5344CB8AC3E}">
        <p14:creationId xmlns:p14="http://schemas.microsoft.com/office/powerpoint/2010/main" val="383683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37D61-C97A-4F24-98AE-FA693CA83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NICKEL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3E21ED5-720B-4B54-8152-983BF033CD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485" y="1580050"/>
            <a:ext cx="1752381" cy="194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F094D4-EB2D-40B8-872B-67829646D7CB}"/>
              </a:ext>
            </a:extLst>
          </p:cNvPr>
          <p:cNvSpPr txBox="1"/>
          <p:nvPr/>
        </p:nvSpPr>
        <p:spPr>
          <a:xfrm>
            <a:off x="1123406" y="4659086"/>
            <a:ext cx="9562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NUMBER OF NEUTRONS = Atomic Mass – Atomic Number</a:t>
            </a:r>
          </a:p>
        </p:txBody>
      </p:sp>
    </p:spTree>
    <p:extLst>
      <p:ext uri="{BB962C8B-B14F-4D97-AF65-F5344CB8AC3E}">
        <p14:creationId xmlns:p14="http://schemas.microsoft.com/office/powerpoint/2010/main" val="36703041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958</Words>
  <Application>Microsoft Office PowerPoint</Application>
  <PresentationFormat>Widescreen</PresentationFormat>
  <Paragraphs>139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MS PGothic</vt:lpstr>
      <vt:lpstr>Arial</vt:lpstr>
      <vt:lpstr>Calibri</vt:lpstr>
      <vt:lpstr>Calisto MT</vt:lpstr>
      <vt:lpstr>Times New Roman</vt:lpstr>
      <vt:lpstr>Trebuchet MS</vt:lpstr>
      <vt:lpstr>Wingdings 2</vt:lpstr>
      <vt:lpstr>Slate</vt:lpstr>
      <vt:lpstr>Atoms and the periodic Table</vt:lpstr>
      <vt:lpstr>Atoms  </vt:lpstr>
      <vt:lpstr>PowerPoint Presentation</vt:lpstr>
      <vt:lpstr>Atoms  </vt:lpstr>
      <vt:lpstr>Atoms  </vt:lpstr>
      <vt:lpstr>Electrons </vt:lpstr>
      <vt:lpstr>Atomic number </vt:lpstr>
      <vt:lpstr>EXAMPLE</vt:lpstr>
      <vt:lpstr>NICKEL</vt:lpstr>
      <vt:lpstr>EXAMPLE</vt:lpstr>
      <vt:lpstr>Tungston</vt:lpstr>
      <vt:lpstr>THE PERIODIC TABLE</vt:lpstr>
      <vt:lpstr>PowerPoint Presentation</vt:lpstr>
      <vt:lpstr>ELEMENTS</vt:lpstr>
      <vt:lpstr>Organization</vt:lpstr>
      <vt:lpstr>Groups</vt:lpstr>
      <vt:lpstr>Groups</vt:lpstr>
      <vt:lpstr>Groups</vt:lpstr>
      <vt:lpstr>Periods</vt:lpstr>
      <vt:lpstr>Periods</vt:lpstr>
      <vt:lpstr>Families of the Periodic Table</vt:lpstr>
      <vt:lpstr>Hydrogen (PINK)</vt:lpstr>
      <vt:lpstr>METALS (YELLOW)</vt:lpstr>
      <vt:lpstr>Non-metals (Orange)</vt:lpstr>
      <vt:lpstr>Metalloids (PURPLE)</vt:lpstr>
      <vt:lpstr>Alkali Metals (BLACK DOTS)   </vt:lpstr>
      <vt:lpstr>Alkaline Earth Metals (HORIZONTAL LINE)</vt:lpstr>
      <vt:lpstr>Transition Metals (DIAGONAL LINE)</vt:lpstr>
      <vt:lpstr>Halogens       (BROWN CIRCLE)</vt:lpstr>
      <vt:lpstr>Halogens</vt:lpstr>
      <vt:lpstr>Noble Gasses (CHECKER BOARD)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Atoms and the periodic Table</dc:title>
  <dc:creator>Tyler C</dc:creator>
  <cp:lastModifiedBy>Tyler C</cp:lastModifiedBy>
  <cp:revision>6</cp:revision>
  <dcterms:created xsi:type="dcterms:W3CDTF">2018-10-10T06:49:07Z</dcterms:created>
  <dcterms:modified xsi:type="dcterms:W3CDTF">2018-10-10T07:25:15Z</dcterms:modified>
</cp:coreProperties>
</file>