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1188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B2C90-97E0-40B1-8A40-21C3E89DEAB4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841E9F-4E60-4258-920C-28877A776AAA}">
      <dgm:prSet/>
      <dgm:spPr/>
      <dgm:t>
        <a:bodyPr/>
        <a:lstStyle/>
        <a:p>
          <a:r>
            <a:rPr lang="en-CA"/>
            <a:t>React with metal.</a:t>
          </a:r>
          <a:endParaRPr lang="en-US"/>
        </a:p>
      </dgm:t>
    </dgm:pt>
    <dgm:pt modelId="{C0F6E500-3615-41F0-82EF-9624920A2A0F}" type="parTrans" cxnId="{208B280E-B7A8-4B66-8270-589F49828395}">
      <dgm:prSet/>
      <dgm:spPr/>
      <dgm:t>
        <a:bodyPr/>
        <a:lstStyle/>
        <a:p>
          <a:endParaRPr lang="en-US"/>
        </a:p>
      </dgm:t>
    </dgm:pt>
    <dgm:pt modelId="{E037AE95-4C20-4346-A8F6-383D225DEF7A}" type="sibTrans" cxnId="{208B280E-B7A8-4B66-8270-589F4982839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0D95B65-9588-47A3-B8AB-8A7AD7358405}">
      <dgm:prSet/>
      <dgm:spPr/>
      <dgm:t>
        <a:bodyPr/>
        <a:lstStyle/>
        <a:p>
          <a:r>
            <a:rPr lang="en-CA"/>
            <a:t>Have a sour taste</a:t>
          </a:r>
          <a:endParaRPr lang="en-US"/>
        </a:p>
      </dgm:t>
    </dgm:pt>
    <dgm:pt modelId="{7B634DC8-C6C8-4995-A55B-CE74778D1E2F}" type="parTrans" cxnId="{97F38643-D933-40F3-9307-411FE045C98B}">
      <dgm:prSet/>
      <dgm:spPr/>
      <dgm:t>
        <a:bodyPr/>
        <a:lstStyle/>
        <a:p>
          <a:endParaRPr lang="en-US"/>
        </a:p>
      </dgm:t>
    </dgm:pt>
    <dgm:pt modelId="{AEDA22E6-D443-4A66-9471-637AD57CD2F7}" type="sibTrans" cxnId="{97F38643-D933-40F3-9307-411FE045C98B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06B100C8-BF20-4EAE-90D0-F4DD42FC3ED7}">
      <dgm:prSet/>
      <dgm:spPr/>
      <dgm:t>
        <a:bodyPr/>
        <a:lstStyle/>
        <a:p>
          <a:r>
            <a:rPr lang="en-CA"/>
            <a:t>Neutralize bases</a:t>
          </a:r>
          <a:endParaRPr lang="en-US"/>
        </a:p>
      </dgm:t>
    </dgm:pt>
    <dgm:pt modelId="{3DC96BE6-9766-404E-A2D3-9019362C3798}" type="parTrans" cxnId="{C8675BC5-1529-4C7D-B939-C110154CF043}">
      <dgm:prSet/>
      <dgm:spPr/>
      <dgm:t>
        <a:bodyPr/>
        <a:lstStyle/>
        <a:p>
          <a:endParaRPr lang="en-US"/>
        </a:p>
      </dgm:t>
    </dgm:pt>
    <dgm:pt modelId="{FB5F916D-682B-4C28-B091-CC7BE8496BC8}" type="sibTrans" cxnId="{C8675BC5-1529-4C7D-B939-C110154CF04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AF7AEAE-761C-4F92-AC2E-7840C7A382EB}" type="pres">
      <dgm:prSet presAssocID="{B34B2C90-97E0-40B1-8A40-21C3E89DEAB4}" presName="Name0" presStyleCnt="0">
        <dgm:presLayoutVars>
          <dgm:animLvl val="lvl"/>
          <dgm:resizeHandles val="exact"/>
        </dgm:presLayoutVars>
      </dgm:prSet>
      <dgm:spPr/>
    </dgm:pt>
    <dgm:pt modelId="{C8CCBE5A-0593-4FB6-A42D-F56592297CBB}" type="pres">
      <dgm:prSet presAssocID="{4F841E9F-4E60-4258-920C-28877A776AAA}" presName="compositeNode" presStyleCnt="0">
        <dgm:presLayoutVars>
          <dgm:bulletEnabled val="1"/>
        </dgm:presLayoutVars>
      </dgm:prSet>
      <dgm:spPr/>
    </dgm:pt>
    <dgm:pt modelId="{27A52B83-4D4C-49EC-AFC0-AF99443F24ED}" type="pres">
      <dgm:prSet presAssocID="{4F841E9F-4E60-4258-920C-28877A776AAA}" presName="bgRect" presStyleLbl="bgAccFollowNode1" presStyleIdx="0" presStyleCnt="3"/>
      <dgm:spPr/>
    </dgm:pt>
    <dgm:pt modelId="{30BF6116-5780-4301-8029-9224FD50D91F}" type="pres">
      <dgm:prSet presAssocID="{E037AE95-4C20-4346-A8F6-383D225DEF7A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76F4C7C7-AA14-4178-9447-CF83074EDA7A}" type="pres">
      <dgm:prSet presAssocID="{4F841E9F-4E60-4258-920C-28877A776AAA}" presName="bottomLine" presStyleLbl="alignNode1" presStyleIdx="1" presStyleCnt="6">
        <dgm:presLayoutVars/>
      </dgm:prSet>
      <dgm:spPr/>
    </dgm:pt>
    <dgm:pt modelId="{34E76934-19E0-4196-B16F-48024C04B760}" type="pres">
      <dgm:prSet presAssocID="{4F841E9F-4E60-4258-920C-28877A776AAA}" presName="nodeText" presStyleLbl="bgAccFollowNode1" presStyleIdx="0" presStyleCnt="3">
        <dgm:presLayoutVars>
          <dgm:bulletEnabled val="1"/>
        </dgm:presLayoutVars>
      </dgm:prSet>
      <dgm:spPr/>
    </dgm:pt>
    <dgm:pt modelId="{9F451732-42B3-46DE-AEC5-00027A88E586}" type="pres">
      <dgm:prSet presAssocID="{E037AE95-4C20-4346-A8F6-383D225DEF7A}" presName="sibTrans" presStyleCnt="0"/>
      <dgm:spPr/>
    </dgm:pt>
    <dgm:pt modelId="{6BA67E05-CB7B-47CC-A11E-1A0D68BC291A}" type="pres">
      <dgm:prSet presAssocID="{10D95B65-9588-47A3-B8AB-8A7AD7358405}" presName="compositeNode" presStyleCnt="0">
        <dgm:presLayoutVars>
          <dgm:bulletEnabled val="1"/>
        </dgm:presLayoutVars>
      </dgm:prSet>
      <dgm:spPr/>
    </dgm:pt>
    <dgm:pt modelId="{0727EE3E-EEC3-4532-82D0-04D8F66E8F9F}" type="pres">
      <dgm:prSet presAssocID="{10D95B65-9588-47A3-B8AB-8A7AD7358405}" presName="bgRect" presStyleLbl="bgAccFollowNode1" presStyleIdx="1" presStyleCnt="3"/>
      <dgm:spPr/>
    </dgm:pt>
    <dgm:pt modelId="{ED71404D-D8BB-47B7-BCA0-40D1CEB53698}" type="pres">
      <dgm:prSet presAssocID="{AEDA22E6-D443-4A66-9471-637AD57CD2F7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4EAF88ED-9C96-47B2-8119-B46852EA4601}" type="pres">
      <dgm:prSet presAssocID="{10D95B65-9588-47A3-B8AB-8A7AD7358405}" presName="bottomLine" presStyleLbl="alignNode1" presStyleIdx="3" presStyleCnt="6">
        <dgm:presLayoutVars/>
      </dgm:prSet>
      <dgm:spPr/>
    </dgm:pt>
    <dgm:pt modelId="{4DF32181-37A2-45B1-905F-FF4F7F4EC75C}" type="pres">
      <dgm:prSet presAssocID="{10D95B65-9588-47A3-B8AB-8A7AD7358405}" presName="nodeText" presStyleLbl="bgAccFollowNode1" presStyleIdx="1" presStyleCnt="3">
        <dgm:presLayoutVars>
          <dgm:bulletEnabled val="1"/>
        </dgm:presLayoutVars>
      </dgm:prSet>
      <dgm:spPr/>
    </dgm:pt>
    <dgm:pt modelId="{83198B7F-F221-4BC7-80AC-4B48C82F7B13}" type="pres">
      <dgm:prSet presAssocID="{AEDA22E6-D443-4A66-9471-637AD57CD2F7}" presName="sibTrans" presStyleCnt="0"/>
      <dgm:spPr/>
    </dgm:pt>
    <dgm:pt modelId="{404FB085-A1D3-416B-8866-FA9C51EE783F}" type="pres">
      <dgm:prSet presAssocID="{06B100C8-BF20-4EAE-90D0-F4DD42FC3ED7}" presName="compositeNode" presStyleCnt="0">
        <dgm:presLayoutVars>
          <dgm:bulletEnabled val="1"/>
        </dgm:presLayoutVars>
      </dgm:prSet>
      <dgm:spPr/>
    </dgm:pt>
    <dgm:pt modelId="{58D1FA76-CCBF-4FBA-A823-C617A1D5CB63}" type="pres">
      <dgm:prSet presAssocID="{06B100C8-BF20-4EAE-90D0-F4DD42FC3ED7}" presName="bgRect" presStyleLbl="bgAccFollowNode1" presStyleIdx="2" presStyleCnt="3"/>
      <dgm:spPr/>
    </dgm:pt>
    <dgm:pt modelId="{7E5DAF56-AF94-4278-B1A3-93C057CAEE12}" type="pres">
      <dgm:prSet presAssocID="{FB5F916D-682B-4C28-B091-CC7BE8496BC8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9A4433AD-9EE6-4C41-A32B-EEDF9B164ECF}" type="pres">
      <dgm:prSet presAssocID="{06B100C8-BF20-4EAE-90D0-F4DD42FC3ED7}" presName="bottomLine" presStyleLbl="alignNode1" presStyleIdx="5" presStyleCnt="6">
        <dgm:presLayoutVars/>
      </dgm:prSet>
      <dgm:spPr/>
    </dgm:pt>
    <dgm:pt modelId="{66C1CA0F-F831-4CB6-B499-0C4287A944B9}" type="pres">
      <dgm:prSet presAssocID="{06B100C8-BF20-4EAE-90D0-F4DD42FC3ED7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8F5FE40B-3041-4275-B314-288EF53932C9}" type="presOf" srcId="{4F841E9F-4E60-4258-920C-28877A776AAA}" destId="{34E76934-19E0-4196-B16F-48024C04B760}" srcOrd="1" destOrd="0" presId="urn:microsoft.com/office/officeart/2016/7/layout/BasicLinearProcessNumbered"/>
    <dgm:cxn modelId="{208B280E-B7A8-4B66-8270-589F49828395}" srcId="{B34B2C90-97E0-40B1-8A40-21C3E89DEAB4}" destId="{4F841E9F-4E60-4258-920C-28877A776AAA}" srcOrd="0" destOrd="0" parTransId="{C0F6E500-3615-41F0-82EF-9624920A2A0F}" sibTransId="{E037AE95-4C20-4346-A8F6-383D225DEF7A}"/>
    <dgm:cxn modelId="{7A4BB73D-6324-4862-A195-DD99C4BF6871}" type="presOf" srcId="{06B100C8-BF20-4EAE-90D0-F4DD42FC3ED7}" destId="{66C1CA0F-F831-4CB6-B499-0C4287A944B9}" srcOrd="1" destOrd="0" presId="urn:microsoft.com/office/officeart/2016/7/layout/BasicLinearProcessNumbered"/>
    <dgm:cxn modelId="{8C8AC440-2DBB-495C-8B2D-0BA9A6FADF0E}" type="presOf" srcId="{FB5F916D-682B-4C28-B091-CC7BE8496BC8}" destId="{7E5DAF56-AF94-4278-B1A3-93C057CAEE12}" srcOrd="0" destOrd="0" presId="urn:microsoft.com/office/officeart/2016/7/layout/BasicLinearProcessNumbered"/>
    <dgm:cxn modelId="{9837BD60-788A-4678-A0E5-7FAD24D3D42C}" type="presOf" srcId="{B34B2C90-97E0-40B1-8A40-21C3E89DEAB4}" destId="{8AF7AEAE-761C-4F92-AC2E-7840C7A382EB}" srcOrd="0" destOrd="0" presId="urn:microsoft.com/office/officeart/2016/7/layout/BasicLinearProcessNumbered"/>
    <dgm:cxn modelId="{97F38643-D933-40F3-9307-411FE045C98B}" srcId="{B34B2C90-97E0-40B1-8A40-21C3E89DEAB4}" destId="{10D95B65-9588-47A3-B8AB-8A7AD7358405}" srcOrd="1" destOrd="0" parTransId="{7B634DC8-C6C8-4995-A55B-CE74778D1E2F}" sibTransId="{AEDA22E6-D443-4A66-9471-637AD57CD2F7}"/>
    <dgm:cxn modelId="{4844B044-AD26-44E5-BC2E-5FC6260F3714}" type="presOf" srcId="{E037AE95-4C20-4346-A8F6-383D225DEF7A}" destId="{30BF6116-5780-4301-8029-9224FD50D91F}" srcOrd="0" destOrd="0" presId="urn:microsoft.com/office/officeart/2016/7/layout/BasicLinearProcessNumbered"/>
    <dgm:cxn modelId="{EF2D9666-D35C-424D-956F-DF3B66C4AD29}" type="presOf" srcId="{06B100C8-BF20-4EAE-90D0-F4DD42FC3ED7}" destId="{58D1FA76-CCBF-4FBA-A823-C617A1D5CB63}" srcOrd="0" destOrd="0" presId="urn:microsoft.com/office/officeart/2016/7/layout/BasicLinearProcessNumbered"/>
    <dgm:cxn modelId="{82328451-7291-4B48-988C-0A8A6A447D86}" type="presOf" srcId="{4F841E9F-4E60-4258-920C-28877A776AAA}" destId="{27A52B83-4D4C-49EC-AFC0-AF99443F24ED}" srcOrd="0" destOrd="0" presId="urn:microsoft.com/office/officeart/2016/7/layout/BasicLinearProcessNumbered"/>
    <dgm:cxn modelId="{69CD3CA1-15AB-4E88-A640-ECFB4F4AF67B}" type="presOf" srcId="{AEDA22E6-D443-4A66-9471-637AD57CD2F7}" destId="{ED71404D-D8BB-47B7-BCA0-40D1CEB53698}" srcOrd="0" destOrd="0" presId="urn:microsoft.com/office/officeart/2016/7/layout/BasicLinearProcessNumbered"/>
    <dgm:cxn modelId="{E1EE97AF-F923-4C9C-A432-AEB8BB63CDE8}" type="presOf" srcId="{10D95B65-9588-47A3-B8AB-8A7AD7358405}" destId="{4DF32181-37A2-45B1-905F-FF4F7F4EC75C}" srcOrd="1" destOrd="0" presId="urn:microsoft.com/office/officeart/2016/7/layout/BasicLinearProcessNumbered"/>
    <dgm:cxn modelId="{C8675BC5-1529-4C7D-B939-C110154CF043}" srcId="{B34B2C90-97E0-40B1-8A40-21C3E89DEAB4}" destId="{06B100C8-BF20-4EAE-90D0-F4DD42FC3ED7}" srcOrd="2" destOrd="0" parTransId="{3DC96BE6-9766-404E-A2D3-9019362C3798}" sibTransId="{FB5F916D-682B-4C28-B091-CC7BE8496BC8}"/>
    <dgm:cxn modelId="{4A59D6E3-4FF1-4367-996D-7300CACC2527}" type="presOf" srcId="{10D95B65-9588-47A3-B8AB-8A7AD7358405}" destId="{0727EE3E-EEC3-4532-82D0-04D8F66E8F9F}" srcOrd="0" destOrd="0" presId="urn:microsoft.com/office/officeart/2016/7/layout/BasicLinearProcessNumbered"/>
    <dgm:cxn modelId="{15AE319E-6036-4E54-A34E-7DEED6BC2E2B}" type="presParOf" srcId="{8AF7AEAE-761C-4F92-AC2E-7840C7A382EB}" destId="{C8CCBE5A-0593-4FB6-A42D-F56592297CBB}" srcOrd="0" destOrd="0" presId="urn:microsoft.com/office/officeart/2016/7/layout/BasicLinearProcessNumbered"/>
    <dgm:cxn modelId="{2BADA581-1590-48FB-8EBC-E05DA6EE5403}" type="presParOf" srcId="{C8CCBE5A-0593-4FB6-A42D-F56592297CBB}" destId="{27A52B83-4D4C-49EC-AFC0-AF99443F24ED}" srcOrd="0" destOrd="0" presId="urn:microsoft.com/office/officeart/2016/7/layout/BasicLinearProcessNumbered"/>
    <dgm:cxn modelId="{49953C90-EC9B-4939-8DFB-50BE994CF015}" type="presParOf" srcId="{C8CCBE5A-0593-4FB6-A42D-F56592297CBB}" destId="{30BF6116-5780-4301-8029-9224FD50D91F}" srcOrd="1" destOrd="0" presId="urn:microsoft.com/office/officeart/2016/7/layout/BasicLinearProcessNumbered"/>
    <dgm:cxn modelId="{E93234FD-9831-4C8E-A6C4-2F7662D42ADC}" type="presParOf" srcId="{C8CCBE5A-0593-4FB6-A42D-F56592297CBB}" destId="{76F4C7C7-AA14-4178-9447-CF83074EDA7A}" srcOrd="2" destOrd="0" presId="urn:microsoft.com/office/officeart/2016/7/layout/BasicLinearProcessNumbered"/>
    <dgm:cxn modelId="{5CCB4834-24B8-4103-9E82-98838B735D89}" type="presParOf" srcId="{C8CCBE5A-0593-4FB6-A42D-F56592297CBB}" destId="{34E76934-19E0-4196-B16F-48024C04B760}" srcOrd="3" destOrd="0" presId="urn:microsoft.com/office/officeart/2016/7/layout/BasicLinearProcessNumbered"/>
    <dgm:cxn modelId="{7F11A269-ABDC-4075-91A6-78C21F0ECAED}" type="presParOf" srcId="{8AF7AEAE-761C-4F92-AC2E-7840C7A382EB}" destId="{9F451732-42B3-46DE-AEC5-00027A88E586}" srcOrd="1" destOrd="0" presId="urn:microsoft.com/office/officeart/2016/7/layout/BasicLinearProcessNumbered"/>
    <dgm:cxn modelId="{C1A84A4B-AB7F-416F-AC16-C58ACF4BEB3B}" type="presParOf" srcId="{8AF7AEAE-761C-4F92-AC2E-7840C7A382EB}" destId="{6BA67E05-CB7B-47CC-A11E-1A0D68BC291A}" srcOrd="2" destOrd="0" presId="urn:microsoft.com/office/officeart/2016/7/layout/BasicLinearProcessNumbered"/>
    <dgm:cxn modelId="{104F2E58-B274-438A-8573-C7D1F270850E}" type="presParOf" srcId="{6BA67E05-CB7B-47CC-A11E-1A0D68BC291A}" destId="{0727EE3E-EEC3-4532-82D0-04D8F66E8F9F}" srcOrd="0" destOrd="0" presId="urn:microsoft.com/office/officeart/2016/7/layout/BasicLinearProcessNumbered"/>
    <dgm:cxn modelId="{5EB40C81-E251-4E6A-96E8-620FD1125CC9}" type="presParOf" srcId="{6BA67E05-CB7B-47CC-A11E-1A0D68BC291A}" destId="{ED71404D-D8BB-47B7-BCA0-40D1CEB53698}" srcOrd="1" destOrd="0" presId="urn:microsoft.com/office/officeart/2016/7/layout/BasicLinearProcessNumbered"/>
    <dgm:cxn modelId="{6D8FA3B8-BD70-43E0-997F-C9732DBA67E1}" type="presParOf" srcId="{6BA67E05-CB7B-47CC-A11E-1A0D68BC291A}" destId="{4EAF88ED-9C96-47B2-8119-B46852EA4601}" srcOrd="2" destOrd="0" presId="urn:microsoft.com/office/officeart/2016/7/layout/BasicLinearProcessNumbered"/>
    <dgm:cxn modelId="{DD73554F-D3EA-499B-A6EA-6312CF3BCDA9}" type="presParOf" srcId="{6BA67E05-CB7B-47CC-A11E-1A0D68BC291A}" destId="{4DF32181-37A2-45B1-905F-FF4F7F4EC75C}" srcOrd="3" destOrd="0" presId="urn:microsoft.com/office/officeart/2016/7/layout/BasicLinearProcessNumbered"/>
    <dgm:cxn modelId="{AD8A4BEE-F519-4EAF-B6C6-3257F4BFE9A1}" type="presParOf" srcId="{8AF7AEAE-761C-4F92-AC2E-7840C7A382EB}" destId="{83198B7F-F221-4BC7-80AC-4B48C82F7B13}" srcOrd="3" destOrd="0" presId="urn:microsoft.com/office/officeart/2016/7/layout/BasicLinearProcessNumbered"/>
    <dgm:cxn modelId="{25C06C89-9FFF-412E-BAD9-0ABEAAC665B2}" type="presParOf" srcId="{8AF7AEAE-761C-4F92-AC2E-7840C7A382EB}" destId="{404FB085-A1D3-416B-8866-FA9C51EE783F}" srcOrd="4" destOrd="0" presId="urn:microsoft.com/office/officeart/2016/7/layout/BasicLinearProcessNumbered"/>
    <dgm:cxn modelId="{2888871B-1445-411E-893D-C0769597A693}" type="presParOf" srcId="{404FB085-A1D3-416B-8866-FA9C51EE783F}" destId="{58D1FA76-CCBF-4FBA-A823-C617A1D5CB63}" srcOrd="0" destOrd="0" presId="urn:microsoft.com/office/officeart/2016/7/layout/BasicLinearProcessNumbered"/>
    <dgm:cxn modelId="{D74E493A-204E-4521-B068-C1A4E182BC12}" type="presParOf" srcId="{404FB085-A1D3-416B-8866-FA9C51EE783F}" destId="{7E5DAF56-AF94-4278-B1A3-93C057CAEE12}" srcOrd="1" destOrd="0" presId="urn:microsoft.com/office/officeart/2016/7/layout/BasicLinearProcessNumbered"/>
    <dgm:cxn modelId="{6936E11C-D206-48B8-9636-EE8C5E6BA106}" type="presParOf" srcId="{404FB085-A1D3-416B-8866-FA9C51EE783F}" destId="{9A4433AD-9EE6-4C41-A32B-EEDF9B164ECF}" srcOrd="2" destOrd="0" presId="urn:microsoft.com/office/officeart/2016/7/layout/BasicLinearProcessNumbered"/>
    <dgm:cxn modelId="{A7C85BCD-2A50-41C2-BC0C-683242D49DCD}" type="presParOf" srcId="{404FB085-A1D3-416B-8866-FA9C51EE783F}" destId="{66C1CA0F-F831-4CB6-B499-0C4287A944B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A6C06-3977-4BFE-88D0-B851BE7EDE25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6D5CAFB-5480-48A5-AF3F-8CD2FB2FD88C}">
      <dgm:prSet/>
      <dgm:spPr/>
      <dgm:t>
        <a:bodyPr/>
        <a:lstStyle/>
        <a:p>
          <a:r>
            <a:rPr lang="en-CA" b="0" i="0"/>
            <a:t>Slippery to touch (like soap!)</a:t>
          </a:r>
          <a:endParaRPr lang="en-US"/>
        </a:p>
      </dgm:t>
    </dgm:pt>
    <dgm:pt modelId="{2444163D-AF02-4E3E-A530-76692179662D}" type="parTrans" cxnId="{D5A3C735-C351-4659-B1B4-B58B566B92D2}">
      <dgm:prSet/>
      <dgm:spPr/>
      <dgm:t>
        <a:bodyPr/>
        <a:lstStyle/>
        <a:p>
          <a:endParaRPr lang="en-US"/>
        </a:p>
      </dgm:t>
    </dgm:pt>
    <dgm:pt modelId="{C418D8CF-6B27-4B04-B014-7B585E6AA78D}" type="sibTrans" cxnId="{D5A3C735-C351-4659-B1B4-B58B566B92D2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FA6204E4-79AE-48E8-BDFA-5C2715B5D0E0}">
      <dgm:prSet/>
      <dgm:spPr/>
      <dgm:t>
        <a:bodyPr/>
        <a:lstStyle/>
        <a:p>
          <a:r>
            <a:rPr lang="en-CA" b="0" i="0"/>
            <a:t>Have a bitter taste (like soap!)</a:t>
          </a:r>
          <a:endParaRPr lang="en-US"/>
        </a:p>
      </dgm:t>
    </dgm:pt>
    <dgm:pt modelId="{F743D9D9-AB6D-4AC3-9F2A-F2239391BB14}" type="parTrans" cxnId="{74541ECD-4538-447C-8800-5212289B8C89}">
      <dgm:prSet/>
      <dgm:spPr/>
      <dgm:t>
        <a:bodyPr/>
        <a:lstStyle/>
        <a:p>
          <a:endParaRPr lang="en-US"/>
        </a:p>
      </dgm:t>
    </dgm:pt>
    <dgm:pt modelId="{F78C2CC9-4288-4CF4-9E8D-F151AC2E7982}" type="sibTrans" cxnId="{74541ECD-4538-447C-8800-5212289B8C89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026FAD1E-98BB-4845-97E6-D2CE0B1D1F22}">
      <dgm:prSet/>
      <dgm:spPr/>
      <dgm:t>
        <a:bodyPr/>
        <a:lstStyle/>
        <a:p>
          <a:r>
            <a:rPr lang="en-CA" b="0" i="0"/>
            <a:t>Neutralizes acids</a:t>
          </a:r>
          <a:endParaRPr lang="en-US"/>
        </a:p>
      </dgm:t>
    </dgm:pt>
    <dgm:pt modelId="{FE73DEEB-6921-45A3-9BF2-68842413128D}" type="parTrans" cxnId="{D5670BE2-08FA-406D-92DD-13454A9125DA}">
      <dgm:prSet/>
      <dgm:spPr/>
      <dgm:t>
        <a:bodyPr/>
        <a:lstStyle/>
        <a:p>
          <a:endParaRPr lang="en-US"/>
        </a:p>
      </dgm:t>
    </dgm:pt>
    <dgm:pt modelId="{0D3A6C8B-FBBE-4250-B5D1-89CA84028F17}" type="sibTrans" cxnId="{D5670BE2-08FA-406D-92DD-13454A9125DA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2C0D1071-D30A-4057-A241-27B3DBED09BD}" type="pres">
      <dgm:prSet presAssocID="{256A6C06-3977-4BFE-88D0-B851BE7EDE25}" presName="Name0" presStyleCnt="0">
        <dgm:presLayoutVars>
          <dgm:animLvl val="lvl"/>
          <dgm:resizeHandles val="exact"/>
        </dgm:presLayoutVars>
      </dgm:prSet>
      <dgm:spPr/>
    </dgm:pt>
    <dgm:pt modelId="{5FEAB1A4-FFC7-4E82-9B90-E692313CB5FF}" type="pres">
      <dgm:prSet presAssocID="{A6D5CAFB-5480-48A5-AF3F-8CD2FB2FD88C}" presName="compositeNode" presStyleCnt="0">
        <dgm:presLayoutVars>
          <dgm:bulletEnabled val="1"/>
        </dgm:presLayoutVars>
      </dgm:prSet>
      <dgm:spPr/>
    </dgm:pt>
    <dgm:pt modelId="{8EFB546F-7AD5-4BDE-8F05-2C72F801C99A}" type="pres">
      <dgm:prSet presAssocID="{A6D5CAFB-5480-48A5-AF3F-8CD2FB2FD88C}" presName="bgRect" presStyleLbl="alignNode1" presStyleIdx="0" presStyleCnt="3"/>
      <dgm:spPr/>
    </dgm:pt>
    <dgm:pt modelId="{0B4A50B4-48FC-4880-BC19-AC4F9AFC6484}" type="pres">
      <dgm:prSet presAssocID="{C418D8CF-6B27-4B04-B014-7B585E6AA78D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33E2FD98-7EF0-4CCE-8429-1189062B53E2}" type="pres">
      <dgm:prSet presAssocID="{A6D5CAFB-5480-48A5-AF3F-8CD2FB2FD88C}" presName="nodeRect" presStyleLbl="alignNode1" presStyleIdx="0" presStyleCnt="3">
        <dgm:presLayoutVars>
          <dgm:bulletEnabled val="1"/>
        </dgm:presLayoutVars>
      </dgm:prSet>
      <dgm:spPr/>
    </dgm:pt>
    <dgm:pt modelId="{19AC02ED-30CC-4A72-BC14-21E1F8F8E064}" type="pres">
      <dgm:prSet presAssocID="{C418D8CF-6B27-4B04-B014-7B585E6AA78D}" presName="sibTrans" presStyleCnt="0"/>
      <dgm:spPr/>
    </dgm:pt>
    <dgm:pt modelId="{8A354903-2D27-4BA7-A86B-4F6B44ACDE06}" type="pres">
      <dgm:prSet presAssocID="{FA6204E4-79AE-48E8-BDFA-5C2715B5D0E0}" presName="compositeNode" presStyleCnt="0">
        <dgm:presLayoutVars>
          <dgm:bulletEnabled val="1"/>
        </dgm:presLayoutVars>
      </dgm:prSet>
      <dgm:spPr/>
    </dgm:pt>
    <dgm:pt modelId="{37541152-9DEC-4A79-959E-72C5D9F0164B}" type="pres">
      <dgm:prSet presAssocID="{FA6204E4-79AE-48E8-BDFA-5C2715B5D0E0}" presName="bgRect" presStyleLbl="alignNode1" presStyleIdx="1" presStyleCnt="3"/>
      <dgm:spPr/>
    </dgm:pt>
    <dgm:pt modelId="{AE8F6883-88DD-4160-9829-4E2E674059E3}" type="pres">
      <dgm:prSet presAssocID="{F78C2CC9-4288-4CF4-9E8D-F151AC2E7982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ECC13593-3661-47DF-8B2B-8E2E77602B62}" type="pres">
      <dgm:prSet presAssocID="{FA6204E4-79AE-48E8-BDFA-5C2715B5D0E0}" presName="nodeRect" presStyleLbl="alignNode1" presStyleIdx="1" presStyleCnt="3">
        <dgm:presLayoutVars>
          <dgm:bulletEnabled val="1"/>
        </dgm:presLayoutVars>
      </dgm:prSet>
      <dgm:spPr/>
    </dgm:pt>
    <dgm:pt modelId="{AEC78D1B-C83F-44ED-85C4-C16B8A73656A}" type="pres">
      <dgm:prSet presAssocID="{F78C2CC9-4288-4CF4-9E8D-F151AC2E7982}" presName="sibTrans" presStyleCnt="0"/>
      <dgm:spPr/>
    </dgm:pt>
    <dgm:pt modelId="{BB4B5539-A0B5-4195-9DAB-AB85798625CD}" type="pres">
      <dgm:prSet presAssocID="{026FAD1E-98BB-4845-97E6-D2CE0B1D1F22}" presName="compositeNode" presStyleCnt="0">
        <dgm:presLayoutVars>
          <dgm:bulletEnabled val="1"/>
        </dgm:presLayoutVars>
      </dgm:prSet>
      <dgm:spPr/>
    </dgm:pt>
    <dgm:pt modelId="{F363688A-E528-43BD-8853-0D4EDC22DA83}" type="pres">
      <dgm:prSet presAssocID="{026FAD1E-98BB-4845-97E6-D2CE0B1D1F22}" presName="bgRect" presStyleLbl="alignNode1" presStyleIdx="2" presStyleCnt="3"/>
      <dgm:spPr/>
    </dgm:pt>
    <dgm:pt modelId="{27273322-6D5E-4DAC-BBAF-FEAA27E31275}" type="pres">
      <dgm:prSet presAssocID="{0D3A6C8B-FBBE-4250-B5D1-89CA84028F17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9D8C0B85-52EC-4C4F-B312-532793AE7BC7}" type="pres">
      <dgm:prSet presAssocID="{026FAD1E-98BB-4845-97E6-D2CE0B1D1F22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83814603-3244-4D70-8998-45FC7DB2ED97}" type="presOf" srcId="{F78C2CC9-4288-4CF4-9E8D-F151AC2E7982}" destId="{AE8F6883-88DD-4160-9829-4E2E674059E3}" srcOrd="0" destOrd="0" presId="urn:microsoft.com/office/officeart/2016/7/layout/LinearBlockProcessNumbered"/>
    <dgm:cxn modelId="{6AF94C03-847B-47A5-9D2A-185DB34786CF}" type="presOf" srcId="{FA6204E4-79AE-48E8-BDFA-5C2715B5D0E0}" destId="{37541152-9DEC-4A79-959E-72C5D9F0164B}" srcOrd="0" destOrd="0" presId="urn:microsoft.com/office/officeart/2016/7/layout/LinearBlockProcessNumbered"/>
    <dgm:cxn modelId="{518C8C0C-D605-4E2A-AA19-3F8015FD90AB}" type="presOf" srcId="{026FAD1E-98BB-4845-97E6-D2CE0B1D1F22}" destId="{9D8C0B85-52EC-4C4F-B312-532793AE7BC7}" srcOrd="1" destOrd="0" presId="urn:microsoft.com/office/officeart/2016/7/layout/LinearBlockProcessNumbered"/>
    <dgm:cxn modelId="{1EF75E12-750B-438A-9872-CF4B0194955B}" type="presOf" srcId="{0D3A6C8B-FBBE-4250-B5D1-89CA84028F17}" destId="{27273322-6D5E-4DAC-BBAF-FEAA27E31275}" srcOrd="0" destOrd="0" presId="urn:microsoft.com/office/officeart/2016/7/layout/LinearBlockProcessNumbered"/>
    <dgm:cxn modelId="{D5A3C735-C351-4659-B1B4-B58B566B92D2}" srcId="{256A6C06-3977-4BFE-88D0-B851BE7EDE25}" destId="{A6D5CAFB-5480-48A5-AF3F-8CD2FB2FD88C}" srcOrd="0" destOrd="0" parTransId="{2444163D-AF02-4E3E-A530-76692179662D}" sibTransId="{C418D8CF-6B27-4B04-B014-7B585E6AA78D}"/>
    <dgm:cxn modelId="{20EB3A3F-BABB-458B-AFD4-4D93FCF8B056}" type="presOf" srcId="{FA6204E4-79AE-48E8-BDFA-5C2715B5D0E0}" destId="{ECC13593-3661-47DF-8B2B-8E2E77602B62}" srcOrd="1" destOrd="0" presId="urn:microsoft.com/office/officeart/2016/7/layout/LinearBlockProcessNumbered"/>
    <dgm:cxn modelId="{B031D755-A1F6-4AB1-A455-27CAC2269298}" type="presOf" srcId="{026FAD1E-98BB-4845-97E6-D2CE0B1D1F22}" destId="{F363688A-E528-43BD-8853-0D4EDC22DA83}" srcOrd="0" destOrd="0" presId="urn:microsoft.com/office/officeart/2016/7/layout/LinearBlockProcessNumbered"/>
    <dgm:cxn modelId="{7D116EB7-615B-44FD-9D18-4E66C1D99633}" type="presOf" srcId="{C418D8CF-6B27-4B04-B014-7B585E6AA78D}" destId="{0B4A50B4-48FC-4880-BC19-AC4F9AFC6484}" srcOrd="0" destOrd="0" presId="urn:microsoft.com/office/officeart/2016/7/layout/LinearBlockProcessNumbered"/>
    <dgm:cxn modelId="{131677B8-6887-4219-A9AE-AB558956715B}" type="presOf" srcId="{A6D5CAFB-5480-48A5-AF3F-8CD2FB2FD88C}" destId="{33E2FD98-7EF0-4CCE-8429-1189062B53E2}" srcOrd="1" destOrd="0" presId="urn:microsoft.com/office/officeart/2016/7/layout/LinearBlockProcessNumbered"/>
    <dgm:cxn modelId="{48771CC9-8C5F-469E-96EE-9D3B1796FF52}" type="presOf" srcId="{256A6C06-3977-4BFE-88D0-B851BE7EDE25}" destId="{2C0D1071-D30A-4057-A241-27B3DBED09BD}" srcOrd="0" destOrd="0" presId="urn:microsoft.com/office/officeart/2016/7/layout/LinearBlockProcessNumbered"/>
    <dgm:cxn modelId="{74541ECD-4538-447C-8800-5212289B8C89}" srcId="{256A6C06-3977-4BFE-88D0-B851BE7EDE25}" destId="{FA6204E4-79AE-48E8-BDFA-5C2715B5D0E0}" srcOrd="1" destOrd="0" parTransId="{F743D9D9-AB6D-4AC3-9F2A-F2239391BB14}" sibTransId="{F78C2CC9-4288-4CF4-9E8D-F151AC2E7982}"/>
    <dgm:cxn modelId="{EFA0A9D4-B0EB-4647-8493-114970A76CAA}" type="presOf" srcId="{A6D5CAFB-5480-48A5-AF3F-8CD2FB2FD88C}" destId="{8EFB546F-7AD5-4BDE-8F05-2C72F801C99A}" srcOrd="0" destOrd="0" presId="urn:microsoft.com/office/officeart/2016/7/layout/LinearBlockProcessNumbered"/>
    <dgm:cxn modelId="{D5670BE2-08FA-406D-92DD-13454A9125DA}" srcId="{256A6C06-3977-4BFE-88D0-B851BE7EDE25}" destId="{026FAD1E-98BB-4845-97E6-D2CE0B1D1F22}" srcOrd="2" destOrd="0" parTransId="{FE73DEEB-6921-45A3-9BF2-68842413128D}" sibTransId="{0D3A6C8B-FBBE-4250-B5D1-89CA84028F17}"/>
    <dgm:cxn modelId="{E41255F0-A362-4BB1-9773-BBD7E6BBC378}" type="presParOf" srcId="{2C0D1071-D30A-4057-A241-27B3DBED09BD}" destId="{5FEAB1A4-FFC7-4E82-9B90-E692313CB5FF}" srcOrd="0" destOrd="0" presId="urn:microsoft.com/office/officeart/2016/7/layout/LinearBlockProcessNumbered"/>
    <dgm:cxn modelId="{9EEE1265-947A-4F99-A4F6-C8991D388C82}" type="presParOf" srcId="{5FEAB1A4-FFC7-4E82-9B90-E692313CB5FF}" destId="{8EFB546F-7AD5-4BDE-8F05-2C72F801C99A}" srcOrd="0" destOrd="0" presId="urn:microsoft.com/office/officeart/2016/7/layout/LinearBlockProcessNumbered"/>
    <dgm:cxn modelId="{6092CAD6-A4E1-4949-BFCF-50FFA92CF60A}" type="presParOf" srcId="{5FEAB1A4-FFC7-4E82-9B90-E692313CB5FF}" destId="{0B4A50B4-48FC-4880-BC19-AC4F9AFC6484}" srcOrd="1" destOrd="0" presId="urn:microsoft.com/office/officeart/2016/7/layout/LinearBlockProcessNumbered"/>
    <dgm:cxn modelId="{DF3DF06C-2A4C-4E7A-AADA-92EA91F9EC2B}" type="presParOf" srcId="{5FEAB1A4-FFC7-4E82-9B90-E692313CB5FF}" destId="{33E2FD98-7EF0-4CCE-8429-1189062B53E2}" srcOrd="2" destOrd="0" presId="urn:microsoft.com/office/officeart/2016/7/layout/LinearBlockProcessNumbered"/>
    <dgm:cxn modelId="{65EF7816-084B-47CD-8DB4-78DDD847C3B8}" type="presParOf" srcId="{2C0D1071-D30A-4057-A241-27B3DBED09BD}" destId="{19AC02ED-30CC-4A72-BC14-21E1F8F8E064}" srcOrd="1" destOrd="0" presId="urn:microsoft.com/office/officeart/2016/7/layout/LinearBlockProcessNumbered"/>
    <dgm:cxn modelId="{C52A66F5-364A-46D2-8B61-0213B3C7295A}" type="presParOf" srcId="{2C0D1071-D30A-4057-A241-27B3DBED09BD}" destId="{8A354903-2D27-4BA7-A86B-4F6B44ACDE06}" srcOrd="2" destOrd="0" presId="urn:microsoft.com/office/officeart/2016/7/layout/LinearBlockProcessNumbered"/>
    <dgm:cxn modelId="{B757062E-56E5-4F14-86C4-FFC5BBB4C8E0}" type="presParOf" srcId="{8A354903-2D27-4BA7-A86B-4F6B44ACDE06}" destId="{37541152-9DEC-4A79-959E-72C5D9F0164B}" srcOrd="0" destOrd="0" presId="urn:microsoft.com/office/officeart/2016/7/layout/LinearBlockProcessNumbered"/>
    <dgm:cxn modelId="{ACA61D3B-91F5-4445-B7F2-2FD405B975C6}" type="presParOf" srcId="{8A354903-2D27-4BA7-A86B-4F6B44ACDE06}" destId="{AE8F6883-88DD-4160-9829-4E2E674059E3}" srcOrd="1" destOrd="0" presId="urn:microsoft.com/office/officeart/2016/7/layout/LinearBlockProcessNumbered"/>
    <dgm:cxn modelId="{4A1D6C6C-B571-4F94-B8FD-9356355E339E}" type="presParOf" srcId="{8A354903-2D27-4BA7-A86B-4F6B44ACDE06}" destId="{ECC13593-3661-47DF-8B2B-8E2E77602B62}" srcOrd="2" destOrd="0" presId="urn:microsoft.com/office/officeart/2016/7/layout/LinearBlockProcessNumbered"/>
    <dgm:cxn modelId="{49D2A78D-8F33-482C-A2FF-8AA7C34D9D04}" type="presParOf" srcId="{2C0D1071-D30A-4057-A241-27B3DBED09BD}" destId="{AEC78D1B-C83F-44ED-85C4-C16B8A73656A}" srcOrd="3" destOrd="0" presId="urn:microsoft.com/office/officeart/2016/7/layout/LinearBlockProcessNumbered"/>
    <dgm:cxn modelId="{E4CAC8B3-B9EF-4AE6-8F7C-86EA48CE4056}" type="presParOf" srcId="{2C0D1071-D30A-4057-A241-27B3DBED09BD}" destId="{BB4B5539-A0B5-4195-9DAB-AB85798625CD}" srcOrd="4" destOrd="0" presId="urn:microsoft.com/office/officeart/2016/7/layout/LinearBlockProcessNumbered"/>
    <dgm:cxn modelId="{530F78C9-4AA5-4285-8DCC-166941CBCFE2}" type="presParOf" srcId="{BB4B5539-A0B5-4195-9DAB-AB85798625CD}" destId="{F363688A-E528-43BD-8853-0D4EDC22DA83}" srcOrd="0" destOrd="0" presId="urn:microsoft.com/office/officeart/2016/7/layout/LinearBlockProcessNumbered"/>
    <dgm:cxn modelId="{A54BF88D-0E3B-4C8F-87BC-9989541E9BD7}" type="presParOf" srcId="{BB4B5539-A0B5-4195-9DAB-AB85798625CD}" destId="{27273322-6D5E-4DAC-BBAF-FEAA27E31275}" srcOrd="1" destOrd="0" presId="urn:microsoft.com/office/officeart/2016/7/layout/LinearBlockProcessNumbered"/>
    <dgm:cxn modelId="{F788E884-D4A1-49D6-A200-D02842301BCF}" type="presParOf" srcId="{BB4B5539-A0B5-4195-9DAB-AB85798625CD}" destId="{9D8C0B85-52EC-4C4F-B312-532793AE7BC7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52B83-4D4C-49EC-AFC0-AF99443F24ED}">
      <dsp:nvSpPr>
        <dsp:cNvPr id="0" name=""/>
        <dsp:cNvSpPr/>
      </dsp:nvSpPr>
      <dsp:spPr>
        <a:xfrm>
          <a:off x="0" y="0"/>
          <a:ext cx="3007932" cy="308646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10" tIns="330200" rIns="234510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/>
            <a:t>React with metal.</a:t>
          </a:r>
          <a:endParaRPr lang="en-US" sz="2600" kern="1200"/>
        </a:p>
      </dsp:txBody>
      <dsp:txXfrm>
        <a:off x="0" y="1172855"/>
        <a:ext cx="3007932" cy="1851876"/>
      </dsp:txXfrm>
    </dsp:sp>
    <dsp:sp modelId="{30BF6116-5780-4301-8029-9224FD50D91F}">
      <dsp:nvSpPr>
        <dsp:cNvPr id="0" name=""/>
        <dsp:cNvSpPr/>
      </dsp:nvSpPr>
      <dsp:spPr>
        <a:xfrm>
          <a:off x="1040996" y="308646"/>
          <a:ext cx="925938" cy="9259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90" tIns="12700" rIns="72190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1</a:t>
          </a:r>
        </a:p>
      </dsp:txBody>
      <dsp:txXfrm>
        <a:off x="1176596" y="444246"/>
        <a:ext cx="654738" cy="654738"/>
      </dsp:txXfrm>
    </dsp:sp>
    <dsp:sp modelId="{76F4C7C7-AA14-4178-9447-CF83074EDA7A}">
      <dsp:nvSpPr>
        <dsp:cNvPr id="0" name=""/>
        <dsp:cNvSpPr/>
      </dsp:nvSpPr>
      <dsp:spPr>
        <a:xfrm>
          <a:off x="0" y="3086389"/>
          <a:ext cx="3007932" cy="72"/>
        </a:xfrm>
        <a:prstGeom prst="rect">
          <a:avLst/>
        </a:prstGeom>
        <a:solidFill>
          <a:schemeClr val="accent2">
            <a:hueOff val="-3953144"/>
            <a:satOff val="180"/>
            <a:lumOff val="0"/>
            <a:alphaOff val="0"/>
          </a:schemeClr>
        </a:solidFill>
        <a:ln w="19050" cap="rnd" cmpd="sng" algn="ctr">
          <a:solidFill>
            <a:schemeClr val="accent2">
              <a:hueOff val="-3953144"/>
              <a:satOff val="18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7EE3E-EEC3-4532-82D0-04D8F66E8F9F}">
      <dsp:nvSpPr>
        <dsp:cNvPr id="0" name=""/>
        <dsp:cNvSpPr/>
      </dsp:nvSpPr>
      <dsp:spPr>
        <a:xfrm>
          <a:off x="3308725" y="0"/>
          <a:ext cx="3007932" cy="3086461"/>
        </a:xfrm>
        <a:prstGeom prst="rect">
          <a:avLst/>
        </a:prstGeom>
        <a:solidFill>
          <a:schemeClr val="accent2">
            <a:tint val="40000"/>
            <a:alpha val="90000"/>
            <a:hueOff val="-10302092"/>
            <a:satOff val="530"/>
            <a:lumOff val="2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0302092"/>
              <a:satOff val="530"/>
              <a:lumOff val="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10" tIns="330200" rIns="234510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/>
            <a:t>Have a sour taste</a:t>
          </a:r>
          <a:endParaRPr lang="en-US" sz="2600" kern="1200"/>
        </a:p>
      </dsp:txBody>
      <dsp:txXfrm>
        <a:off x="3308725" y="1172855"/>
        <a:ext cx="3007932" cy="1851876"/>
      </dsp:txXfrm>
    </dsp:sp>
    <dsp:sp modelId="{ED71404D-D8BB-47B7-BCA0-40D1CEB53698}">
      <dsp:nvSpPr>
        <dsp:cNvPr id="0" name=""/>
        <dsp:cNvSpPr/>
      </dsp:nvSpPr>
      <dsp:spPr>
        <a:xfrm>
          <a:off x="4349722" y="308646"/>
          <a:ext cx="925938" cy="925938"/>
        </a:xfrm>
        <a:prstGeom prst="ellipse">
          <a:avLst/>
        </a:prstGeom>
        <a:solidFill>
          <a:schemeClr val="accent2">
            <a:hueOff val="-7906288"/>
            <a:satOff val="360"/>
            <a:lumOff val="0"/>
            <a:alphaOff val="0"/>
          </a:schemeClr>
        </a:solidFill>
        <a:ln w="19050" cap="rnd" cmpd="sng" algn="ctr">
          <a:solidFill>
            <a:schemeClr val="accent2">
              <a:hueOff val="-7906288"/>
              <a:satOff val="36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90" tIns="12700" rIns="72190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2</a:t>
          </a:r>
        </a:p>
      </dsp:txBody>
      <dsp:txXfrm>
        <a:off x="4485322" y="444246"/>
        <a:ext cx="654738" cy="654738"/>
      </dsp:txXfrm>
    </dsp:sp>
    <dsp:sp modelId="{4EAF88ED-9C96-47B2-8119-B46852EA4601}">
      <dsp:nvSpPr>
        <dsp:cNvPr id="0" name=""/>
        <dsp:cNvSpPr/>
      </dsp:nvSpPr>
      <dsp:spPr>
        <a:xfrm>
          <a:off x="3308725" y="3086389"/>
          <a:ext cx="3007932" cy="72"/>
        </a:xfrm>
        <a:prstGeom prst="rect">
          <a:avLst/>
        </a:prstGeom>
        <a:solidFill>
          <a:schemeClr val="accent2">
            <a:hueOff val="-11859433"/>
            <a:satOff val="541"/>
            <a:lumOff val="0"/>
            <a:alphaOff val="0"/>
          </a:schemeClr>
        </a:solidFill>
        <a:ln w="19050" cap="rnd" cmpd="sng" algn="ctr">
          <a:solidFill>
            <a:schemeClr val="accent2">
              <a:hueOff val="-11859433"/>
              <a:satOff val="54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1FA76-CCBF-4FBA-A823-C617A1D5CB63}">
      <dsp:nvSpPr>
        <dsp:cNvPr id="0" name=""/>
        <dsp:cNvSpPr/>
      </dsp:nvSpPr>
      <dsp:spPr>
        <a:xfrm>
          <a:off x="6617450" y="0"/>
          <a:ext cx="3007932" cy="3086461"/>
        </a:xfrm>
        <a:prstGeom prst="rect">
          <a:avLst/>
        </a:prstGeom>
        <a:solidFill>
          <a:schemeClr val="accent2">
            <a:tint val="40000"/>
            <a:alpha val="90000"/>
            <a:hueOff val="-20604185"/>
            <a:satOff val="1061"/>
            <a:lumOff val="55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604185"/>
              <a:satOff val="1061"/>
              <a:lumOff val="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10" tIns="330200" rIns="234510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/>
            <a:t>Neutralize bases</a:t>
          </a:r>
          <a:endParaRPr lang="en-US" sz="2600" kern="1200"/>
        </a:p>
      </dsp:txBody>
      <dsp:txXfrm>
        <a:off x="6617450" y="1172855"/>
        <a:ext cx="3007932" cy="1851876"/>
      </dsp:txXfrm>
    </dsp:sp>
    <dsp:sp modelId="{7E5DAF56-AF94-4278-B1A3-93C057CAEE12}">
      <dsp:nvSpPr>
        <dsp:cNvPr id="0" name=""/>
        <dsp:cNvSpPr/>
      </dsp:nvSpPr>
      <dsp:spPr>
        <a:xfrm>
          <a:off x="7658447" y="308646"/>
          <a:ext cx="925938" cy="925938"/>
        </a:xfrm>
        <a:prstGeom prst="ellipse">
          <a:avLst/>
        </a:prstGeom>
        <a:solidFill>
          <a:schemeClr val="accent2">
            <a:hueOff val="-15812576"/>
            <a:satOff val="721"/>
            <a:lumOff val="0"/>
            <a:alphaOff val="0"/>
          </a:schemeClr>
        </a:solidFill>
        <a:ln w="19050" cap="rnd" cmpd="sng" algn="ctr">
          <a:solidFill>
            <a:schemeClr val="accent2">
              <a:hueOff val="-15812576"/>
              <a:satOff val="72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90" tIns="12700" rIns="72190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3</a:t>
          </a:r>
        </a:p>
      </dsp:txBody>
      <dsp:txXfrm>
        <a:off x="7794047" y="444246"/>
        <a:ext cx="654738" cy="654738"/>
      </dsp:txXfrm>
    </dsp:sp>
    <dsp:sp modelId="{9A4433AD-9EE6-4C41-A32B-EEDF9B164ECF}">
      <dsp:nvSpPr>
        <dsp:cNvPr id="0" name=""/>
        <dsp:cNvSpPr/>
      </dsp:nvSpPr>
      <dsp:spPr>
        <a:xfrm>
          <a:off x="6617450" y="3086389"/>
          <a:ext cx="3007932" cy="72"/>
        </a:xfrm>
        <a:prstGeom prst="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accent2">
              <a:hueOff val="-19765721"/>
              <a:satOff val="90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B546F-7AD5-4BDE-8F05-2C72F801C99A}">
      <dsp:nvSpPr>
        <dsp:cNvPr id="0" name=""/>
        <dsp:cNvSpPr/>
      </dsp:nvSpPr>
      <dsp:spPr>
        <a:xfrm>
          <a:off x="751" y="0"/>
          <a:ext cx="3045531" cy="3086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831" tIns="0" rIns="30083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b="0" i="0" kern="1200"/>
            <a:t>Slippery to touch (like soap!)</a:t>
          </a:r>
          <a:endParaRPr lang="en-US" sz="2600" kern="1200"/>
        </a:p>
      </dsp:txBody>
      <dsp:txXfrm>
        <a:off x="751" y="1234584"/>
        <a:ext cx="3045531" cy="1851876"/>
      </dsp:txXfrm>
    </dsp:sp>
    <dsp:sp modelId="{0B4A50B4-48FC-4880-BC19-AC4F9AFC6484}">
      <dsp:nvSpPr>
        <dsp:cNvPr id="0" name=""/>
        <dsp:cNvSpPr/>
      </dsp:nvSpPr>
      <dsp:spPr>
        <a:xfrm>
          <a:off x="751" y="0"/>
          <a:ext cx="3045531" cy="123458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831" tIns="165100" rIns="300831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01</a:t>
          </a:r>
        </a:p>
      </dsp:txBody>
      <dsp:txXfrm>
        <a:off x="751" y="0"/>
        <a:ext cx="3045531" cy="1234584"/>
      </dsp:txXfrm>
    </dsp:sp>
    <dsp:sp modelId="{37541152-9DEC-4A79-959E-72C5D9F0164B}">
      <dsp:nvSpPr>
        <dsp:cNvPr id="0" name=""/>
        <dsp:cNvSpPr/>
      </dsp:nvSpPr>
      <dsp:spPr>
        <a:xfrm>
          <a:off x="3289925" y="0"/>
          <a:ext cx="3045531" cy="3086461"/>
        </a:xfrm>
        <a:prstGeom prst="rect">
          <a:avLst/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accent2">
              <a:hueOff val="-9882860"/>
              <a:satOff val="4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831" tIns="0" rIns="30083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b="0" i="0" kern="1200"/>
            <a:t>Have a bitter taste (like soap!)</a:t>
          </a:r>
          <a:endParaRPr lang="en-US" sz="2600" kern="1200"/>
        </a:p>
      </dsp:txBody>
      <dsp:txXfrm>
        <a:off x="3289925" y="1234584"/>
        <a:ext cx="3045531" cy="1851876"/>
      </dsp:txXfrm>
    </dsp:sp>
    <dsp:sp modelId="{AE8F6883-88DD-4160-9829-4E2E674059E3}">
      <dsp:nvSpPr>
        <dsp:cNvPr id="0" name=""/>
        <dsp:cNvSpPr/>
      </dsp:nvSpPr>
      <dsp:spPr>
        <a:xfrm>
          <a:off x="3289925" y="0"/>
          <a:ext cx="3045531" cy="123458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831" tIns="165100" rIns="300831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02</a:t>
          </a:r>
        </a:p>
      </dsp:txBody>
      <dsp:txXfrm>
        <a:off x="3289925" y="0"/>
        <a:ext cx="3045531" cy="1234584"/>
      </dsp:txXfrm>
    </dsp:sp>
    <dsp:sp modelId="{F363688A-E528-43BD-8853-0D4EDC22DA83}">
      <dsp:nvSpPr>
        <dsp:cNvPr id="0" name=""/>
        <dsp:cNvSpPr/>
      </dsp:nvSpPr>
      <dsp:spPr>
        <a:xfrm>
          <a:off x="6579099" y="0"/>
          <a:ext cx="3045531" cy="3086461"/>
        </a:xfrm>
        <a:prstGeom prst="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accent2">
              <a:hueOff val="-19765721"/>
              <a:satOff val="90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831" tIns="0" rIns="30083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b="0" i="0" kern="1200"/>
            <a:t>Neutralizes acids</a:t>
          </a:r>
          <a:endParaRPr lang="en-US" sz="2600" kern="1200"/>
        </a:p>
      </dsp:txBody>
      <dsp:txXfrm>
        <a:off x="6579099" y="1234584"/>
        <a:ext cx="3045531" cy="1851876"/>
      </dsp:txXfrm>
    </dsp:sp>
    <dsp:sp modelId="{27273322-6D5E-4DAC-BBAF-FEAA27E31275}">
      <dsp:nvSpPr>
        <dsp:cNvPr id="0" name=""/>
        <dsp:cNvSpPr/>
      </dsp:nvSpPr>
      <dsp:spPr>
        <a:xfrm>
          <a:off x="6579099" y="0"/>
          <a:ext cx="3045531" cy="123458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831" tIns="165100" rIns="300831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03</a:t>
          </a:r>
        </a:p>
      </dsp:txBody>
      <dsp:txXfrm>
        <a:off x="6579099" y="0"/>
        <a:ext cx="3045531" cy="1234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656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882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832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683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522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860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617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1609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109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337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02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0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36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33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568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50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33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ABEEE76-6F62-4467-99FE-893E9751C158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0DE6884-25A2-4193-AFBB-CAF0CDA1D3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52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bN37yRV-Z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4E212B76-74CB-461F-90A3-EF4F2397A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704EFC-EA73-4AD8-8F22-2B32F6665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4929" y="1241266"/>
            <a:ext cx="4798142" cy="3153753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EBEBEB"/>
                </a:solidFill>
              </a:rPr>
              <a:t>Acids and Bases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E746D0-4B37-4869-B2EF-79D5F0FFF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Scientist">
            <a:extLst>
              <a:ext uri="{FF2B5EF4-FFF2-40B4-BE49-F238E27FC236}">
                <a16:creationId xmlns:a16="http://schemas.microsoft.com/office/drawing/2014/main" id="{672CC2BC-32E9-4543-B33A-7B260A519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8503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3671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E1329EB-AD96-4A96-9BA9-DE50D61A3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85549"/>
            <a:ext cx="2879999" cy="4686903"/>
          </a:xfrm>
        </p:spPr>
        <p:txBody>
          <a:bodyPr anchor="ctr">
            <a:normAutofit/>
          </a:bodyPr>
          <a:lstStyle/>
          <a:p>
            <a:pPr algn="r"/>
            <a:r>
              <a:rPr lang="en-CA">
                <a:solidFill>
                  <a:schemeClr val="tx1"/>
                </a:solidFill>
              </a:rPr>
              <a:t>Natural pH indicators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6A314-A365-4EFF-AB59-4415B3A05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238" y="1085549"/>
            <a:ext cx="5289376" cy="4686903"/>
          </a:xfrm>
        </p:spPr>
        <p:txBody>
          <a:bodyPr anchor="ctr">
            <a:normAutofit/>
          </a:bodyPr>
          <a:lstStyle/>
          <a:p>
            <a:r>
              <a:rPr lang="en-CA" sz="1600">
                <a:solidFill>
                  <a:schemeClr val="tx1"/>
                </a:solidFill>
              </a:rPr>
              <a:t>Beets – turn purple at high pH</a:t>
            </a:r>
          </a:p>
          <a:p>
            <a:r>
              <a:rPr lang="en-CA" sz="1600">
                <a:solidFill>
                  <a:schemeClr val="tx1"/>
                </a:solidFill>
              </a:rPr>
              <a:t>Curry – turns from yellow at pH 7.4 to red at pH 8.6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76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8091E-49E7-400E-81DD-87C2BE42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Acids</a:t>
            </a:r>
          </a:p>
        </p:txBody>
      </p:sp>
      <p:pic>
        <p:nvPicPr>
          <p:cNvPr id="4" name="Online Media 3" title="The Strongest Acids in the World">
            <a:hlinkClick r:id="" action="ppaction://media"/>
            <a:extLst>
              <a:ext uri="{FF2B5EF4-FFF2-40B4-BE49-F238E27FC236}">
                <a16:creationId xmlns:a16="http://schemas.microsoft.com/office/drawing/2014/main" id="{89C98360-4F30-4F8E-8B32-4ED845AD36E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39873" y="2656114"/>
            <a:ext cx="5112254" cy="287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8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30F6ADC-5D2B-4765-AF90-D63E38F59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85549"/>
            <a:ext cx="2879999" cy="4686903"/>
          </a:xfrm>
        </p:spPr>
        <p:txBody>
          <a:bodyPr anchor="ctr">
            <a:normAutofit/>
          </a:bodyPr>
          <a:lstStyle/>
          <a:p>
            <a:pPr algn="r"/>
            <a:r>
              <a:rPr lang="en-CA">
                <a:solidFill>
                  <a:schemeClr val="tx1"/>
                </a:solidFill>
              </a:rPr>
              <a:t>What is an acid?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7814C-01F0-4E61-9B1E-872EAF83D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238" y="1085549"/>
            <a:ext cx="5289376" cy="4686903"/>
          </a:xfrm>
        </p:spPr>
        <p:txBody>
          <a:bodyPr anchor="ctr">
            <a:normAutofit/>
          </a:bodyPr>
          <a:lstStyle/>
          <a:p>
            <a:r>
              <a:rPr lang="en-CA" sz="1600" dirty="0">
                <a:solidFill>
                  <a:schemeClr val="tx1"/>
                </a:solidFill>
              </a:rPr>
              <a:t>An acid is a compound that contains an H+ ion attached to it.</a:t>
            </a:r>
          </a:p>
          <a:p>
            <a:endParaRPr lang="en-CA" sz="1600" dirty="0">
              <a:solidFill>
                <a:schemeClr val="tx1"/>
              </a:solidFill>
            </a:endParaRPr>
          </a:p>
          <a:p>
            <a:r>
              <a:rPr lang="en-CA" sz="1600" dirty="0">
                <a:solidFill>
                  <a:schemeClr val="tx1"/>
                </a:solidFill>
              </a:rPr>
              <a:t>Examples: HCl – hydrochloric acid (found in stomach)</a:t>
            </a:r>
          </a:p>
          <a:p>
            <a:r>
              <a:rPr lang="en-CA" sz="1600" dirty="0">
                <a:solidFill>
                  <a:schemeClr val="tx1"/>
                </a:solidFill>
              </a:rPr>
              <a:t>HNO</a:t>
            </a:r>
            <a:r>
              <a:rPr lang="en-CA" sz="1600" baseline="-25000" dirty="0">
                <a:solidFill>
                  <a:schemeClr val="tx1"/>
                </a:solidFill>
              </a:rPr>
              <a:t>3</a:t>
            </a:r>
            <a:r>
              <a:rPr lang="en-CA" sz="1600" dirty="0">
                <a:solidFill>
                  <a:schemeClr val="tx1"/>
                </a:solidFill>
              </a:rPr>
              <a:t> – Nitric acid</a:t>
            </a:r>
          </a:p>
          <a:p>
            <a:r>
              <a:rPr lang="en-CA" sz="1600" dirty="0">
                <a:solidFill>
                  <a:schemeClr val="tx1"/>
                </a:solidFill>
              </a:rPr>
              <a:t>HBr – Bromic acid</a:t>
            </a:r>
          </a:p>
          <a:p>
            <a:r>
              <a:rPr lang="en-CA" sz="1600" dirty="0">
                <a:solidFill>
                  <a:schemeClr val="tx1"/>
                </a:solidFill>
              </a:rPr>
              <a:t>CH</a:t>
            </a:r>
            <a:r>
              <a:rPr lang="en-CA" sz="1600" baseline="-25000" dirty="0">
                <a:solidFill>
                  <a:schemeClr val="tx1"/>
                </a:solidFill>
              </a:rPr>
              <a:t>3</a:t>
            </a:r>
            <a:r>
              <a:rPr lang="en-CA" sz="1600" dirty="0">
                <a:solidFill>
                  <a:schemeClr val="tx1"/>
                </a:solidFill>
              </a:rPr>
              <a:t>COOH – acetic acid (Vinegar)</a:t>
            </a:r>
          </a:p>
          <a:p>
            <a:r>
              <a:rPr lang="en-CA" sz="1600" dirty="0">
                <a:solidFill>
                  <a:schemeClr val="tx1"/>
                </a:solidFill>
              </a:rPr>
              <a:t>H</a:t>
            </a:r>
            <a:r>
              <a:rPr lang="en-CA" sz="1600" baseline="-25000" dirty="0">
                <a:solidFill>
                  <a:schemeClr val="tx1"/>
                </a:solidFill>
              </a:rPr>
              <a:t>2</a:t>
            </a:r>
            <a:r>
              <a:rPr lang="en-CA" sz="1600" dirty="0">
                <a:solidFill>
                  <a:schemeClr val="tx1"/>
                </a:solidFill>
              </a:rPr>
              <a:t>SO</a:t>
            </a:r>
            <a:r>
              <a:rPr lang="en-CA" sz="1600" baseline="-25000" dirty="0">
                <a:solidFill>
                  <a:schemeClr val="tx1"/>
                </a:solidFill>
              </a:rPr>
              <a:t>4</a:t>
            </a:r>
            <a:r>
              <a:rPr lang="en-CA" sz="1600" dirty="0">
                <a:solidFill>
                  <a:schemeClr val="tx1"/>
                </a:solidFill>
              </a:rPr>
              <a:t> – sulfuric acid</a:t>
            </a:r>
          </a:p>
          <a:p>
            <a:endParaRPr lang="en-CA" sz="1600" dirty="0">
              <a:solidFill>
                <a:schemeClr val="tx1"/>
              </a:solidFill>
            </a:endParaRPr>
          </a:p>
          <a:p>
            <a:r>
              <a:rPr lang="en-CA" sz="1600" dirty="0"/>
              <a:t>NOTICE ALL THE HYDROGENS!</a:t>
            </a:r>
          </a:p>
          <a:p>
            <a:endParaRPr lang="en-CA" sz="1600" dirty="0">
              <a:solidFill>
                <a:schemeClr val="tx1"/>
              </a:solidFill>
            </a:endParaRPr>
          </a:p>
          <a:p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04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ABFB4-077B-4C17-8118-ED25941A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EBEBEB"/>
                </a:solidFill>
              </a:rPr>
              <a:t>Properties of acids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03137395-6CDE-4D18-8B39-07DE2C31D2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700349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990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2D02E6-B80A-498A-B9C9-93A8E32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85549"/>
            <a:ext cx="2879999" cy="4686903"/>
          </a:xfrm>
        </p:spPr>
        <p:txBody>
          <a:bodyPr anchor="ctr">
            <a:normAutofit/>
          </a:bodyPr>
          <a:lstStyle/>
          <a:p>
            <a:pPr algn="r"/>
            <a:r>
              <a:rPr lang="en-CA">
                <a:solidFill>
                  <a:schemeClr val="tx1"/>
                </a:solidFill>
              </a:rPr>
              <a:t>What is a base?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3848-5C0D-480B-8B78-621969DE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238" y="1085549"/>
            <a:ext cx="5289376" cy="4686903"/>
          </a:xfrm>
        </p:spPr>
        <p:txBody>
          <a:bodyPr anchor="ctr">
            <a:normAutofit/>
          </a:bodyPr>
          <a:lstStyle/>
          <a:p>
            <a:r>
              <a:rPr lang="en-CA" sz="1600">
                <a:solidFill>
                  <a:schemeClr val="tx1"/>
                </a:solidFill>
              </a:rPr>
              <a:t>A base is a compound that contains an OH</a:t>
            </a:r>
            <a:r>
              <a:rPr lang="en-CA" sz="1600" baseline="30000">
                <a:solidFill>
                  <a:schemeClr val="tx1"/>
                </a:solidFill>
              </a:rPr>
              <a:t>- </a:t>
            </a:r>
            <a:r>
              <a:rPr lang="en-CA" sz="1600">
                <a:solidFill>
                  <a:schemeClr val="tx1"/>
                </a:solidFill>
              </a:rPr>
              <a:t>ion attached to it.</a:t>
            </a:r>
          </a:p>
          <a:p>
            <a:endParaRPr lang="en-CA" sz="1600">
              <a:solidFill>
                <a:schemeClr val="tx1"/>
              </a:solidFill>
            </a:endParaRPr>
          </a:p>
          <a:p>
            <a:r>
              <a:rPr lang="en-CA" sz="1600">
                <a:solidFill>
                  <a:schemeClr val="tx1"/>
                </a:solidFill>
              </a:rPr>
              <a:t>Examples: NaOH – sodium hydroxide (Draino)</a:t>
            </a:r>
          </a:p>
          <a:p>
            <a:r>
              <a:rPr lang="en-CA" sz="1600">
                <a:solidFill>
                  <a:schemeClr val="tx1"/>
                </a:solidFill>
              </a:rPr>
              <a:t>KOH – Potassium hydroxide</a:t>
            </a:r>
          </a:p>
          <a:p>
            <a:r>
              <a:rPr lang="en-CA" sz="1600">
                <a:solidFill>
                  <a:schemeClr val="tx1"/>
                </a:solidFill>
              </a:rPr>
              <a:t>Ca(OH)</a:t>
            </a:r>
            <a:r>
              <a:rPr lang="en-CA" sz="1600" baseline="-25000">
                <a:solidFill>
                  <a:schemeClr val="tx1"/>
                </a:solidFill>
              </a:rPr>
              <a:t>2</a:t>
            </a:r>
            <a:r>
              <a:rPr lang="en-CA" sz="1600">
                <a:solidFill>
                  <a:schemeClr val="tx1"/>
                </a:solidFill>
              </a:rPr>
              <a:t> – Calcium hydroxide</a:t>
            </a:r>
          </a:p>
          <a:p>
            <a:pPr marL="0" indent="0">
              <a:buNone/>
            </a:pPr>
            <a:endParaRPr lang="en-CA" sz="160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09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819E2-8629-4CEE-BE37-3F550DA39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EBEBEB"/>
                </a:solidFill>
              </a:rPr>
              <a:t>Properties of bases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913C45-EC71-44E8-8B35-20FDBB84A3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086935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5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D86BEF5-86BB-425F-8EC0-03D8095BD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85549"/>
            <a:ext cx="2879999" cy="4686903"/>
          </a:xfrm>
        </p:spPr>
        <p:txBody>
          <a:bodyPr anchor="ctr">
            <a:normAutofit/>
          </a:bodyPr>
          <a:lstStyle/>
          <a:p>
            <a:pPr algn="r"/>
            <a:r>
              <a:rPr lang="en-CA" sz="3100">
                <a:solidFill>
                  <a:schemeClr val="tx1"/>
                </a:solidFill>
              </a:rPr>
              <a:t>Neutralization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96A38-649D-4426-8937-3994C3DF5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238" y="1085549"/>
            <a:ext cx="5289376" cy="4686903"/>
          </a:xfrm>
        </p:spPr>
        <p:txBody>
          <a:bodyPr anchor="ctr">
            <a:normAutofit/>
          </a:bodyPr>
          <a:lstStyle/>
          <a:p>
            <a:r>
              <a:rPr lang="en-CA" sz="1600">
                <a:solidFill>
                  <a:schemeClr val="tx1"/>
                </a:solidFill>
              </a:rPr>
              <a:t>When an acid and base react with each other they will neutralize each other.</a:t>
            </a:r>
          </a:p>
          <a:p>
            <a:r>
              <a:rPr lang="en-CA" sz="1600">
                <a:solidFill>
                  <a:schemeClr val="tx1"/>
                </a:solidFill>
              </a:rPr>
              <a:t>This means that they form a water and a salt in a reaction.</a:t>
            </a:r>
          </a:p>
          <a:p>
            <a:r>
              <a:rPr lang="en-CA" sz="1600">
                <a:solidFill>
                  <a:schemeClr val="tx1"/>
                </a:solidFill>
              </a:rPr>
              <a:t>A salt is when a positive ion and negative ion join together without H+.</a:t>
            </a:r>
          </a:p>
          <a:p>
            <a:endParaRPr lang="en-CA" sz="1600">
              <a:solidFill>
                <a:schemeClr val="tx1"/>
              </a:solidFill>
            </a:endParaRPr>
          </a:p>
          <a:p>
            <a:r>
              <a:rPr lang="en-CA" sz="1600">
                <a:solidFill>
                  <a:schemeClr val="tx1"/>
                </a:solidFill>
              </a:rPr>
              <a:t>Example:</a:t>
            </a:r>
          </a:p>
          <a:p>
            <a:r>
              <a:rPr lang="en-CA" sz="1600">
                <a:solidFill>
                  <a:schemeClr val="tx1"/>
                </a:solidFill>
              </a:rPr>
              <a:t>NaOH + HCl = NaCl and H</a:t>
            </a:r>
            <a:r>
              <a:rPr lang="en-CA" sz="1600" baseline="-25000">
                <a:solidFill>
                  <a:schemeClr val="tx1"/>
                </a:solidFill>
              </a:rPr>
              <a:t>2</a:t>
            </a:r>
            <a:r>
              <a:rPr lang="en-CA" sz="16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64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D466DB3-496A-42E7-B5C1-3F7F2EAFB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85549"/>
            <a:ext cx="2879999" cy="4686903"/>
          </a:xfrm>
        </p:spPr>
        <p:txBody>
          <a:bodyPr anchor="ctr">
            <a:normAutofit/>
          </a:bodyPr>
          <a:lstStyle/>
          <a:p>
            <a:pPr algn="r"/>
            <a:r>
              <a:rPr lang="en-CA">
                <a:solidFill>
                  <a:schemeClr val="tx1"/>
                </a:solidFill>
              </a:rPr>
              <a:t>How do we measure acidity.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83CCB-783C-497D-8528-F6E2E8302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238" y="1085549"/>
            <a:ext cx="5289376" cy="4686903"/>
          </a:xfrm>
        </p:spPr>
        <p:txBody>
          <a:bodyPr anchor="ctr">
            <a:normAutofit/>
          </a:bodyPr>
          <a:lstStyle/>
          <a:p>
            <a:r>
              <a:rPr lang="en-CA" sz="1600">
                <a:solidFill>
                  <a:schemeClr val="tx1"/>
                </a:solidFill>
              </a:rPr>
              <a:t>pH scale – developed to rate the amount of hydrogen in a solution.</a:t>
            </a:r>
          </a:p>
          <a:p>
            <a:r>
              <a:rPr lang="en-CA" sz="1600">
                <a:solidFill>
                  <a:schemeClr val="tx1"/>
                </a:solidFill>
              </a:rPr>
              <a:t>Stands for Power of Hydrogen</a:t>
            </a:r>
          </a:p>
          <a:p>
            <a:r>
              <a:rPr lang="en-CA" sz="1600">
                <a:solidFill>
                  <a:schemeClr val="tx1"/>
                </a:solidFill>
              </a:rPr>
              <a:t>Each step up is 10x more powerful than the previous</a:t>
            </a:r>
          </a:p>
          <a:p>
            <a:r>
              <a:rPr lang="en-CA" sz="1600">
                <a:solidFill>
                  <a:schemeClr val="tx1"/>
                </a:solidFill>
              </a:rPr>
              <a:t>Ranges from 0 – 14 where 7 is neutral (Water)</a:t>
            </a:r>
          </a:p>
          <a:p>
            <a:r>
              <a:rPr lang="en-CA" sz="1600">
                <a:solidFill>
                  <a:schemeClr val="tx1"/>
                </a:solidFill>
              </a:rPr>
              <a:t>Bigger the number on the pH scale, the more basic it is</a:t>
            </a:r>
          </a:p>
          <a:p>
            <a:r>
              <a:rPr lang="en-CA" sz="1600">
                <a:solidFill>
                  <a:schemeClr val="tx1"/>
                </a:solidFill>
              </a:rPr>
              <a:t>Smaller the number, the more acidic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95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80476C-4BE1-42E1-9041-AB1DCCFC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85549"/>
            <a:ext cx="2879999" cy="4686903"/>
          </a:xfrm>
        </p:spPr>
        <p:txBody>
          <a:bodyPr anchor="ctr">
            <a:normAutofit/>
          </a:bodyPr>
          <a:lstStyle/>
          <a:p>
            <a:pPr algn="r"/>
            <a:r>
              <a:rPr lang="en-CA">
                <a:solidFill>
                  <a:schemeClr val="tx1"/>
                </a:solidFill>
              </a:rPr>
              <a:t>Use many indicators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060DC-0F98-42E0-9E1F-5E5C48A55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238" y="1085549"/>
            <a:ext cx="5289376" cy="4686903"/>
          </a:xfrm>
        </p:spPr>
        <p:txBody>
          <a:bodyPr anchor="ctr">
            <a:normAutofit/>
          </a:bodyPr>
          <a:lstStyle/>
          <a:p>
            <a:r>
              <a:rPr lang="en-CA" sz="1600">
                <a:solidFill>
                  <a:schemeClr val="tx1"/>
                </a:solidFill>
              </a:rPr>
              <a:t>Litmus paper (comes in blue and red)(blue means basic – red means acidic)</a:t>
            </a:r>
          </a:p>
          <a:p>
            <a:r>
              <a:rPr lang="en-CA" sz="1600">
                <a:solidFill>
                  <a:schemeClr val="tx1"/>
                </a:solidFill>
              </a:rPr>
              <a:t>Phenolphthalein (universal indicator) – colourless in acid, pink from pH greater than 8</a:t>
            </a:r>
          </a:p>
          <a:p>
            <a:endParaRPr lang="en-CA" sz="160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10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318</Words>
  <Application>Microsoft Office PowerPoint</Application>
  <PresentationFormat>Widescreen</PresentationFormat>
  <Paragraphs>52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Acids and Bases</vt:lpstr>
      <vt:lpstr>Acids</vt:lpstr>
      <vt:lpstr>What is an acid?</vt:lpstr>
      <vt:lpstr>Properties of acids</vt:lpstr>
      <vt:lpstr>What is a base?</vt:lpstr>
      <vt:lpstr>Properties of bases</vt:lpstr>
      <vt:lpstr>Neutralization</vt:lpstr>
      <vt:lpstr>How do we measure acidity.</vt:lpstr>
      <vt:lpstr>Use many indicators</vt:lpstr>
      <vt:lpstr>Natural pH 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</dc:title>
  <dc:creator>Tyler C</dc:creator>
  <cp:lastModifiedBy>Tyler C</cp:lastModifiedBy>
  <cp:revision>3</cp:revision>
  <dcterms:created xsi:type="dcterms:W3CDTF">2018-11-05T06:12:50Z</dcterms:created>
  <dcterms:modified xsi:type="dcterms:W3CDTF">2018-11-05T06:22:58Z</dcterms:modified>
</cp:coreProperties>
</file>