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D04C9-374D-4EB5-AB48-BF5258DF3F3C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8D78793-4547-42BF-A25F-FD495B3290C3}">
      <dgm:prSet/>
      <dgm:spPr/>
      <dgm:t>
        <a:bodyPr/>
        <a:lstStyle/>
        <a:p>
          <a:r>
            <a:rPr lang="en-CA"/>
            <a:t>STEP 1: Find your element on the periodic table.</a:t>
          </a:r>
          <a:endParaRPr lang="en-US"/>
        </a:p>
      </dgm:t>
    </dgm:pt>
    <dgm:pt modelId="{08121773-2FF2-4E8E-B89F-E744843FD99B}" type="parTrans" cxnId="{03C73013-3E94-45F2-87C8-B54F7EEAB12E}">
      <dgm:prSet/>
      <dgm:spPr/>
      <dgm:t>
        <a:bodyPr/>
        <a:lstStyle/>
        <a:p>
          <a:endParaRPr lang="en-US"/>
        </a:p>
      </dgm:t>
    </dgm:pt>
    <dgm:pt modelId="{3E76FEFF-B540-4416-943A-46B543BADA34}" type="sibTrans" cxnId="{03C73013-3E94-45F2-87C8-B54F7EEAB12E}">
      <dgm:prSet/>
      <dgm:spPr/>
      <dgm:t>
        <a:bodyPr/>
        <a:lstStyle/>
        <a:p>
          <a:endParaRPr lang="en-US"/>
        </a:p>
      </dgm:t>
    </dgm:pt>
    <dgm:pt modelId="{C9523392-0F68-46A4-BEFA-D7E5AA9497C2}">
      <dgm:prSet/>
      <dgm:spPr/>
      <dgm:t>
        <a:bodyPr/>
        <a:lstStyle/>
        <a:p>
          <a:r>
            <a:rPr lang="en-CA"/>
            <a:t>Step 2: Determine the number of electrons (Same as the atomic number)</a:t>
          </a:r>
          <a:endParaRPr lang="en-US"/>
        </a:p>
      </dgm:t>
    </dgm:pt>
    <dgm:pt modelId="{2CDDB464-EE03-43DD-8257-5B5ADCD3F421}" type="parTrans" cxnId="{AAE4B981-62A2-4770-8E2D-AC8BA2F9FD2B}">
      <dgm:prSet/>
      <dgm:spPr/>
      <dgm:t>
        <a:bodyPr/>
        <a:lstStyle/>
        <a:p>
          <a:endParaRPr lang="en-US"/>
        </a:p>
      </dgm:t>
    </dgm:pt>
    <dgm:pt modelId="{9FF141C4-D173-4842-B513-F01A03DFBCE9}" type="sibTrans" cxnId="{AAE4B981-62A2-4770-8E2D-AC8BA2F9FD2B}">
      <dgm:prSet/>
      <dgm:spPr/>
      <dgm:t>
        <a:bodyPr/>
        <a:lstStyle/>
        <a:p>
          <a:endParaRPr lang="en-US"/>
        </a:p>
      </dgm:t>
    </dgm:pt>
    <dgm:pt modelId="{37839A94-3882-4D96-85CE-E1537227A933}" type="pres">
      <dgm:prSet presAssocID="{C05D04C9-374D-4EB5-AB48-BF5258DF3F3C}" presName="Name0" presStyleCnt="0">
        <dgm:presLayoutVars>
          <dgm:dir/>
          <dgm:resizeHandles val="exact"/>
        </dgm:presLayoutVars>
      </dgm:prSet>
      <dgm:spPr/>
    </dgm:pt>
    <dgm:pt modelId="{DFEAB7FB-11DB-46D0-99E0-6C41983DF7EA}" type="pres">
      <dgm:prSet presAssocID="{88D78793-4547-42BF-A25F-FD495B3290C3}" presName="node" presStyleLbl="node1" presStyleIdx="0" presStyleCnt="2">
        <dgm:presLayoutVars>
          <dgm:bulletEnabled val="1"/>
        </dgm:presLayoutVars>
      </dgm:prSet>
      <dgm:spPr/>
    </dgm:pt>
    <dgm:pt modelId="{A6F4ABB5-E227-4E4E-9162-97368D4CBA1D}" type="pres">
      <dgm:prSet presAssocID="{3E76FEFF-B540-4416-943A-46B543BADA34}" presName="sibTrans" presStyleLbl="sibTrans1D1" presStyleIdx="0" presStyleCnt="1"/>
      <dgm:spPr/>
    </dgm:pt>
    <dgm:pt modelId="{BC8E9348-ABD2-4060-BB0D-A67135B33510}" type="pres">
      <dgm:prSet presAssocID="{3E76FEFF-B540-4416-943A-46B543BADA34}" presName="connectorText" presStyleLbl="sibTrans1D1" presStyleIdx="0" presStyleCnt="1"/>
      <dgm:spPr/>
    </dgm:pt>
    <dgm:pt modelId="{C3D1C887-71A7-48BF-9138-DCDE2538C4F6}" type="pres">
      <dgm:prSet presAssocID="{C9523392-0F68-46A4-BEFA-D7E5AA9497C2}" presName="node" presStyleLbl="node1" presStyleIdx="1" presStyleCnt="2">
        <dgm:presLayoutVars>
          <dgm:bulletEnabled val="1"/>
        </dgm:presLayoutVars>
      </dgm:prSet>
      <dgm:spPr/>
    </dgm:pt>
  </dgm:ptLst>
  <dgm:cxnLst>
    <dgm:cxn modelId="{FAC8190F-9C0B-42AC-AD2B-C140C7EF9036}" type="presOf" srcId="{3E76FEFF-B540-4416-943A-46B543BADA34}" destId="{BC8E9348-ABD2-4060-BB0D-A67135B33510}" srcOrd="1" destOrd="0" presId="urn:microsoft.com/office/officeart/2016/7/layout/RepeatingBendingProcessNew"/>
    <dgm:cxn modelId="{03C73013-3E94-45F2-87C8-B54F7EEAB12E}" srcId="{C05D04C9-374D-4EB5-AB48-BF5258DF3F3C}" destId="{88D78793-4547-42BF-A25F-FD495B3290C3}" srcOrd="0" destOrd="0" parTransId="{08121773-2FF2-4E8E-B89F-E744843FD99B}" sibTransId="{3E76FEFF-B540-4416-943A-46B543BADA34}"/>
    <dgm:cxn modelId="{AD31736C-1FEA-4378-B4C2-733D165480F4}" type="presOf" srcId="{3E76FEFF-B540-4416-943A-46B543BADA34}" destId="{A6F4ABB5-E227-4E4E-9162-97368D4CBA1D}" srcOrd="0" destOrd="0" presId="urn:microsoft.com/office/officeart/2016/7/layout/RepeatingBendingProcessNew"/>
    <dgm:cxn modelId="{AAE4B981-62A2-4770-8E2D-AC8BA2F9FD2B}" srcId="{C05D04C9-374D-4EB5-AB48-BF5258DF3F3C}" destId="{C9523392-0F68-46A4-BEFA-D7E5AA9497C2}" srcOrd="1" destOrd="0" parTransId="{2CDDB464-EE03-43DD-8257-5B5ADCD3F421}" sibTransId="{9FF141C4-D173-4842-B513-F01A03DFBCE9}"/>
    <dgm:cxn modelId="{4215AD88-CEBA-4898-B803-C37A55359DBC}" type="presOf" srcId="{88D78793-4547-42BF-A25F-FD495B3290C3}" destId="{DFEAB7FB-11DB-46D0-99E0-6C41983DF7EA}" srcOrd="0" destOrd="0" presId="urn:microsoft.com/office/officeart/2016/7/layout/RepeatingBendingProcessNew"/>
    <dgm:cxn modelId="{FFEDA29E-4DB3-4F87-A1A4-6DD6BA495268}" type="presOf" srcId="{C9523392-0F68-46A4-BEFA-D7E5AA9497C2}" destId="{C3D1C887-71A7-48BF-9138-DCDE2538C4F6}" srcOrd="0" destOrd="0" presId="urn:microsoft.com/office/officeart/2016/7/layout/RepeatingBendingProcessNew"/>
    <dgm:cxn modelId="{7BDDF7CB-56BD-49D6-B833-292EC2966B30}" type="presOf" srcId="{C05D04C9-374D-4EB5-AB48-BF5258DF3F3C}" destId="{37839A94-3882-4D96-85CE-E1537227A933}" srcOrd="0" destOrd="0" presId="urn:microsoft.com/office/officeart/2016/7/layout/RepeatingBendingProcessNew"/>
    <dgm:cxn modelId="{51689C79-B557-4DB0-86B6-7161398DCB84}" type="presParOf" srcId="{37839A94-3882-4D96-85CE-E1537227A933}" destId="{DFEAB7FB-11DB-46D0-99E0-6C41983DF7EA}" srcOrd="0" destOrd="0" presId="urn:microsoft.com/office/officeart/2016/7/layout/RepeatingBendingProcessNew"/>
    <dgm:cxn modelId="{CCB3B317-C6F1-4C39-97F7-D77CEF1D6BF2}" type="presParOf" srcId="{37839A94-3882-4D96-85CE-E1537227A933}" destId="{A6F4ABB5-E227-4E4E-9162-97368D4CBA1D}" srcOrd="1" destOrd="0" presId="urn:microsoft.com/office/officeart/2016/7/layout/RepeatingBendingProcessNew"/>
    <dgm:cxn modelId="{A147CDC2-ED83-4420-8B1B-3C100619E038}" type="presParOf" srcId="{A6F4ABB5-E227-4E4E-9162-97368D4CBA1D}" destId="{BC8E9348-ABD2-4060-BB0D-A67135B33510}" srcOrd="0" destOrd="0" presId="urn:microsoft.com/office/officeart/2016/7/layout/RepeatingBendingProcessNew"/>
    <dgm:cxn modelId="{8754216C-A921-43F0-8964-E98704DE179C}" type="presParOf" srcId="{37839A94-3882-4D96-85CE-E1537227A933}" destId="{C3D1C887-71A7-48BF-9138-DCDE2538C4F6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5D04C9-374D-4EB5-AB48-BF5258DF3F3C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D78793-4547-42BF-A25F-FD495B3290C3}">
      <dgm:prSet/>
      <dgm:spPr/>
      <dgm:t>
        <a:bodyPr/>
        <a:lstStyle/>
        <a:p>
          <a:r>
            <a:rPr lang="en-CA" dirty="0"/>
            <a:t>STEP 3: Find out what period (row) your element is in.</a:t>
          </a:r>
          <a:endParaRPr lang="en-US" dirty="0"/>
        </a:p>
      </dgm:t>
    </dgm:pt>
    <dgm:pt modelId="{08121773-2FF2-4E8E-B89F-E744843FD99B}" type="parTrans" cxnId="{03C73013-3E94-45F2-87C8-B54F7EEAB12E}">
      <dgm:prSet/>
      <dgm:spPr/>
      <dgm:t>
        <a:bodyPr/>
        <a:lstStyle/>
        <a:p>
          <a:endParaRPr lang="en-US"/>
        </a:p>
      </dgm:t>
    </dgm:pt>
    <dgm:pt modelId="{3E76FEFF-B540-4416-943A-46B543BADA34}" type="sibTrans" cxnId="{03C73013-3E94-45F2-87C8-B54F7EEAB12E}">
      <dgm:prSet/>
      <dgm:spPr/>
      <dgm:t>
        <a:bodyPr/>
        <a:lstStyle/>
        <a:p>
          <a:endParaRPr lang="en-US"/>
        </a:p>
      </dgm:t>
    </dgm:pt>
    <dgm:pt modelId="{526129AC-296A-45F8-99C3-81688AD34163}" type="pres">
      <dgm:prSet presAssocID="{C05D04C9-374D-4EB5-AB48-BF5258DF3F3C}" presName="Name0" presStyleCnt="0">
        <dgm:presLayoutVars>
          <dgm:dir/>
          <dgm:resizeHandles val="exact"/>
        </dgm:presLayoutVars>
      </dgm:prSet>
      <dgm:spPr/>
    </dgm:pt>
    <dgm:pt modelId="{27548FD2-4338-4354-B8C6-8A41A1B1C2A3}" type="pres">
      <dgm:prSet presAssocID="{88D78793-4547-42BF-A25F-FD495B3290C3}" presName="node" presStyleLbl="node1" presStyleIdx="0" presStyleCnt="1">
        <dgm:presLayoutVars>
          <dgm:bulletEnabled val="1"/>
        </dgm:presLayoutVars>
      </dgm:prSet>
      <dgm:spPr/>
    </dgm:pt>
  </dgm:ptLst>
  <dgm:cxnLst>
    <dgm:cxn modelId="{03C73013-3E94-45F2-87C8-B54F7EEAB12E}" srcId="{C05D04C9-374D-4EB5-AB48-BF5258DF3F3C}" destId="{88D78793-4547-42BF-A25F-FD495B3290C3}" srcOrd="0" destOrd="0" parTransId="{08121773-2FF2-4E8E-B89F-E744843FD99B}" sibTransId="{3E76FEFF-B540-4416-943A-46B543BADA34}"/>
    <dgm:cxn modelId="{81F4051C-FDC5-4A3C-8D67-E4779BBBA805}" type="presOf" srcId="{88D78793-4547-42BF-A25F-FD495B3290C3}" destId="{27548FD2-4338-4354-B8C6-8A41A1B1C2A3}" srcOrd="0" destOrd="0" presId="urn:microsoft.com/office/officeart/2016/7/layout/RepeatingBendingProcessNew"/>
    <dgm:cxn modelId="{0EEE2230-F9BF-458D-A255-D2058C131CD4}" type="presOf" srcId="{C05D04C9-374D-4EB5-AB48-BF5258DF3F3C}" destId="{526129AC-296A-45F8-99C3-81688AD34163}" srcOrd="0" destOrd="0" presId="urn:microsoft.com/office/officeart/2016/7/layout/RepeatingBendingProcessNew"/>
    <dgm:cxn modelId="{6A5792A9-4935-4DE0-AD8D-E069230B6355}" type="presParOf" srcId="{526129AC-296A-45F8-99C3-81688AD34163}" destId="{27548FD2-4338-4354-B8C6-8A41A1B1C2A3}" srcOrd="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4ABB5-E227-4E4E-9162-97368D4CBA1D}">
      <dsp:nvSpPr>
        <dsp:cNvPr id="0" name=""/>
        <dsp:cNvSpPr/>
      </dsp:nvSpPr>
      <dsp:spPr>
        <a:xfrm>
          <a:off x="1521142" y="1634430"/>
          <a:ext cx="91440" cy="59583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5839"/>
              </a:lnTo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51202" y="1929217"/>
        <a:ext cx="31321" cy="6264"/>
      </dsp:txXfrm>
    </dsp:sp>
    <dsp:sp modelId="{DFEAB7FB-11DB-46D0-99E0-6C41983DF7EA}">
      <dsp:nvSpPr>
        <dsp:cNvPr id="0" name=""/>
        <dsp:cNvSpPr/>
      </dsp:nvSpPr>
      <dsp:spPr>
        <a:xfrm>
          <a:off x="205038" y="2041"/>
          <a:ext cx="2723648" cy="16341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461" tIns="140091" rIns="133461" bIns="14009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STEP 1: Find your element on the periodic table.</a:t>
          </a:r>
          <a:endParaRPr lang="en-US" sz="1900" kern="1200"/>
        </a:p>
      </dsp:txBody>
      <dsp:txXfrm>
        <a:off x="205038" y="2041"/>
        <a:ext cx="2723648" cy="1634189"/>
      </dsp:txXfrm>
    </dsp:sp>
    <dsp:sp modelId="{C3D1C887-71A7-48BF-9138-DCDE2538C4F6}">
      <dsp:nvSpPr>
        <dsp:cNvPr id="0" name=""/>
        <dsp:cNvSpPr/>
      </dsp:nvSpPr>
      <dsp:spPr>
        <a:xfrm>
          <a:off x="205038" y="2262669"/>
          <a:ext cx="2723648" cy="1634189"/>
        </a:xfrm>
        <a:prstGeom prst="rect">
          <a:avLst/>
        </a:prstGeom>
        <a:gradFill rotWithShape="0">
          <a:gsLst>
            <a:gs pos="0">
              <a:schemeClr val="accent5">
                <a:hueOff val="-2627937"/>
                <a:satOff val="-17848"/>
                <a:lumOff val="-7451"/>
                <a:alphaOff val="0"/>
                <a:tint val="98000"/>
                <a:lumMod val="114000"/>
              </a:schemeClr>
            </a:gs>
            <a:gs pos="100000">
              <a:schemeClr val="accent5">
                <a:hueOff val="-2627937"/>
                <a:satOff val="-17848"/>
                <a:lumOff val="-7451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461" tIns="140091" rIns="133461" bIns="140091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/>
            <a:t>Step 2: Determine the number of electrons (Same as the atomic number)</a:t>
          </a:r>
          <a:endParaRPr lang="en-US" sz="1900" kern="1200"/>
        </a:p>
      </dsp:txBody>
      <dsp:txXfrm>
        <a:off x="205038" y="2262669"/>
        <a:ext cx="2723648" cy="16341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48FD2-4338-4354-B8C6-8A41A1B1C2A3}">
      <dsp:nvSpPr>
        <dsp:cNvPr id="0" name=""/>
        <dsp:cNvSpPr/>
      </dsp:nvSpPr>
      <dsp:spPr>
        <a:xfrm>
          <a:off x="1964555" y="2460"/>
          <a:ext cx="5696271" cy="34177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122" tIns="292988" rIns="279122" bIns="292988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000" kern="1200" dirty="0"/>
            <a:t>STEP 3: Find out what period (row) your element is in.</a:t>
          </a:r>
          <a:endParaRPr lang="en-US" sz="5000" kern="1200" dirty="0"/>
        </a:p>
      </dsp:txBody>
      <dsp:txXfrm>
        <a:off x="1964555" y="2460"/>
        <a:ext cx="5696271" cy="3417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21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588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419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1540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046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6249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9165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873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51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48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938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637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33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350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19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842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0EACB09-2737-4C89-8533-48C8F1495482}" type="datetimeFigureOut">
              <a:rPr lang="en-CA" smtClean="0"/>
              <a:t>2018-10-10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F5C5014F-111C-4EA9-A1BC-62EACE20F8D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391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www.vcharkarn.com/vcafe/15072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gi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www.biologycorner.com/APbiology/intro/notes_basic_chemistry.html" TargetMode="External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http://www.biologycorner.com/APbiology/intro/notes_basic_chemistry.html" TargetMode="External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hyperlink" Target="https://creativecommons.org/licenses/by-nc/3.0/" TargetMode="External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://commons.wikimedia.org/wiki/File:Oxygen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F1E42-B647-4FEE-969B-D94C59AE0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Bohr Model of the Atom</a:t>
            </a:r>
          </a:p>
        </p:txBody>
      </p:sp>
    </p:spTree>
    <p:extLst>
      <p:ext uri="{BB962C8B-B14F-4D97-AF65-F5344CB8AC3E}">
        <p14:creationId xmlns:p14="http://schemas.microsoft.com/office/powerpoint/2010/main" val="7648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E47C794-DD90-4D91-829F-2F92D74D4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A91F91-27C6-4301-95BB-38D75819E4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146DDC2-5A93-4B50-B8F4-B5311F9EC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9AA3227-4C96-4188-B279-CBD4D28FA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3943AC8-1C36-402E-9CF9-236EC89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07455A9-9423-4813-B4F5-5987FC507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523852" y="18006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553DE0C0-A442-421A-BC88-7C91FBC0D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612744" y="27763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D557BDA-150C-4379-BDD2-E21312590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1CDDA23-50CE-414B-98D9-2E450FC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425580" cy="1622322"/>
          </a:xfrm>
        </p:spPr>
        <p:txBody>
          <a:bodyPr>
            <a:normAutofit/>
          </a:bodyPr>
          <a:lstStyle/>
          <a:p>
            <a:r>
              <a:rPr lang="en-CA" dirty="0"/>
              <a:t>Bohr Diagram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40274-5804-4379-922A-603ED623E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503" y="950760"/>
            <a:ext cx="6456769" cy="38117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Oxygen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Add electrons to your diagram.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Oxygen has 8 electrons.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Remember the first shell can only hold 2 electrons.</a:t>
            </a:r>
          </a:p>
          <a:p>
            <a:pPr>
              <a:buAutoNum type="arabicPeriod"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0D4F95-AC40-4C7F-8794-DF2B6F750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Circle: Hollow 23">
            <a:extLst>
              <a:ext uri="{FF2B5EF4-FFF2-40B4-BE49-F238E27FC236}">
                <a16:creationId xmlns:a16="http://schemas.microsoft.com/office/drawing/2014/main" id="{5311965F-ADB7-4959-842A-DDB46A0D2575}"/>
              </a:ext>
            </a:extLst>
          </p:cNvPr>
          <p:cNvSpPr/>
          <p:nvPr/>
        </p:nvSpPr>
        <p:spPr>
          <a:xfrm>
            <a:off x="8562289" y="2514563"/>
            <a:ext cx="2305582" cy="2267297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B2E4FD7-82F7-4E3E-BBBB-FC952CC2288D}"/>
              </a:ext>
            </a:extLst>
          </p:cNvPr>
          <p:cNvSpPr/>
          <p:nvPr/>
        </p:nvSpPr>
        <p:spPr>
          <a:xfrm flipH="1" flipV="1">
            <a:off x="8976980" y="3540235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1C10C2B-39E0-4974-81F9-1E0998352819}"/>
              </a:ext>
            </a:extLst>
          </p:cNvPr>
          <p:cNvSpPr/>
          <p:nvPr/>
        </p:nvSpPr>
        <p:spPr>
          <a:xfrm flipH="1" flipV="1">
            <a:off x="10159989" y="3505197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82CF1C-B7B5-4383-83C0-239E166CF918}"/>
              </a:ext>
            </a:extLst>
          </p:cNvPr>
          <p:cNvSpPr txBox="1"/>
          <p:nvPr/>
        </p:nvSpPr>
        <p:spPr>
          <a:xfrm>
            <a:off x="9500165" y="3325045"/>
            <a:ext cx="62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8p</a:t>
            </a:r>
          </a:p>
          <a:p>
            <a:r>
              <a:rPr lang="en-CA" dirty="0"/>
              <a:t>8n</a:t>
            </a:r>
          </a:p>
        </p:txBody>
      </p:sp>
    </p:spTree>
    <p:extLst>
      <p:ext uri="{BB962C8B-B14F-4D97-AF65-F5344CB8AC3E}">
        <p14:creationId xmlns:p14="http://schemas.microsoft.com/office/powerpoint/2010/main" val="1936124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5E47C794-DD90-4D91-829F-2F92D74D4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9A91F91-27C6-4301-95BB-38D75819E4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A146DDC2-5A93-4B50-B8F4-B5311F9EC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9AA3227-4C96-4188-B279-CBD4D28FA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3943AC8-1C36-402E-9CF9-236EC89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107455A9-9423-4813-B4F5-5987FC507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523852" y="18006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553DE0C0-A442-421A-BC88-7C91FBC0D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612744" y="27763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0D557BDA-150C-4379-BDD2-E21312590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1CDDA23-50CE-414B-98D9-2E450FC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425580" cy="1622322"/>
          </a:xfrm>
        </p:spPr>
        <p:txBody>
          <a:bodyPr>
            <a:normAutofit/>
          </a:bodyPr>
          <a:lstStyle/>
          <a:p>
            <a:r>
              <a:rPr lang="en-CA" dirty="0"/>
              <a:t>Bohr Diagram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40274-5804-4379-922A-603ED623E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281" y="1105260"/>
            <a:ext cx="6456769" cy="38117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Oxygen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Once the first shell has its maximum electron number (Which is 2), count the remaining electrons.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The remaining electrons go in the second shell until it is full.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Add one at a time starting on the right and going counter clock-wise.</a:t>
            </a:r>
          </a:p>
          <a:p>
            <a:pPr>
              <a:buAutoNum type="arabicPeriod"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90D4F95-AC40-4C7F-8794-DF2B6F750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Circle: Hollow 31">
            <a:extLst>
              <a:ext uri="{FF2B5EF4-FFF2-40B4-BE49-F238E27FC236}">
                <a16:creationId xmlns:a16="http://schemas.microsoft.com/office/drawing/2014/main" id="{5485618D-4A72-422D-B1BC-2B1EAAB13A35}"/>
              </a:ext>
            </a:extLst>
          </p:cNvPr>
          <p:cNvSpPr/>
          <p:nvPr/>
        </p:nvSpPr>
        <p:spPr>
          <a:xfrm>
            <a:off x="8535530" y="2535827"/>
            <a:ext cx="2305582" cy="2267297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871F84F-6C2B-41E3-B56D-34151B261631}"/>
              </a:ext>
            </a:extLst>
          </p:cNvPr>
          <p:cNvSpPr/>
          <p:nvPr/>
        </p:nvSpPr>
        <p:spPr>
          <a:xfrm flipH="1" flipV="1">
            <a:off x="8976980" y="3540235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01991E3-42DF-4C7B-844A-177B1CBDA035}"/>
              </a:ext>
            </a:extLst>
          </p:cNvPr>
          <p:cNvSpPr/>
          <p:nvPr/>
        </p:nvSpPr>
        <p:spPr>
          <a:xfrm flipH="1" flipV="1">
            <a:off x="10119094" y="3526461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B2ED197C-D470-4FA1-80FD-A16CF4FCF88C}"/>
              </a:ext>
            </a:extLst>
          </p:cNvPr>
          <p:cNvSpPr/>
          <p:nvPr/>
        </p:nvSpPr>
        <p:spPr>
          <a:xfrm flipH="1" flipV="1">
            <a:off x="10675263" y="3782245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BA3F931-7850-47E2-AD77-83D1F6D2517E}"/>
              </a:ext>
            </a:extLst>
          </p:cNvPr>
          <p:cNvSpPr/>
          <p:nvPr/>
        </p:nvSpPr>
        <p:spPr>
          <a:xfrm flipH="1" flipV="1">
            <a:off x="9567365" y="4664246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3ABE5EE-0332-455F-8820-CD94B707B7C6}"/>
              </a:ext>
            </a:extLst>
          </p:cNvPr>
          <p:cNvSpPr/>
          <p:nvPr/>
        </p:nvSpPr>
        <p:spPr>
          <a:xfrm flipH="1" flipV="1">
            <a:off x="8405949" y="3540235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1EF8B9B-F750-47D4-8AD9-D7550D7E8EAF}"/>
              </a:ext>
            </a:extLst>
          </p:cNvPr>
          <p:cNvSpPr/>
          <p:nvPr/>
        </p:nvSpPr>
        <p:spPr>
          <a:xfrm flipH="1" flipV="1">
            <a:off x="9818308" y="2419376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383B364-D746-438A-888B-AF7AB4BAF285}"/>
              </a:ext>
            </a:extLst>
          </p:cNvPr>
          <p:cNvSpPr/>
          <p:nvPr/>
        </p:nvSpPr>
        <p:spPr>
          <a:xfrm flipH="1" flipV="1">
            <a:off x="10675263" y="3295928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BA27894-1D8F-4519-AFDC-D7D656179374}"/>
              </a:ext>
            </a:extLst>
          </p:cNvPr>
          <p:cNvSpPr/>
          <p:nvPr/>
        </p:nvSpPr>
        <p:spPr>
          <a:xfrm flipH="1" flipV="1">
            <a:off x="9384128" y="2419376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25BC85-32AF-4F14-BB75-B7F9B84F2307}"/>
              </a:ext>
            </a:extLst>
          </p:cNvPr>
          <p:cNvSpPr txBox="1"/>
          <p:nvPr/>
        </p:nvSpPr>
        <p:spPr>
          <a:xfrm>
            <a:off x="9465122" y="3361659"/>
            <a:ext cx="62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8p</a:t>
            </a:r>
          </a:p>
          <a:p>
            <a:r>
              <a:rPr lang="en-CA" dirty="0"/>
              <a:t>8n</a:t>
            </a:r>
          </a:p>
        </p:txBody>
      </p:sp>
    </p:spTree>
    <p:extLst>
      <p:ext uri="{BB962C8B-B14F-4D97-AF65-F5344CB8AC3E}">
        <p14:creationId xmlns:p14="http://schemas.microsoft.com/office/powerpoint/2010/main" val="159200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98B78F7-6841-4168-8538-3E2607086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4D568C-39BB-4394-A483-C7C185002D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B70B903-F367-48EC-B214-D1D26FC700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5E5B732-80F6-496B-AC33-E0FD9395D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709F18-F3FB-4D14-B50D-6159067EB6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6E4A747-3382-4841-BCBE-78D416DEE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49AC68C-6F74-4DEB-9CD1-3E1C4EB2C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FB17BE8-AC72-4544-AFE9-F8C1C3EB6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1CDDA23-50CE-414B-98D9-2E450FC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en-CA" dirty="0"/>
              <a:t>Bohr Diagram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40274-5804-4379-922A-603ED623E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71" y="1348094"/>
            <a:ext cx="5132439" cy="38117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Oxygen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Double check.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You should have 8 electrons total for Oxygen.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There should be only 2 electrons in the first shell, 8 electrons in the second.</a:t>
            </a: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BA6DB3-F246-4306-AA4A-B2E8EF6D7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3C883024-1892-47E4-80D1-C549F21C0223}"/>
              </a:ext>
            </a:extLst>
          </p:cNvPr>
          <p:cNvSpPr/>
          <p:nvPr/>
        </p:nvSpPr>
        <p:spPr>
          <a:xfrm>
            <a:off x="8535530" y="2535827"/>
            <a:ext cx="2305582" cy="2267297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213E38F-3B8D-4B26-985D-06BCD92435BD}"/>
              </a:ext>
            </a:extLst>
          </p:cNvPr>
          <p:cNvSpPr/>
          <p:nvPr/>
        </p:nvSpPr>
        <p:spPr>
          <a:xfrm flipH="1" flipV="1">
            <a:off x="8976980" y="3540235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4022E47-EEE2-4C14-8E55-B3881827CE46}"/>
              </a:ext>
            </a:extLst>
          </p:cNvPr>
          <p:cNvSpPr/>
          <p:nvPr/>
        </p:nvSpPr>
        <p:spPr>
          <a:xfrm flipH="1" flipV="1">
            <a:off x="10119094" y="3526461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F483502-44EE-45C2-BCE8-960C93B1B17F}"/>
              </a:ext>
            </a:extLst>
          </p:cNvPr>
          <p:cNvSpPr/>
          <p:nvPr/>
        </p:nvSpPr>
        <p:spPr>
          <a:xfrm flipH="1" flipV="1">
            <a:off x="10675263" y="3782245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CB4D01D-B650-43B1-BA04-0CAC393CBF28}"/>
              </a:ext>
            </a:extLst>
          </p:cNvPr>
          <p:cNvSpPr/>
          <p:nvPr/>
        </p:nvSpPr>
        <p:spPr>
          <a:xfrm flipH="1" flipV="1">
            <a:off x="9567365" y="4664246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3C1C90B-788C-4151-990E-7D4B6D7787C8}"/>
              </a:ext>
            </a:extLst>
          </p:cNvPr>
          <p:cNvSpPr/>
          <p:nvPr/>
        </p:nvSpPr>
        <p:spPr>
          <a:xfrm flipH="1" flipV="1">
            <a:off x="8405949" y="3540235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961997E-2235-4962-AB6B-D788836EDC96}"/>
              </a:ext>
            </a:extLst>
          </p:cNvPr>
          <p:cNvSpPr/>
          <p:nvPr/>
        </p:nvSpPr>
        <p:spPr>
          <a:xfrm flipH="1" flipV="1">
            <a:off x="9818308" y="2419376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8D1C283-3B33-4950-8422-932B122E690E}"/>
              </a:ext>
            </a:extLst>
          </p:cNvPr>
          <p:cNvSpPr/>
          <p:nvPr/>
        </p:nvSpPr>
        <p:spPr>
          <a:xfrm flipH="1" flipV="1">
            <a:off x="10675263" y="3295928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DA475B-8E2B-49E6-BAFC-70846C231D74}"/>
              </a:ext>
            </a:extLst>
          </p:cNvPr>
          <p:cNvSpPr/>
          <p:nvPr/>
        </p:nvSpPr>
        <p:spPr>
          <a:xfrm flipH="1" flipV="1">
            <a:off x="9384128" y="2419376"/>
            <a:ext cx="295430" cy="286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A0F74A-8BFA-4982-8808-DCA56DD157BB}"/>
              </a:ext>
            </a:extLst>
          </p:cNvPr>
          <p:cNvSpPr txBox="1"/>
          <p:nvPr/>
        </p:nvSpPr>
        <p:spPr>
          <a:xfrm>
            <a:off x="9479249" y="3385483"/>
            <a:ext cx="62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8p</a:t>
            </a:r>
          </a:p>
          <a:p>
            <a:r>
              <a:rPr lang="en-CA" dirty="0"/>
              <a:t>8n</a:t>
            </a:r>
          </a:p>
        </p:txBody>
      </p:sp>
    </p:spTree>
    <p:extLst>
      <p:ext uri="{BB962C8B-B14F-4D97-AF65-F5344CB8AC3E}">
        <p14:creationId xmlns:p14="http://schemas.microsoft.com/office/powerpoint/2010/main" val="1469358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A992EA8-A2AE-480C-BFF9-7B1346439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1" name="Rectangle 11">
              <a:extLst>
                <a:ext uri="{FF2B5EF4-FFF2-40B4-BE49-F238E27FC236}">
                  <a16:creationId xmlns:a16="http://schemas.microsoft.com/office/drawing/2014/main" id="{0F6F97DA-7406-453D-9AB4-28B0891BB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31D171A9-30C8-4156-8EAF-50888EBE77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13">
              <a:extLst>
                <a:ext uri="{FF2B5EF4-FFF2-40B4-BE49-F238E27FC236}">
                  <a16:creationId xmlns:a16="http://schemas.microsoft.com/office/drawing/2014/main" id="{C52A6C74-8DC4-4902-962C-0DAFD7F9B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34C65DE-5132-426E-9E92-81CB9EFF8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63FE9C4-150E-4C97-A21E-53B7CD261A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4DD7FA2-5B3A-4DD2-BA1A-735CC86BA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11D6824-D097-439B-9956-5436E5111A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669AB50-4CAD-4D10-A09A-A0C01AF9E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65EC86-CA82-4E5E-A028-59E52F32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4825" y="1143000"/>
            <a:ext cx="6268246" cy="313403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Niels Bohr (1885 – 1962)</a:t>
            </a:r>
          </a:p>
        </p:txBody>
      </p:sp>
      <p:pic>
        <p:nvPicPr>
          <p:cNvPr id="5" name="Content Placeholder 4" descr="A person looking at the camera&#10;&#10;Description generated with very high confidence">
            <a:extLst>
              <a:ext uri="{FF2B5EF4-FFF2-40B4-BE49-F238E27FC236}">
                <a16:creationId xmlns:a16="http://schemas.microsoft.com/office/drawing/2014/main" id="{A5F4F31D-3E68-42AF-88F1-4D65B47D1C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685" r="-2" b="-2"/>
          <a:stretch/>
        </p:blipFill>
        <p:spPr>
          <a:xfrm>
            <a:off x="1109764" y="1113063"/>
            <a:ext cx="3531062" cy="462875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71994D-753D-4CA3-82FD-8A509D90B2C5}"/>
              </a:ext>
            </a:extLst>
          </p:cNvPr>
          <p:cNvSpPr txBox="1"/>
          <p:nvPr/>
        </p:nvSpPr>
        <p:spPr>
          <a:xfrm>
            <a:off x="1767925" y="5541766"/>
            <a:ext cx="287290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4" tooltip="http://www.vcharkarn.com/vcafe/1507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C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1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98B78F7-6841-4168-8538-3E2607086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4D568C-39BB-4394-A483-C7C185002D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B70B903-F367-48EC-B214-D1D26FC700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5E5B732-80F6-496B-AC33-E0FD9395DB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709F18-F3FB-4D14-B50D-6159067EB6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6E4A747-3382-4841-BCBE-78D416DEEC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49AC68C-6F74-4DEB-9CD1-3E1C4EB2C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3FB17BE8-AC72-4544-AFE9-F8C1C3EB6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01DDD6-9985-4D26-88E6-2B83CEA5D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en-CA" dirty="0"/>
              <a:t>Atom Structure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26533-CED0-4AB7-8081-DE3E884CE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866" y="1802778"/>
            <a:ext cx="5132439" cy="3811742"/>
          </a:xfrm>
        </p:spPr>
        <p:txBody>
          <a:bodyPr anchor="ctr">
            <a:norm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Atoms have a nucleus made up of Protons and Neutrons.</a:t>
            </a:r>
          </a:p>
          <a:p>
            <a:r>
              <a:rPr lang="en-CA" dirty="0">
                <a:solidFill>
                  <a:schemeClr val="bg1"/>
                </a:solidFill>
              </a:rPr>
              <a:t>Electrons are contained in shells that surround the nucleus.</a:t>
            </a:r>
          </a:p>
          <a:p>
            <a:r>
              <a:rPr lang="en-CA" dirty="0">
                <a:solidFill>
                  <a:schemeClr val="bg1"/>
                </a:solidFill>
              </a:rPr>
              <a:t>An atom is mostly empty space.</a:t>
            </a:r>
          </a:p>
          <a:p>
            <a:r>
              <a:rPr lang="en-CA" dirty="0">
                <a:solidFill>
                  <a:schemeClr val="bg1"/>
                </a:solidFill>
              </a:rPr>
              <a:t>Protons are positively charged (+1)</a:t>
            </a:r>
          </a:p>
          <a:p>
            <a:r>
              <a:rPr lang="en-CA" dirty="0">
                <a:solidFill>
                  <a:schemeClr val="bg1"/>
                </a:solidFill>
              </a:rPr>
              <a:t>Electrons are negatively charged (-1)</a:t>
            </a:r>
          </a:p>
          <a:p>
            <a:r>
              <a:rPr lang="en-CA" dirty="0">
                <a:solidFill>
                  <a:schemeClr val="bg1"/>
                </a:solidFill>
              </a:rPr>
              <a:t>Neutrons have no charge.</a:t>
            </a:r>
          </a:p>
        </p:txBody>
      </p:sp>
      <p:pic>
        <p:nvPicPr>
          <p:cNvPr id="7" name="Graphic 6" descr="Atom">
            <a:extLst>
              <a:ext uri="{FF2B5EF4-FFF2-40B4-BE49-F238E27FC236}">
                <a16:creationId xmlns:a16="http://schemas.microsoft.com/office/drawing/2014/main" id="{35542E97-2005-43DF-858E-7BB88EABB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0827" y="1016432"/>
            <a:ext cx="4842716" cy="484271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5BA6DB3-F246-4306-AA4A-B2E8EF6D7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572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9C90-8E48-4FBB-AEF9-F7A3334E0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069" y="495564"/>
            <a:ext cx="4941044" cy="1204650"/>
          </a:xfrm>
        </p:spPr>
        <p:txBody>
          <a:bodyPr/>
          <a:lstStyle/>
          <a:p>
            <a:r>
              <a:rPr lang="en-CA" dirty="0"/>
              <a:t>Valence Electrons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FC562A1-975F-4415-ABD7-1C663E74A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83291"/>
              </p:ext>
            </p:extLst>
          </p:nvPr>
        </p:nvGraphicFramePr>
        <p:xfrm>
          <a:off x="7000875" y="681300"/>
          <a:ext cx="4545012" cy="54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506">
                  <a:extLst>
                    <a:ext uri="{9D8B030D-6E8A-4147-A177-3AD203B41FA5}">
                      <a16:colId xmlns:a16="http://schemas.microsoft.com/office/drawing/2014/main" val="2327658133"/>
                    </a:ext>
                  </a:extLst>
                </a:gridCol>
                <a:gridCol w="2272506">
                  <a:extLst>
                    <a:ext uri="{9D8B030D-6E8A-4147-A177-3AD203B41FA5}">
                      <a16:colId xmlns:a16="http://schemas.microsoft.com/office/drawing/2014/main" val="3810690775"/>
                    </a:ext>
                  </a:extLst>
                </a:gridCol>
              </a:tblGrid>
              <a:tr h="686925">
                <a:tc>
                  <a:txBody>
                    <a:bodyPr/>
                    <a:lstStyle/>
                    <a:p>
                      <a:r>
                        <a:rPr lang="en-CA" dirty="0"/>
                        <a:t>Electron Shell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Number of Electrons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583291"/>
                  </a:ext>
                </a:extLst>
              </a:tr>
              <a:tr h="686925"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784434"/>
                  </a:ext>
                </a:extLst>
              </a:tr>
              <a:tr h="686925"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41432"/>
                  </a:ext>
                </a:extLst>
              </a:tr>
              <a:tr h="686925">
                <a:tc>
                  <a:txBody>
                    <a:bodyPr/>
                    <a:lstStyle/>
                    <a:p>
                      <a:r>
                        <a:rPr lang="en-C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629172"/>
                  </a:ext>
                </a:extLst>
              </a:tr>
              <a:tr h="686925">
                <a:tc>
                  <a:txBody>
                    <a:bodyPr/>
                    <a:lstStyle/>
                    <a:p>
                      <a:r>
                        <a:rPr lang="en-C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745535"/>
                  </a:ext>
                </a:extLst>
              </a:tr>
              <a:tr h="686925">
                <a:tc>
                  <a:txBody>
                    <a:bodyPr/>
                    <a:lstStyle/>
                    <a:p>
                      <a:r>
                        <a:rPr lang="en-C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522556"/>
                  </a:ext>
                </a:extLst>
              </a:tr>
              <a:tr h="686925">
                <a:tc>
                  <a:txBody>
                    <a:bodyPr/>
                    <a:lstStyle/>
                    <a:p>
                      <a:r>
                        <a:rPr lang="en-C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71089"/>
                  </a:ext>
                </a:extLst>
              </a:tr>
              <a:tr h="686925">
                <a:tc>
                  <a:txBody>
                    <a:bodyPr/>
                    <a:lstStyle/>
                    <a:p>
                      <a:r>
                        <a:rPr lang="en-C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08332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3F64078-925C-49E8-9944-EC7BE35A4469}"/>
              </a:ext>
            </a:extLst>
          </p:cNvPr>
          <p:cNvSpPr txBox="1"/>
          <p:nvPr/>
        </p:nvSpPr>
        <p:spPr>
          <a:xfrm>
            <a:off x="1100138" y="1700214"/>
            <a:ext cx="47529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Each electron shell can hold a certain number of electrons.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Shells are filled from the inside out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Noble gases have full outer electron shells.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chemeClr val="bg1"/>
                </a:solidFill>
              </a:rPr>
              <a:t>All other elements have partially filled outer shells.</a:t>
            </a:r>
          </a:p>
        </p:txBody>
      </p:sp>
    </p:spTree>
    <p:extLst>
      <p:ext uri="{BB962C8B-B14F-4D97-AF65-F5344CB8AC3E}">
        <p14:creationId xmlns:p14="http://schemas.microsoft.com/office/powerpoint/2010/main" val="280990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A1112-BDA2-4D33-B440-526557EB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Valence Electrons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235C3-9362-4819-832E-A9E574B55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Electrons in the outer most electron shell are called valence electrons</a:t>
            </a:r>
          </a:p>
          <a:p>
            <a:r>
              <a:rPr lang="en-CA" dirty="0"/>
              <a:t>The shell furthest from the nucleus that contains electrons is called the valence shell.</a:t>
            </a:r>
          </a:p>
          <a:p>
            <a:r>
              <a:rPr lang="en-CA" dirty="0"/>
              <a:t>The number of electron shells with electrons is the same as the period number.</a:t>
            </a:r>
          </a:p>
          <a:p>
            <a:r>
              <a:rPr lang="en-CA" dirty="0"/>
              <a:t>Atoms will try to gain or lose electrons to have a full valence shell.</a:t>
            </a:r>
          </a:p>
        </p:txBody>
      </p:sp>
    </p:spTree>
    <p:extLst>
      <p:ext uri="{BB962C8B-B14F-4D97-AF65-F5344CB8AC3E}">
        <p14:creationId xmlns:p14="http://schemas.microsoft.com/office/powerpoint/2010/main" val="10576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353BC003-D6B7-4BF0-937D-4A015F6DE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9027"/>
            <a:ext cx="12192000" cy="6867027"/>
            <a:chOff x="0" y="-2373"/>
            <a:chExt cx="12192000" cy="686702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903268C-2C5A-4507-9244-86102327B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39F7113-C588-46FB-ADDE-55CEC5981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6481A55-E6DE-4B8B-9847-0230D12F7E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052FD8DB-2F6F-462A-9BF4-1E26C9332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E52543D-8290-40DE-990A-27CC1992A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ECC693B-FBF3-45DD-849C-AC1B1B290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6515BC8-A1CA-4EB4-81D8-6A891458F7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94608" y="402165"/>
              <a:ext cx="657405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ED9E2ADE-2C74-4E7D-8701-6AE23ABD4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B7EBD6DC-7188-4268-9886-6535F41A6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493CCA32-0C37-4525-8FFC-D62C5EEFBE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92AD4C3-73F3-4C4B-9CB3-FED82F58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8"/>
            <a:ext cx="3133726" cy="1020232"/>
          </a:xfrm>
        </p:spPr>
        <p:txBody>
          <a:bodyPr>
            <a:normAutofit/>
          </a:bodyPr>
          <a:lstStyle/>
          <a:p>
            <a:r>
              <a:rPr lang="en-CA" sz="3300"/>
              <a:t>Bohr Diagrams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E7CD01-E43D-4692-8475-3AE57E7DBE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194607" y="2025981"/>
            <a:ext cx="6391533" cy="2806038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5014FF2D-4863-43AA-82A7-958E9F743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57CFEF59-6B49-4372-9B51-F5D9B9210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030239"/>
              </p:ext>
            </p:extLst>
          </p:nvPr>
        </p:nvGraphicFramePr>
        <p:xfrm>
          <a:off x="1154955" y="2120900"/>
          <a:ext cx="3133726" cy="389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0FF82F7-0487-4EA7-A354-8A9101F7A517}"/>
              </a:ext>
            </a:extLst>
          </p:cNvPr>
          <p:cNvSpPr txBox="1"/>
          <p:nvPr/>
        </p:nvSpPr>
        <p:spPr>
          <a:xfrm>
            <a:off x="8876745" y="4631964"/>
            <a:ext cx="270939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4" tooltip="http://www.biologycorner.com/APbiology/intro/notes_basic_chemistry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10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CA" sz="70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F41A13-AEEB-4CFF-92F6-BD061959B985}"/>
              </a:ext>
            </a:extLst>
          </p:cNvPr>
          <p:cNvSpPr/>
          <p:nvPr/>
        </p:nvSpPr>
        <p:spPr>
          <a:xfrm>
            <a:off x="5218149" y="2299909"/>
            <a:ext cx="1613527" cy="3743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387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E87B50C-BA86-4F51-A3E5-EE1354FCE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E7DC5BDA-5569-44D1-B022-C75E74FC5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AD4C3-73F3-4C4B-9CB3-FED82F584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Bohr Diagrams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125878-85CE-4A00-BA94-36987E3410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FF82F7-0487-4EA7-A354-8A9101F7A517}"/>
              </a:ext>
            </a:extLst>
          </p:cNvPr>
          <p:cNvSpPr txBox="1"/>
          <p:nvPr/>
        </p:nvSpPr>
        <p:spPr>
          <a:xfrm>
            <a:off x="9482605" y="6870700"/>
            <a:ext cx="270939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3" tooltip="http://www.biologycorner.com/APbiology/intro/notes_basic_chemistry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CA" sz="700">
              <a:solidFill>
                <a:srgbClr val="FFFFFF"/>
              </a:solidFill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57CFEF59-6B49-4372-9B51-F5D9B9210A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624406"/>
              </p:ext>
            </p:extLst>
          </p:nvPr>
        </p:nvGraphicFramePr>
        <p:xfrm>
          <a:off x="-1099079" y="2109788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E1B7FD2-D0FC-475D-A7D7-2D8E52A73340}"/>
              </a:ext>
            </a:extLst>
          </p:cNvPr>
          <p:cNvSpPr txBox="1"/>
          <p:nvPr/>
        </p:nvSpPr>
        <p:spPr>
          <a:xfrm>
            <a:off x="7551737" y="2130162"/>
            <a:ext cx="35718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Elements in the first period have one energy level.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Elements in the second period have two energy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An so on…..</a:t>
            </a:r>
          </a:p>
        </p:txBody>
      </p:sp>
    </p:spTree>
    <p:extLst>
      <p:ext uri="{BB962C8B-B14F-4D97-AF65-F5344CB8AC3E}">
        <p14:creationId xmlns:p14="http://schemas.microsoft.com/office/powerpoint/2010/main" val="2332770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B674A-6820-44AF-AE07-C8BA14CC9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973668"/>
            <a:ext cx="8761413" cy="706964"/>
          </a:xfrm>
        </p:spPr>
        <p:txBody>
          <a:bodyPr>
            <a:normAutofit/>
          </a:bodyPr>
          <a:lstStyle/>
          <a:p>
            <a:r>
              <a:rPr lang="en-CA" dirty="0"/>
              <a:t>Energy levels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AE8C56E-4A57-4525-9EDA-800F34AAF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2603500"/>
            <a:ext cx="3707321" cy="3416300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b="1" baseline="30000" dirty="0">
                <a:solidFill>
                  <a:srgbClr val="FF0000"/>
                </a:solidFill>
              </a:rPr>
              <a:t>st</a:t>
            </a:r>
            <a:r>
              <a:rPr lang="en-US" sz="2400" b="1" dirty="0">
                <a:solidFill>
                  <a:srgbClr val="FF0000"/>
                </a:solidFill>
              </a:rPr>
              <a:t> Period </a:t>
            </a:r>
            <a:r>
              <a:rPr lang="en-US" sz="2400" dirty="0"/>
              <a:t>has one energy level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en-US" sz="2400" b="1" baseline="30000" dirty="0">
                <a:solidFill>
                  <a:schemeClr val="accent3">
                    <a:lumMod val="75000"/>
                  </a:schemeClr>
                </a:solidFill>
              </a:rPr>
              <a:t>nd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 Period </a:t>
            </a:r>
            <a:r>
              <a:rPr lang="en-US" sz="2400" dirty="0"/>
              <a:t>has two energy levels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25AE25E-02E3-41E9-93F9-83C9E38547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 r="7256" b="2"/>
          <a:stretch/>
        </p:blipFill>
        <p:spPr>
          <a:xfrm>
            <a:off x="4984956" y="2775951"/>
            <a:ext cx="6158802" cy="306716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0389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E47C794-DD90-4D91-829F-2F92D74D4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9A91F91-27C6-4301-95BB-38D75819E4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146DDC2-5A93-4B50-B8F4-B5311F9EC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9AA3227-4C96-4188-B279-CBD4D28FA0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3943AC8-1C36-402E-9CF9-236EC8994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107455A9-9423-4813-B4F5-5987FC507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5523852" y="18006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553DE0C0-A442-421A-BC88-7C91FBC0D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4612744" y="27763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0D557BDA-150C-4379-BDD2-E213125900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1CDDA23-50CE-414B-98D9-2E450FC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425580" cy="1622322"/>
          </a:xfrm>
        </p:spPr>
        <p:txBody>
          <a:bodyPr>
            <a:normAutofit/>
          </a:bodyPr>
          <a:lstStyle/>
          <a:p>
            <a:r>
              <a:rPr lang="en-CA" dirty="0"/>
              <a:t>Bohr Diagram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40274-5804-4379-922A-603ED623E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799" y="1136149"/>
            <a:ext cx="6456769" cy="30962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chemeClr val="bg1"/>
                </a:solidFill>
              </a:rPr>
              <a:t>Oxygen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Draw the number of Protons and neutrons in the nucleus.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Oxygen is in the 2</a:t>
            </a:r>
            <a:r>
              <a:rPr lang="en-CA" baseline="30000" dirty="0">
                <a:solidFill>
                  <a:schemeClr val="bg1"/>
                </a:solidFill>
              </a:rPr>
              <a:t>nd</a:t>
            </a:r>
            <a:r>
              <a:rPr lang="en-CA" dirty="0">
                <a:solidFill>
                  <a:schemeClr val="bg1"/>
                </a:solidFill>
              </a:rPr>
              <a:t> Period so it has two shells.</a:t>
            </a:r>
          </a:p>
          <a:p>
            <a:pPr>
              <a:buAutoNum type="arabicPeriod"/>
            </a:pPr>
            <a:r>
              <a:rPr lang="en-CA" dirty="0">
                <a:solidFill>
                  <a:schemeClr val="bg1"/>
                </a:solidFill>
              </a:rPr>
              <a:t>Draw shells around nucleus.</a:t>
            </a:r>
          </a:p>
          <a:p>
            <a:pPr>
              <a:buAutoNum type="arabicPeriod"/>
            </a:pP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85F224-75F9-465E-8E7F-42B0D8D081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523509" y="3185299"/>
            <a:ext cx="2010876" cy="284222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90D4F95-AC40-4C7F-8794-DF2B6F7500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6D9DC3-2BA2-4816-BC5D-F068DD092B33}"/>
              </a:ext>
            </a:extLst>
          </p:cNvPr>
          <p:cNvSpPr txBox="1"/>
          <p:nvPr/>
        </p:nvSpPr>
        <p:spPr>
          <a:xfrm>
            <a:off x="8797434" y="6030420"/>
            <a:ext cx="268054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CA" sz="700">
                <a:solidFill>
                  <a:srgbClr val="FFFFFF"/>
                </a:solidFill>
                <a:hlinkClick r:id="rId4" tooltip="http://commons.wikimedia.org/wiki/File:Oxygen.sv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CA" sz="700">
                <a:solidFill>
                  <a:srgbClr val="FFFFFF"/>
                </a:solidFill>
              </a:rPr>
              <a:t> by Unknown Author is licensed under </a:t>
            </a:r>
            <a:r>
              <a:rPr lang="en-CA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CA" sz="700">
              <a:solidFill>
                <a:srgbClr val="FFFFFF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AAF6F157-A1D9-44AD-AA9E-5AEDA3C1957A}"/>
              </a:ext>
            </a:extLst>
          </p:cNvPr>
          <p:cNvSpPr/>
          <p:nvPr/>
        </p:nvSpPr>
        <p:spPr>
          <a:xfrm>
            <a:off x="8562289" y="2514563"/>
            <a:ext cx="2305582" cy="2267297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FECF8E-4E90-4717-A385-4084E23DCCC4}"/>
              </a:ext>
            </a:extLst>
          </p:cNvPr>
          <p:cNvSpPr txBox="1"/>
          <p:nvPr/>
        </p:nvSpPr>
        <p:spPr>
          <a:xfrm>
            <a:off x="9500165" y="3325045"/>
            <a:ext cx="62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8p</a:t>
            </a:r>
          </a:p>
          <a:p>
            <a:r>
              <a:rPr lang="en-CA" dirty="0"/>
              <a:t>8n</a:t>
            </a:r>
          </a:p>
        </p:txBody>
      </p:sp>
    </p:spTree>
    <p:extLst>
      <p:ext uri="{BB962C8B-B14F-4D97-AF65-F5344CB8AC3E}">
        <p14:creationId xmlns:p14="http://schemas.microsoft.com/office/powerpoint/2010/main" val="4167252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446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Bohr Model of the Atom</vt:lpstr>
      <vt:lpstr>Niels Bohr (1885 – 1962)</vt:lpstr>
      <vt:lpstr>Atom Structure Reminder</vt:lpstr>
      <vt:lpstr>Valence Electrons</vt:lpstr>
      <vt:lpstr>Valence Electrons</vt:lpstr>
      <vt:lpstr>Bohr Diagrams</vt:lpstr>
      <vt:lpstr>Bohr Diagrams</vt:lpstr>
      <vt:lpstr>Energy levels</vt:lpstr>
      <vt:lpstr>Bohr Diagram EXAMPLE</vt:lpstr>
      <vt:lpstr>Bohr Diagram EXAMPLE</vt:lpstr>
      <vt:lpstr>Bohr Diagram EXAMPLE</vt:lpstr>
      <vt:lpstr>Bohr Diagram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Bohr Model of the Atom</dc:title>
  <dc:creator>Tyler C</dc:creator>
  <cp:lastModifiedBy>Tyler C</cp:lastModifiedBy>
  <cp:revision>6</cp:revision>
  <dcterms:created xsi:type="dcterms:W3CDTF">2018-10-09T02:37:01Z</dcterms:created>
  <dcterms:modified xsi:type="dcterms:W3CDTF">2018-10-10T15:37:50Z</dcterms:modified>
</cp:coreProperties>
</file>