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EBA9F8-664F-462F-8968-4A9123834BF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0AB682E-8EBD-41FE-A832-109F4EE79F2C}">
      <dgm:prSet custT="1"/>
      <dgm:spPr/>
      <dgm:t>
        <a:bodyPr/>
        <a:lstStyle/>
        <a:p>
          <a:r>
            <a:rPr lang="en-CA" sz="3600" dirty="0"/>
            <a:t>During a physical change, the properties of a substance may change, but its chemical identity remains the same.</a:t>
          </a:r>
          <a:endParaRPr lang="en-US" sz="3600" dirty="0"/>
        </a:p>
      </dgm:t>
    </dgm:pt>
    <dgm:pt modelId="{581602F7-502F-4DC8-8691-4E7B2B02A29E}" type="parTrans" cxnId="{B5F3B7B5-30B5-49ED-BF63-51FDAC306820}">
      <dgm:prSet/>
      <dgm:spPr/>
      <dgm:t>
        <a:bodyPr/>
        <a:lstStyle/>
        <a:p>
          <a:endParaRPr lang="en-US"/>
        </a:p>
      </dgm:t>
    </dgm:pt>
    <dgm:pt modelId="{41231787-607D-455D-AB39-AD84B65239DB}" type="sibTrans" cxnId="{B5F3B7B5-30B5-49ED-BF63-51FDAC306820}">
      <dgm:prSet/>
      <dgm:spPr/>
      <dgm:t>
        <a:bodyPr/>
        <a:lstStyle/>
        <a:p>
          <a:endParaRPr lang="en-US"/>
        </a:p>
      </dgm:t>
    </dgm:pt>
    <dgm:pt modelId="{2F9FF7A5-30E7-4CB1-8982-E38633F21BD9}">
      <dgm:prSet custT="1"/>
      <dgm:spPr/>
      <dgm:t>
        <a:bodyPr/>
        <a:lstStyle/>
        <a:p>
          <a:r>
            <a:rPr lang="en-CA" sz="3600" dirty="0"/>
            <a:t>Example: Is water still H</a:t>
          </a:r>
          <a:r>
            <a:rPr lang="en-CA" sz="3600" baseline="-25000" dirty="0"/>
            <a:t>2</a:t>
          </a:r>
          <a:r>
            <a:rPr lang="en-CA" sz="3600" dirty="0"/>
            <a:t>O if its frozen or gas?</a:t>
          </a:r>
          <a:endParaRPr lang="en-US" sz="3600" dirty="0"/>
        </a:p>
      </dgm:t>
    </dgm:pt>
    <dgm:pt modelId="{B13C098E-5FB3-4436-BF0B-D95B414C7D33}" type="parTrans" cxnId="{9BE09942-D8B2-400E-A270-FE2AD1523337}">
      <dgm:prSet/>
      <dgm:spPr/>
      <dgm:t>
        <a:bodyPr/>
        <a:lstStyle/>
        <a:p>
          <a:endParaRPr lang="en-US"/>
        </a:p>
      </dgm:t>
    </dgm:pt>
    <dgm:pt modelId="{E55BA2DB-FE5C-48E3-9DCB-1A04EDCC5E3C}" type="sibTrans" cxnId="{9BE09942-D8B2-400E-A270-FE2AD1523337}">
      <dgm:prSet/>
      <dgm:spPr/>
      <dgm:t>
        <a:bodyPr/>
        <a:lstStyle/>
        <a:p>
          <a:endParaRPr lang="en-US"/>
        </a:p>
      </dgm:t>
    </dgm:pt>
    <dgm:pt modelId="{22351C1C-C288-438B-B6B8-13C0D61E86E2}" type="pres">
      <dgm:prSet presAssocID="{3FEBA9F8-664F-462F-8968-4A9123834BF8}" presName="linear" presStyleCnt="0">
        <dgm:presLayoutVars>
          <dgm:animLvl val="lvl"/>
          <dgm:resizeHandles val="exact"/>
        </dgm:presLayoutVars>
      </dgm:prSet>
      <dgm:spPr/>
    </dgm:pt>
    <dgm:pt modelId="{8B9DDD1D-42E4-4872-991C-C7374F7D5FF3}" type="pres">
      <dgm:prSet presAssocID="{A0AB682E-8EBD-41FE-A832-109F4EE79F2C}" presName="parentText" presStyleLbl="node1" presStyleIdx="0" presStyleCnt="2" custScaleY="121616" custLinFactY="-9063" custLinFactNeighborX="-83" custLinFactNeighborY="-100000">
        <dgm:presLayoutVars>
          <dgm:chMax val="0"/>
          <dgm:bulletEnabled val="1"/>
        </dgm:presLayoutVars>
      </dgm:prSet>
      <dgm:spPr/>
    </dgm:pt>
    <dgm:pt modelId="{76FBBAEB-409A-46A8-B33F-D148634DBE08}" type="pres">
      <dgm:prSet presAssocID="{41231787-607D-455D-AB39-AD84B65239DB}" presName="spacer" presStyleCnt="0"/>
      <dgm:spPr/>
    </dgm:pt>
    <dgm:pt modelId="{650878B8-D034-4663-A1AC-72E2C05535AB}" type="pres">
      <dgm:prSet presAssocID="{2F9FF7A5-30E7-4CB1-8982-E38633F21BD9}" presName="parentText" presStyleLbl="node1" presStyleIdx="1" presStyleCnt="2" custLinFactY="32369" custLinFactNeighborX="93" custLinFactNeighborY="100000">
        <dgm:presLayoutVars>
          <dgm:chMax val="0"/>
          <dgm:bulletEnabled val="1"/>
        </dgm:presLayoutVars>
      </dgm:prSet>
      <dgm:spPr/>
    </dgm:pt>
  </dgm:ptLst>
  <dgm:cxnLst>
    <dgm:cxn modelId="{9BE09942-D8B2-400E-A270-FE2AD1523337}" srcId="{3FEBA9F8-664F-462F-8968-4A9123834BF8}" destId="{2F9FF7A5-30E7-4CB1-8982-E38633F21BD9}" srcOrd="1" destOrd="0" parTransId="{B13C098E-5FB3-4436-BF0B-D95B414C7D33}" sibTransId="{E55BA2DB-FE5C-48E3-9DCB-1A04EDCC5E3C}"/>
    <dgm:cxn modelId="{A0BCE847-0315-49C3-B8C0-985B69EBD1DE}" type="presOf" srcId="{A0AB682E-8EBD-41FE-A832-109F4EE79F2C}" destId="{8B9DDD1D-42E4-4872-991C-C7374F7D5FF3}" srcOrd="0" destOrd="0" presId="urn:microsoft.com/office/officeart/2005/8/layout/vList2"/>
    <dgm:cxn modelId="{FF7ACCAC-41C5-4850-BBEF-0CAACD034884}" type="presOf" srcId="{3FEBA9F8-664F-462F-8968-4A9123834BF8}" destId="{22351C1C-C288-438B-B6B8-13C0D61E86E2}" srcOrd="0" destOrd="0" presId="urn:microsoft.com/office/officeart/2005/8/layout/vList2"/>
    <dgm:cxn modelId="{B5F3B7B5-30B5-49ED-BF63-51FDAC306820}" srcId="{3FEBA9F8-664F-462F-8968-4A9123834BF8}" destId="{A0AB682E-8EBD-41FE-A832-109F4EE79F2C}" srcOrd="0" destOrd="0" parTransId="{581602F7-502F-4DC8-8691-4E7B2B02A29E}" sibTransId="{41231787-607D-455D-AB39-AD84B65239DB}"/>
    <dgm:cxn modelId="{CCAA0CE5-7D63-4AA2-8C84-62DCF5C6600C}" type="presOf" srcId="{2F9FF7A5-30E7-4CB1-8982-E38633F21BD9}" destId="{650878B8-D034-4663-A1AC-72E2C05535AB}" srcOrd="0" destOrd="0" presId="urn:microsoft.com/office/officeart/2005/8/layout/vList2"/>
    <dgm:cxn modelId="{D2BA11B3-0841-4D8C-BFDA-68D2B359CCE1}" type="presParOf" srcId="{22351C1C-C288-438B-B6B8-13C0D61E86E2}" destId="{8B9DDD1D-42E4-4872-991C-C7374F7D5FF3}" srcOrd="0" destOrd="0" presId="urn:microsoft.com/office/officeart/2005/8/layout/vList2"/>
    <dgm:cxn modelId="{A59C5CAC-C126-48CD-9944-19169B6F227D}" type="presParOf" srcId="{22351C1C-C288-438B-B6B8-13C0D61E86E2}" destId="{76FBBAEB-409A-46A8-B33F-D148634DBE08}" srcOrd="1" destOrd="0" presId="urn:microsoft.com/office/officeart/2005/8/layout/vList2"/>
    <dgm:cxn modelId="{A1513FAC-6D19-4404-A085-D161E281F2A2}" type="presParOf" srcId="{22351C1C-C288-438B-B6B8-13C0D61E86E2}" destId="{650878B8-D034-4663-A1AC-72E2C05535A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009FCF-6FC2-49D1-8731-8FF28BE1668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D207EA9-3CCB-450A-818C-1548F80B1DB2}">
      <dgm:prSet/>
      <dgm:spPr/>
      <dgm:t>
        <a:bodyPr/>
        <a:lstStyle/>
        <a:p>
          <a:r>
            <a:rPr lang="en-CA"/>
            <a:t>Elements and compounds interact with one another to form new substances.</a:t>
          </a:r>
          <a:endParaRPr lang="en-US"/>
        </a:p>
      </dgm:t>
    </dgm:pt>
    <dgm:pt modelId="{C48479D4-808B-4203-9633-3E1DF46F1148}" type="parTrans" cxnId="{6A6C257E-5D30-484B-87B4-3AF3A82565CC}">
      <dgm:prSet/>
      <dgm:spPr/>
      <dgm:t>
        <a:bodyPr/>
        <a:lstStyle/>
        <a:p>
          <a:endParaRPr lang="en-US"/>
        </a:p>
      </dgm:t>
    </dgm:pt>
    <dgm:pt modelId="{91CC6978-BFE5-469A-9476-F9B81B8B6839}" type="sibTrans" cxnId="{6A6C257E-5D30-484B-87B4-3AF3A82565CC}">
      <dgm:prSet/>
      <dgm:spPr/>
      <dgm:t>
        <a:bodyPr/>
        <a:lstStyle/>
        <a:p>
          <a:endParaRPr lang="en-US"/>
        </a:p>
      </dgm:t>
    </dgm:pt>
    <dgm:pt modelId="{BC861AA0-3F96-4D13-9666-246B67B2A2BB}">
      <dgm:prSet/>
      <dgm:spPr/>
      <dgm:t>
        <a:bodyPr/>
        <a:lstStyle/>
        <a:p>
          <a:r>
            <a:rPr lang="en-CA"/>
            <a:t>A substance that </a:t>
          </a:r>
          <a:r>
            <a:rPr lang="en-CA" u="sng"/>
            <a:t>undergoes</a:t>
          </a:r>
          <a:r>
            <a:rPr lang="en-CA"/>
            <a:t> a chemical reaction is called a </a:t>
          </a:r>
          <a:r>
            <a:rPr lang="en-CA" b="1" u="sng"/>
            <a:t>reactant</a:t>
          </a:r>
          <a:r>
            <a:rPr lang="en-CA"/>
            <a:t>.</a:t>
          </a:r>
          <a:endParaRPr lang="en-US"/>
        </a:p>
      </dgm:t>
    </dgm:pt>
    <dgm:pt modelId="{325D105D-B2C2-435A-8DC7-7F11A12E8A25}" type="parTrans" cxnId="{27D86FDB-A9E6-4F04-89B9-D940502BA8DB}">
      <dgm:prSet/>
      <dgm:spPr/>
      <dgm:t>
        <a:bodyPr/>
        <a:lstStyle/>
        <a:p>
          <a:endParaRPr lang="en-US"/>
        </a:p>
      </dgm:t>
    </dgm:pt>
    <dgm:pt modelId="{33A94F74-B9FA-4A09-AA57-E457F3A2FFFF}" type="sibTrans" cxnId="{27D86FDB-A9E6-4F04-89B9-D940502BA8DB}">
      <dgm:prSet/>
      <dgm:spPr/>
      <dgm:t>
        <a:bodyPr/>
        <a:lstStyle/>
        <a:p>
          <a:endParaRPr lang="en-US"/>
        </a:p>
      </dgm:t>
    </dgm:pt>
    <dgm:pt modelId="{EE9A1FD9-CD67-4BD3-A005-AE4D9658BBD9}">
      <dgm:prSet/>
      <dgm:spPr/>
      <dgm:t>
        <a:bodyPr/>
        <a:lstStyle/>
        <a:p>
          <a:r>
            <a:rPr lang="en-CA"/>
            <a:t>A substance that is </a:t>
          </a:r>
          <a:r>
            <a:rPr lang="en-CA" u="sng"/>
            <a:t>formed</a:t>
          </a:r>
          <a:r>
            <a:rPr lang="en-CA"/>
            <a:t> in a chemical reaction is called a </a:t>
          </a:r>
          <a:r>
            <a:rPr lang="en-CA" b="1" u="sng"/>
            <a:t>product</a:t>
          </a:r>
          <a:r>
            <a:rPr lang="en-CA"/>
            <a:t>.</a:t>
          </a:r>
          <a:endParaRPr lang="en-US"/>
        </a:p>
      </dgm:t>
    </dgm:pt>
    <dgm:pt modelId="{548B4A18-BE52-4F60-8E9A-C4EB4A1C3188}" type="parTrans" cxnId="{1C3392D3-680F-40A3-A14F-2E85A76B1076}">
      <dgm:prSet/>
      <dgm:spPr/>
      <dgm:t>
        <a:bodyPr/>
        <a:lstStyle/>
        <a:p>
          <a:endParaRPr lang="en-US"/>
        </a:p>
      </dgm:t>
    </dgm:pt>
    <dgm:pt modelId="{C8F79B1A-B4F7-4036-9829-BFFB6562D5EB}" type="sibTrans" cxnId="{1C3392D3-680F-40A3-A14F-2E85A76B1076}">
      <dgm:prSet/>
      <dgm:spPr/>
      <dgm:t>
        <a:bodyPr/>
        <a:lstStyle/>
        <a:p>
          <a:endParaRPr lang="en-US"/>
        </a:p>
      </dgm:t>
    </dgm:pt>
    <dgm:pt modelId="{C5768211-D94B-45C1-9E3D-DE2AD002818C}" type="pres">
      <dgm:prSet presAssocID="{29009FCF-6FC2-49D1-8731-8FF28BE16689}" presName="linear" presStyleCnt="0">
        <dgm:presLayoutVars>
          <dgm:animLvl val="lvl"/>
          <dgm:resizeHandles val="exact"/>
        </dgm:presLayoutVars>
      </dgm:prSet>
      <dgm:spPr/>
    </dgm:pt>
    <dgm:pt modelId="{D139C17A-84BE-4722-8C11-3F52F69BF83E}" type="pres">
      <dgm:prSet presAssocID="{6D207EA9-3CCB-450A-818C-1548F80B1DB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E268898-7DE0-4C1B-8FD1-0F368C441AA4}" type="pres">
      <dgm:prSet presAssocID="{91CC6978-BFE5-469A-9476-F9B81B8B6839}" presName="spacer" presStyleCnt="0"/>
      <dgm:spPr/>
    </dgm:pt>
    <dgm:pt modelId="{CFA0FDCB-876C-4419-A29B-273C30C008FC}" type="pres">
      <dgm:prSet presAssocID="{BC861AA0-3F96-4D13-9666-246B67B2A2B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E756CA0-B5ED-4577-A7BD-1E60DFF65C67}" type="pres">
      <dgm:prSet presAssocID="{33A94F74-B9FA-4A09-AA57-E457F3A2FFFF}" presName="spacer" presStyleCnt="0"/>
      <dgm:spPr/>
    </dgm:pt>
    <dgm:pt modelId="{19785BD2-7F3D-4C7F-B864-56B401D6D632}" type="pres">
      <dgm:prSet presAssocID="{EE9A1FD9-CD67-4BD3-A005-AE4D9658BBD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38F251D-2F83-4160-A8EA-B6A51C935691}" type="presOf" srcId="{EE9A1FD9-CD67-4BD3-A005-AE4D9658BBD9}" destId="{19785BD2-7F3D-4C7F-B864-56B401D6D632}" srcOrd="0" destOrd="0" presId="urn:microsoft.com/office/officeart/2005/8/layout/vList2"/>
    <dgm:cxn modelId="{BB4CD15C-962A-4638-BBB2-FA94F07F2899}" type="presOf" srcId="{6D207EA9-3CCB-450A-818C-1548F80B1DB2}" destId="{D139C17A-84BE-4722-8C11-3F52F69BF83E}" srcOrd="0" destOrd="0" presId="urn:microsoft.com/office/officeart/2005/8/layout/vList2"/>
    <dgm:cxn modelId="{6BD60069-5606-4E04-9BA6-5E5FE7181644}" type="presOf" srcId="{29009FCF-6FC2-49D1-8731-8FF28BE16689}" destId="{C5768211-D94B-45C1-9E3D-DE2AD002818C}" srcOrd="0" destOrd="0" presId="urn:microsoft.com/office/officeart/2005/8/layout/vList2"/>
    <dgm:cxn modelId="{6A6C257E-5D30-484B-87B4-3AF3A82565CC}" srcId="{29009FCF-6FC2-49D1-8731-8FF28BE16689}" destId="{6D207EA9-3CCB-450A-818C-1548F80B1DB2}" srcOrd="0" destOrd="0" parTransId="{C48479D4-808B-4203-9633-3E1DF46F1148}" sibTransId="{91CC6978-BFE5-469A-9476-F9B81B8B6839}"/>
    <dgm:cxn modelId="{547768AD-EE2C-45DE-8CBA-643A6D60ABBC}" type="presOf" srcId="{BC861AA0-3F96-4D13-9666-246B67B2A2BB}" destId="{CFA0FDCB-876C-4419-A29B-273C30C008FC}" srcOrd="0" destOrd="0" presId="urn:microsoft.com/office/officeart/2005/8/layout/vList2"/>
    <dgm:cxn modelId="{1C3392D3-680F-40A3-A14F-2E85A76B1076}" srcId="{29009FCF-6FC2-49D1-8731-8FF28BE16689}" destId="{EE9A1FD9-CD67-4BD3-A005-AE4D9658BBD9}" srcOrd="2" destOrd="0" parTransId="{548B4A18-BE52-4F60-8E9A-C4EB4A1C3188}" sibTransId="{C8F79B1A-B4F7-4036-9829-BFFB6562D5EB}"/>
    <dgm:cxn modelId="{27D86FDB-A9E6-4F04-89B9-D940502BA8DB}" srcId="{29009FCF-6FC2-49D1-8731-8FF28BE16689}" destId="{BC861AA0-3F96-4D13-9666-246B67B2A2BB}" srcOrd="1" destOrd="0" parTransId="{325D105D-B2C2-435A-8DC7-7F11A12E8A25}" sibTransId="{33A94F74-B9FA-4A09-AA57-E457F3A2FFFF}"/>
    <dgm:cxn modelId="{A8382BB1-1BDD-4D4B-A512-E1F19C4F127C}" type="presParOf" srcId="{C5768211-D94B-45C1-9E3D-DE2AD002818C}" destId="{D139C17A-84BE-4722-8C11-3F52F69BF83E}" srcOrd="0" destOrd="0" presId="urn:microsoft.com/office/officeart/2005/8/layout/vList2"/>
    <dgm:cxn modelId="{A6CC7BAC-B467-4114-9EA8-A5540A58A665}" type="presParOf" srcId="{C5768211-D94B-45C1-9E3D-DE2AD002818C}" destId="{5E268898-7DE0-4C1B-8FD1-0F368C441AA4}" srcOrd="1" destOrd="0" presId="urn:microsoft.com/office/officeart/2005/8/layout/vList2"/>
    <dgm:cxn modelId="{D870C1D0-ED29-4022-B9AE-875CC7B8FB9B}" type="presParOf" srcId="{C5768211-D94B-45C1-9E3D-DE2AD002818C}" destId="{CFA0FDCB-876C-4419-A29B-273C30C008FC}" srcOrd="2" destOrd="0" presId="urn:microsoft.com/office/officeart/2005/8/layout/vList2"/>
    <dgm:cxn modelId="{68E3DBB6-CC47-4EDE-AFFB-7CD27D5343F9}" type="presParOf" srcId="{C5768211-D94B-45C1-9E3D-DE2AD002818C}" destId="{0E756CA0-B5ED-4577-A7BD-1E60DFF65C67}" srcOrd="3" destOrd="0" presId="urn:microsoft.com/office/officeart/2005/8/layout/vList2"/>
    <dgm:cxn modelId="{1455B6FF-9AF1-4C8F-A7EC-68996D60189A}" type="presParOf" srcId="{C5768211-D94B-45C1-9E3D-DE2AD002818C}" destId="{19785BD2-7F3D-4C7F-B864-56B401D6D63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DDD1D-42E4-4872-991C-C7374F7D5FF3}">
      <dsp:nvSpPr>
        <dsp:cNvPr id="0" name=""/>
        <dsp:cNvSpPr/>
      </dsp:nvSpPr>
      <dsp:spPr>
        <a:xfrm>
          <a:off x="0" y="0"/>
          <a:ext cx="5115491" cy="29957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600" kern="1200" dirty="0"/>
            <a:t>During a physical change, the properties of a substance may change, but its chemical identity remains the same.</a:t>
          </a:r>
          <a:endParaRPr lang="en-US" sz="3600" kern="1200" dirty="0"/>
        </a:p>
      </dsp:txBody>
      <dsp:txXfrm>
        <a:off x="146242" y="146242"/>
        <a:ext cx="4823007" cy="2703291"/>
      </dsp:txXfrm>
    </dsp:sp>
    <dsp:sp modelId="{650878B8-D034-4663-A1AC-72E2C05535AB}">
      <dsp:nvSpPr>
        <dsp:cNvPr id="0" name=""/>
        <dsp:cNvSpPr/>
      </dsp:nvSpPr>
      <dsp:spPr>
        <a:xfrm>
          <a:off x="0" y="3007394"/>
          <a:ext cx="5115491" cy="2463307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600" kern="1200" dirty="0"/>
            <a:t>Example: Is water still H</a:t>
          </a:r>
          <a:r>
            <a:rPr lang="en-CA" sz="3600" kern="1200" baseline="-25000" dirty="0"/>
            <a:t>2</a:t>
          </a:r>
          <a:r>
            <a:rPr lang="en-CA" sz="3600" kern="1200" dirty="0"/>
            <a:t>O if its frozen or gas?</a:t>
          </a:r>
          <a:endParaRPr lang="en-US" sz="3600" kern="1200" dirty="0"/>
        </a:p>
      </dsp:txBody>
      <dsp:txXfrm>
        <a:off x="120249" y="3127643"/>
        <a:ext cx="4874993" cy="2222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9C17A-84BE-4722-8C11-3F52F69BF83E}">
      <dsp:nvSpPr>
        <dsp:cNvPr id="0" name=""/>
        <dsp:cNvSpPr/>
      </dsp:nvSpPr>
      <dsp:spPr>
        <a:xfrm>
          <a:off x="0" y="83689"/>
          <a:ext cx="5115491" cy="1539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/>
            <a:t>Elements and compounds interact with one another to form new substances.</a:t>
          </a:r>
          <a:endParaRPr lang="en-US" sz="2800" kern="1200"/>
        </a:p>
      </dsp:txBody>
      <dsp:txXfrm>
        <a:off x="75163" y="158852"/>
        <a:ext cx="4965165" cy="1389393"/>
      </dsp:txXfrm>
    </dsp:sp>
    <dsp:sp modelId="{CFA0FDCB-876C-4419-A29B-273C30C008FC}">
      <dsp:nvSpPr>
        <dsp:cNvPr id="0" name=""/>
        <dsp:cNvSpPr/>
      </dsp:nvSpPr>
      <dsp:spPr>
        <a:xfrm>
          <a:off x="0" y="1704049"/>
          <a:ext cx="5115491" cy="153971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/>
            <a:t>A substance that </a:t>
          </a:r>
          <a:r>
            <a:rPr lang="en-CA" sz="2800" u="sng" kern="1200"/>
            <a:t>undergoes</a:t>
          </a:r>
          <a:r>
            <a:rPr lang="en-CA" sz="2800" kern="1200"/>
            <a:t> a chemical reaction is called a </a:t>
          </a:r>
          <a:r>
            <a:rPr lang="en-CA" sz="2800" b="1" u="sng" kern="1200"/>
            <a:t>reactant</a:t>
          </a:r>
          <a:r>
            <a:rPr lang="en-CA" sz="2800" kern="1200"/>
            <a:t>.</a:t>
          </a:r>
          <a:endParaRPr lang="en-US" sz="2800" kern="1200"/>
        </a:p>
      </dsp:txBody>
      <dsp:txXfrm>
        <a:off x="75163" y="1779212"/>
        <a:ext cx="4965165" cy="1389393"/>
      </dsp:txXfrm>
    </dsp:sp>
    <dsp:sp modelId="{19785BD2-7F3D-4C7F-B864-56B401D6D632}">
      <dsp:nvSpPr>
        <dsp:cNvPr id="0" name=""/>
        <dsp:cNvSpPr/>
      </dsp:nvSpPr>
      <dsp:spPr>
        <a:xfrm>
          <a:off x="0" y="3324409"/>
          <a:ext cx="5115491" cy="153971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/>
            <a:t>A substance that is </a:t>
          </a:r>
          <a:r>
            <a:rPr lang="en-CA" sz="2800" u="sng" kern="1200"/>
            <a:t>formed</a:t>
          </a:r>
          <a:r>
            <a:rPr lang="en-CA" sz="2800" kern="1200"/>
            <a:t> in a chemical reaction is called a </a:t>
          </a:r>
          <a:r>
            <a:rPr lang="en-CA" sz="2800" b="1" u="sng" kern="1200"/>
            <a:t>product</a:t>
          </a:r>
          <a:r>
            <a:rPr lang="en-CA" sz="2800" kern="1200"/>
            <a:t>.</a:t>
          </a:r>
          <a:endParaRPr lang="en-US" sz="2800" kern="1200"/>
        </a:p>
      </dsp:txBody>
      <dsp:txXfrm>
        <a:off x="75163" y="3399572"/>
        <a:ext cx="4965165" cy="1389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32ED2-A11F-48B1-96FD-75A557DF4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670BA9-DD87-4C5C-82FF-24D720CBE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468D8-A810-40D9-9539-A837BEFF0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9D7-022A-4283-9412-9717AB1ADB08}" type="datetimeFigureOut">
              <a:rPr lang="en-CA" smtClean="0"/>
              <a:t>2018-11-13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9F0D2-DE4F-4032-B8DE-57DA8E1A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DF476-49B5-45F8-BAC5-7067DD74D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90C1-6909-401D-84E9-EEA339B4B6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473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E6E25-8DC7-4E52-AE83-048505502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EA3AC1-629B-4D35-B529-77D5DE743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EA77B-F731-4070-B7ED-74FF7EB5E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9D7-022A-4283-9412-9717AB1ADB08}" type="datetimeFigureOut">
              <a:rPr lang="en-CA" smtClean="0"/>
              <a:t>2018-11-13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BFBD-6B5D-4751-B4A3-B2AC1ABB4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8BE7F-7DD2-4BF8-A9EB-1594EFD9A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90C1-6909-401D-84E9-EEA339B4B6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372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98D613-83E1-4C8D-A2A3-30B512008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A6BE1-2280-4C76-A7EA-F68BE169C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926BD-A862-4BD2-B08E-E1888504E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9D7-022A-4283-9412-9717AB1ADB08}" type="datetimeFigureOut">
              <a:rPr lang="en-CA" smtClean="0"/>
              <a:t>2018-11-13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CD4F8-F474-4646-AC7E-B20B09DFF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651F2-A0C4-4AA9-93E4-1FAB6CFD0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90C1-6909-401D-84E9-EEA339B4B6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139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B6290-1CAF-403B-A454-FB6984727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F7399-0603-418D-8C89-F20E8078D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6B0E5-EE6E-42AD-9897-924CFC306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9D7-022A-4283-9412-9717AB1ADB08}" type="datetimeFigureOut">
              <a:rPr lang="en-CA" smtClean="0"/>
              <a:t>2018-11-13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3DE81-7B4E-467C-8B1A-7AE5CE03D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97065-C5CA-4941-AD55-00C686281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90C1-6909-401D-84E9-EEA339B4B6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889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9DBC7-B87C-47F4-B998-757EF6D8D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0EC4C-43CD-4D0D-9755-C050B0A5C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144C-9D3A-4DAD-992D-182DDAA22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9D7-022A-4283-9412-9717AB1ADB08}" type="datetimeFigureOut">
              <a:rPr lang="en-CA" smtClean="0"/>
              <a:t>2018-11-13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94FEE-670B-4F7A-9571-B98E2255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3B8E1-343C-4BB4-98D9-AB4F57C6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90C1-6909-401D-84E9-EEA339B4B6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889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07780-1079-4502-836B-CEF92C802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01B64-70C3-4BDA-B87E-D966BD7A4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59D0F-BD6A-40F3-9F70-7AD2D6AA5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097042-560D-48D8-AC21-920120CD8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9D7-022A-4283-9412-9717AB1ADB08}" type="datetimeFigureOut">
              <a:rPr lang="en-CA" smtClean="0"/>
              <a:t>2018-11-13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CC42E-2B06-453C-A646-D623528A2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2FCE0-A684-4AA0-BA2C-FD294874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90C1-6909-401D-84E9-EEA339B4B6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289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45169-1A2D-47A7-9F1A-02A7521A8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28EFD-AE9E-49B2-9B00-708D1BD14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10EAE-7D86-4255-A74E-D59776580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B5968D-E002-4CA9-859C-C51CAA6008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805F4C-2072-43F5-8BC5-376D371DF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F6E967-4F66-4634-96CF-6E37D2FBC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9D7-022A-4283-9412-9717AB1ADB08}" type="datetimeFigureOut">
              <a:rPr lang="en-CA" smtClean="0"/>
              <a:t>2018-11-13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277315-69D2-4C79-87EF-72081C10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476AE6-66D0-475B-9322-A4EE24DB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90C1-6909-401D-84E9-EEA339B4B6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732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A581F-C955-41BE-8F81-D5412BFD3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765E01-D9C0-4F03-866B-11C1BE67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9D7-022A-4283-9412-9717AB1ADB08}" type="datetimeFigureOut">
              <a:rPr lang="en-CA" smtClean="0"/>
              <a:t>2018-11-13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20C178-0E6C-4908-83D8-9B04719F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5174B-4EFA-4B9B-BD08-D3396E15C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90C1-6909-401D-84E9-EEA339B4B6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130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314C69-D962-4A23-AEF2-3E6975639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9D7-022A-4283-9412-9717AB1ADB08}" type="datetimeFigureOut">
              <a:rPr lang="en-CA" smtClean="0"/>
              <a:t>2018-11-13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D3FC55-89FF-4B96-AC87-6F1047C2D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336DCA-0DC7-4307-8DD2-2A3615D7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90C1-6909-401D-84E9-EEA339B4B6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056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D7DDD-63E0-4FCB-869E-2445DDCDB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CC897-5400-4338-B2B1-C5EAC68AB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BC6F1-57FF-409F-BA46-E0D447BFF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59076-80B5-4728-B4CF-8D4829E2F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9D7-022A-4283-9412-9717AB1ADB08}" type="datetimeFigureOut">
              <a:rPr lang="en-CA" smtClean="0"/>
              <a:t>2018-11-13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6E647-7EE4-46F1-8701-9CD23A00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3A812-469B-4378-AA9D-17870E598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90C1-6909-401D-84E9-EEA339B4B6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386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AEA69-3854-47E7-A956-DDEB9CEA3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4DEC4E-1421-4206-91C3-B49F93E7AD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D14A6-7748-4981-970C-A6C7960F8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99B6E-18D4-45AF-8B2D-AF9C5B79E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9D7-022A-4283-9412-9717AB1ADB08}" type="datetimeFigureOut">
              <a:rPr lang="en-CA" smtClean="0"/>
              <a:t>2018-11-13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3E448-066D-4A8F-B562-AF34339C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4717E-C4DF-4945-8163-7AF1F6DF4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90C1-6909-401D-84E9-EEA339B4B6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12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960B33-70C5-469B-BE1F-07015A972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9D060-4FBA-4A8A-A4F2-E6B68549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74B1B-4C09-4BFD-A26B-CBE5BEE40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419D7-022A-4283-9412-9717AB1ADB08}" type="datetimeFigureOut">
              <a:rPr lang="en-CA" smtClean="0"/>
              <a:t>2018-11-13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6E5E2-CA8A-4BE4-9858-7570C9C2F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E948E-7B08-403A-8D3A-27D501D02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590C1-6909-401D-84E9-EEA339B4B6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527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boundless-chemistry/chapter/reaction-stoichiometry/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boundless-chemistry/chapter/reaction-stoichiometry/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gscience.com/yr-8-topic-5-materials.html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C9E7E9-2F71-4CFB-B483-0A42A46CF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813" y="2551299"/>
            <a:ext cx="4805996" cy="1297115"/>
          </a:xfrm>
        </p:spPr>
        <p:txBody>
          <a:bodyPr anchor="t">
            <a:noAutofit/>
          </a:bodyPr>
          <a:lstStyle/>
          <a:p>
            <a:pPr algn="l"/>
            <a:r>
              <a:rPr lang="en-CA" sz="4800" dirty="0">
                <a:solidFill>
                  <a:srgbClr val="000000"/>
                </a:solidFill>
              </a:rPr>
              <a:t>What is Chemistry?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FEEDA-2B11-4731-93B1-EE10C6317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118" y="371957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CA" sz="3600" dirty="0">
                <a:solidFill>
                  <a:srgbClr val="000000"/>
                </a:solidFill>
              </a:rPr>
              <a:t>And WHY?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Atom">
            <a:extLst>
              <a:ext uri="{FF2B5EF4-FFF2-40B4-BE49-F238E27FC236}">
                <a16:creationId xmlns:a16="http://schemas.microsoft.com/office/drawing/2014/main" id="{DFE0428B-34EC-40E7-8A45-830E79789F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9770" y="1815320"/>
            <a:ext cx="4141760" cy="414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529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511C8BF7-8413-43D4-AD68-70C38F43E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90686" y="643467"/>
            <a:ext cx="8810628" cy="55710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A20958-FE07-4F90-B8D1-EA60C69A6C25}"/>
              </a:ext>
            </a:extLst>
          </p:cNvPr>
          <p:cNvSpPr txBox="1"/>
          <p:nvPr/>
        </p:nvSpPr>
        <p:spPr>
          <a:xfrm>
            <a:off x="9407946" y="6196209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 dirty="0">
                <a:solidFill>
                  <a:srgbClr val="FFFFFF"/>
                </a:solidFill>
                <a:hlinkClick r:id="rId3" tooltip="https://courses.lumenlearning.com/boundless-chemistry/chapter/reaction-stoichiometry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CA" sz="700" dirty="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CA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80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2E70E-B822-438A-8845-70C89CC9F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Balancing Chemical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7ADE5-E3EE-4372-896F-40274DA8D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Many equations are not balanced.</a:t>
            </a:r>
          </a:p>
          <a:p>
            <a:r>
              <a:rPr lang="en-CA" dirty="0"/>
              <a:t>In order to do so, you can add numbers in front of the appropriate formulas.</a:t>
            </a:r>
          </a:p>
          <a:p>
            <a:r>
              <a:rPr lang="en-CA" dirty="0"/>
              <a:t>The numbers that are placed in front of chemical formulas are called </a:t>
            </a:r>
            <a:r>
              <a:rPr lang="en-CA" b="1" dirty="0"/>
              <a:t>coefficients</a:t>
            </a:r>
            <a:r>
              <a:rPr lang="en-CA" dirty="0"/>
              <a:t>.</a:t>
            </a:r>
          </a:p>
          <a:p>
            <a:r>
              <a:rPr lang="en-CA" dirty="0"/>
              <a:t>They represent how many of each atom, molecule, or formula unit take part in each reaction.</a:t>
            </a:r>
          </a:p>
        </p:txBody>
      </p:sp>
    </p:spTree>
    <p:extLst>
      <p:ext uri="{BB962C8B-B14F-4D97-AF65-F5344CB8AC3E}">
        <p14:creationId xmlns:p14="http://schemas.microsoft.com/office/powerpoint/2010/main" val="3871282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F2F82-9951-43EB-A642-7B6F5D26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D3E24-107A-4895-8B2A-45279DC69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Na + Cl</a:t>
            </a:r>
            <a:r>
              <a:rPr lang="en-CA" baseline="-25000" dirty="0"/>
              <a:t>2                 </a:t>
            </a:r>
            <a:r>
              <a:rPr lang="en-CA" dirty="0"/>
              <a:t>NaCl</a:t>
            </a:r>
          </a:p>
          <a:p>
            <a:pPr marL="0" indent="0">
              <a:buNone/>
            </a:pPr>
            <a:r>
              <a:rPr lang="en-CA" dirty="0"/>
              <a:t>Is this balanced?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NOTE: You cannot balance an equation by changing any of the chemical formulas.</a:t>
            </a:r>
          </a:p>
          <a:p>
            <a:pPr marL="0" indent="0">
              <a:buNone/>
            </a:pPr>
            <a:r>
              <a:rPr lang="en-CA" dirty="0"/>
              <a:t>	Why?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6795D40-B12F-4C49-9BAF-37D2E3D96C57}"/>
              </a:ext>
            </a:extLst>
          </p:cNvPr>
          <p:cNvCxnSpPr/>
          <p:nvPr/>
        </p:nvCxnSpPr>
        <p:spPr>
          <a:xfrm>
            <a:off x="2247609" y="2080085"/>
            <a:ext cx="59331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456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28252-DA77-4211-AE23-C600DFF46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Make a table (it can help)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93A73D-F4E4-493C-912B-25946E2DCF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240776"/>
              </p:ext>
            </p:extLst>
          </p:nvPr>
        </p:nvGraphicFramePr>
        <p:xfrm>
          <a:off x="838200" y="3284477"/>
          <a:ext cx="1051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06983112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3684433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411730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Reactant 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Product 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174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82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741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245DCB-AB4D-4340-B3B8-85DA6AD505D6}"/>
              </a:ext>
            </a:extLst>
          </p:cNvPr>
          <p:cNvSpPr txBox="1"/>
          <p:nvPr/>
        </p:nvSpPr>
        <p:spPr>
          <a:xfrm>
            <a:off x="1361130" y="1902807"/>
            <a:ext cx="11028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Na + Cl</a:t>
            </a:r>
            <a:r>
              <a:rPr lang="en-CA" sz="3200" baseline="-25000" dirty="0"/>
              <a:t>2</a:t>
            </a:r>
            <a:r>
              <a:rPr lang="en-CA" sz="3200" dirty="0"/>
              <a:t>              NaCl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1112948-9DF9-4CA0-A1D6-16A4FD7A2E8C}"/>
              </a:ext>
            </a:extLst>
          </p:cNvPr>
          <p:cNvCxnSpPr/>
          <p:nvPr/>
        </p:nvCxnSpPr>
        <p:spPr>
          <a:xfrm>
            <a:off x="3148049" y="2188214"/>
            <a:ext cx="59331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04BEB26-B4E0-4231-9743-AB187C54E338}"/>
              </a:ext>
            </a:extLst>
          </p:cNvPr>
          <p:cNvSpPr txBox="1"/>
          <p:nvPr/>
        </p:nvSpPr>
        <p:spPr>
          <a:xfrm>
            <a:off x="404849" y="4795365"/>
            <a:ext cx="11028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SO…. Since there are uneven amounts of an element on opposite sides of a reaction we need to add coefficients to balance the equation.</a:t>
            </a:r>
          </a:p>
        </p:txBody>
      </p:sp>
    </p:spTree>
    <p:extLst>
      <p:ext uri="{BB962C8B-B14F-4D97-AF65-F5344CB8AC3E}">
        <p14:creationId xmlns:p14="http://schemas.microsoft.com/office/powerpoint/2010/main" val="1389665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28252-DA77-4211-AE23-C600DFF46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Make A table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93A73D-F4E4-493C-912B-25946E2DCF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287534"/>
              </p:ext>
            </p:extLst>
          </p:nvPr>
        </p:nvGraphicFramePr>
        <p:xfrm>
          <a:off x="838200" y="3284477"/>
          <a:ext cx="1051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06983112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3684433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411730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Reactant 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Product 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174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82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741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245DCB-AB4D-4340-B3B8-85DA6AD505D6}"/>
              </a:ext>
            </a:extLst>
          </p:cNvPr>
          <p:cNvSpPr txBox="1"/>
          <p:nvPr/>
        </p:nvSpPr>
        <p:spPr>
          <a:xfrm>
            <a:off x="1361130" y="1902807"/>
            <a:ext cx="11028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2Na + Cl</a:t>
            </a:r>
            <a:r>
              <a:rPr lang="en-CA" sz="3200" baseline="-25000" dirty="0"/>
              <a:t>2</a:t>
            </a:r>
            <a:r>
              <a:rPr lang="en-CA" sz="3200" dirty="0"/>
              <a:t>              2NaCl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1112948-9DF9-4CA0-A1D6-16A4FD7A2E8C}"/>
              </a:ext>
            </a:extLst>
          </p:cNvPr>
          <p:cNvCxnSpPr/>
          <p:nvPr/>
        </p:nvCxnSpPr>
        <p:spPr>
          <a:xfrm>
            <a:off x="3259731" y="2216134"/>
            <a:ext cx="59331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7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C64A80-8369-4BFE-943C-ADB364020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FFFFFF"/>
                </a:solidFill>
              </a:rPr>
              <a:t>Chemistry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A792F-FA8B-41E5-AC7E-D033B6CBA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CA" sz="3600" dirty="0">
                <a:solidFill>
                  <a:srgbClr val="000000"/>
                </a:solidFill>
              </a:rPr>
              <a:t>The study of substances and the changes these substances undergo.</a:t>
            </a:r>
          </a:p>
        </p:txBody>
      </p:sp>
    </p:spTree>
    <p:extLst>
      <p:ext uri="{BB962C8B-B14F-4D97-AF65-F5344CB8AC3E}">
        <p14:creationId xmlns:p14="http://schemas.microsoft.com/office/powerpoint/2010/main" val="336086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1EB0B2-D9B6-49E8-A8AD-4EFCCB05A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CA" sz="4000">
                <a:solidFill>
                  <a:srgbClr val="FFFFFF"/>
                </a:solidFill>
              </a:rPr>
              <a:t>Physical Changes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EB817F-33E2-448F-BCB4-97EC2A2B90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266761"/>
              </p:ext>
            </p:extLst>
          </p:nvPr>
        </p:nvGraphicFramePr>
        <p:xfrm>
          <a:off x="6091238" y="432769"/>
          <a:ext cx="5115491" cy="547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230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FFDA50-00DB-46A9-9AA0-2BE11D78C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</a:rPr>
              <a:t>Chemical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28853-F12D-45BC-A4B9-76650311B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CA" sz="3600" dirty="0">
                <a:solidFill>
                  <a:srgbClr val="000000"/>
                </a:solidFill>
              </a:rPr>
              <a:t>Result in the formation of new substances.</a:t>
            </a:r>
          </a:p>
          <a:p>
            <a:pPr marL="0" indent="0">
              <a:buNone/>
            </a:pPr>
            <a:endParaRPr lang="en-C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28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A6B84A-E90A-42EA-B530-945B729E0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rgbClr val="000000"/>
                </a:solidFill>
              </a:rPr>
              <a:t>Chemical Reactions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Scientist">
            <a:extLst>
              <a:ext uri="{FF2B5EF4-FFF2-40B4-BE49-F238E27FC236}">
                <a16:creationId xmlns:a16="http://schemas.microsoft.com/office/drawing/2014/main" id="{930B01AD-64DD-48CE-9859-5CC2591C43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1A847-1C96-42A4-A2E4-DAF07A61D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CA" sz="3600" dirty="0">
                <a:solidFill>
                  <a:srgbClr val="000000"/>
                </a:solidFill>
              </a:rPr>
              <a:t>The process in which one or more substances undergo a chemical change to produce one or more new substances.</a:t>
            </a:r>
          </a:p>
        </p:txBody>
      </p:sp>
    </p:spTree>
    <p:extLst>
      <p:ext uri="{BB962C8B-B14F-4D97-AF65-F5344CB8AC3E}">
        <p14:creationId xmlns:p14="http://schemas.microsoft.com/office/powerpoint/2010/main" val="274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5C6885-C861-42FF-B5FE-14538E20F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CA" sz="4000">
                <a:solidFill>
                  <a:srgbClr val="FFFFFF"/>
                </a:solidFill>
              </a:rPr>
              <a:t>Describing chemical reactions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58F2ECF-3B24-4B94-B761-29647B6E3A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321862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63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511C8BF7-8413-43D4-AD68-70C38F43E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90686" y="643467"/>
            <a:ext cx="8810628" cy="55710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A20958-FE07-4F90-B8D1-EA60C69A6C25}"/>
              </a:ext>
            </a:extLst>
          </p:cNvPr>
          <p:cNvSpPr txBox="1"/>
          <p:nvPr/>
        </p:nvSpPr>
        <p:spPr>
          <a:xfrm>
            <a:off x="9407946" y="6196209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 dirty="0">
                <a:solidFill>
                  <a:srgbClr val="FFFFFF"/>
                </a:solidFill>
                <a:hlinkClick r:id="rId3" tooltip="https://courses.lumenlearning.com/boundless-chemistry/chapter/reaction-stoichiometry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CA" sz="700" dirty="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CA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13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767A3-3D84-4824-9E62-BAD6F7314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Word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1E9BF-D0BD-4AAC-BF8D-CEF456523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en-CA" sz="3200" dirty="0"/>
              <a:t>Identify the reactants and products of a chemical reaction by name</a:t>
            </a:r>
          </a:p>
          <a:p>
            <a:r>
              <a:rPr lang="en-CA" sz="3200" dirty="0"/>
              <a:t>Example: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F2B164-E075-475C-A97A-33751A4FBE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" b="1371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3842EAE-E8B8-4D55-B81A-95396E561522}"/>
              </a:ext>
            </a:extLst>
          </p:cNvPr>
          <p:cNvSpPr txBox="1"/>
          <p:nvPr/>
        </p:nvSpPr>
        <p:spPr>
          <a:xfrm>
            <a:off x="9046758" y="5976907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>
                <a:solidFill>
                  <a:srgbClr val="FFFFFF"/>
                </a:solidFill>
                <a:hlinkClick r:id="rId3" tooltip="http://www.mrgscience.com/yr-8-topic-5-materials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>
                <a:solidFill>
                  <a:srgbClr val="FFFFFF"/>
                </a:solidFill>
              </a:rPr>
              <a:t> by Unknown Author is licensed under </a:t>
            </a:r>
            <a:r>
              <a:rPr lang="en-CA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CA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71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B74DF-7CA8-495D-807C-E24773086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Skeleton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B747C-152B-49FF-90BA-4C8AF98D7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Lists the chemical formula of each reactant on the left, separated by a + sign if more than one reactant is involved, followed by an arrow</a:t>
            </a:r>
          </a:p>
          <a:p>
            <a:pPr marL="0" indent="0">
              <a:buNone/>
            </a:pPr>
            <a:r>
              <a:rPr lang="en-CA" dirty="0"/>
              <a:t>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77F4BE0-320D-4569-AA0C-FDC4AEA2DFFE}"/>
              </a:ext>
            </a:extLst>
          </p:cNvPr>
          <p:cNvCxnSpPr/>
          <p:nvPr/>
        </p:nvCxnSpPr>
        <p:spPr>
          <a:xfrm>
            <a:off x="10658693" y="2436073"/>
            <a:ext cx="59331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399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353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What is Chemistry?</vt:lpstr>
      <vt:lpstr>Chemistry</vt:lpstr>
      <vt:lpstr>Physical Changes</vt:lpstr>
      <vt:lpstr>Chemical Changes</vt:lpstr>
      <vt:lpstr>Chemical Reactions</vt:lpstr>
      <vt:lpstr>Describing chemical reactions</vt:lpstr>
      <vt:lpstr>PowerPoint Presentation</vt:lpstr>
      <vt:lpstr>Word Equations</vt:lpstr>
      <vt:lpstr>Skeleton Equation</vt:lpstr>
      <vt:lpstr>PowerPoint Presentation</vt:lpstr>
      <vt:lpstr>Balancing Chemical Equations</vt:lpstr>
      <vt:lpstr>EXAMPLE</vt:lpstr>
      <vt:lpstr>Make a table (it can help)</vt:lpstr>
      <vt:lpstr>Make A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Chemistry?</dc:title>
  <dc:creator>Tyler C</dc:creator>
  <cp:lastModifiedBy>Tyler C</cp:lastModifiedBy>
  <cp:revision>17</cp:revision>
  <dcterms:created xsi:type="dcterms:W3CDTF">2018-11-12T01:29:57Z</dcterms:created>
  <dcterms:modified xsi:type="dcterms:W3CDTF">2018-11-14T06:39:52Z</dcterms:modified>
</cp:coreProperties>
</file>