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45" d="100"/>
          <a:sy n="45" d="100"/>
        </p:scale>
        <p:origin x="1880" y="10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776EB6-9FEF-4216-9472-6BE226B5432E}" type="doc">
      <dgm:prSet loTypeId="urn:microsoft.com/office/officeart/2008/layout/LinedList" loCatId="list" qsTypeId="urn:microsoft.com/office/officeart/2005/8/quickstyle/simple5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C950F07-4F5C-4C57-922C-9570EF2F087A}">
      <dgm:prSet/>
      <dgm:spPr/>
      <dgm:t>
        <a:bodyPr/>
        <a:lstStyle/>
        <a:p>
          <a:r>
            <a:rPr lang="en-CA" dirty="0"/>
            <a:t>Can be define as “the way the atmosphere is behaving, mainly with respect to its effects upon life and human activities.”</a:t>
          </a:r>
          <a:endParaRPr lang="en-US" dirty="0"/>
        </a:p>
      </dgm:t>
    </dgm:pt>
    <dgm:pt modelId="{31EC42E9-1557-478B-90D9-22F7D67BEE91}" type="parTrans" cxnId="{9FBA0224-2968-4406-8CF9-5061BFB9C393}">
      <dgm:prSet/>
      <dgm:spPr/>
      <dgm:t>
        <a:bodyPr/>
        <a:lstStyle/>
        <a:p>
          <a:endParaRPr lang="en-US"/>
        </a:p>
      </dgm:t>
    </dgm:pt>
    <dgm:pt modelId="{561FA4EC-F416-4401-8FEF-ECFFDBEFFA1A}" type="sibTrans" cxnId="{9FBA0224-2968-4406-8CF9-5061BFB9C393}">
      <dgm:prSet/>
      <dgm:spPr/>
      <dgm:t>
        <a:bodyPr/>
        <a:lstStyle/>
        <a:p>
          <a:endParaRPr lang="en-US"/>
        </a:p>
      </dgm:t>
    </dgm:pt>
    <dgm:pt modelId="{ACE3AA06-2469-4C58-80DE-A9542B337B74}">
      <dgm:prSet/>
      <dgm:spPr/>
      <dgm:t>
        <a:bodyPr/>
        <a:lstStyle/>
        <a:p>
          <a:r>
            <a:rPr lang="en-CA"/>
            <a:t>Weather consists of the short term changes in the atmosphere. (Minutes to months)</a:t>
          </a:r>
          <a:endParaRPr lang="en-US"/>
        </a:p>
      </dgm:t>
    </dgm:pt>
    <dgm:pt modelId="{795D4AEC-CB83-4C0B-BED8-04F7A92F4DC9}" type="parTrans" cxnId="{2984B9FA-9923-4840-882D-F483D28EF5CD}">
      <dgm:prSet/>
      <dgm:spPr/>
      <dgm:t>
        <a:bodyPr/>
        <a:lstStyle/>
        <a:p>
          <a:endParaRPr lang="en-US"/>
        </a:p>
      </dgm:t>
    </dgm:pt>
    <dgm:pt modelId="{AF179333-EADE-4FD3-AC4E-4ECD8C1A0597}" type="sibTrans" cxnId="{2984B9FA-9923-4840-882D-F483D28EF5CD}">
      <dgm:prSet/>
      <dgm:spPr/>
      <dgm:t>
        <a:bodyPr/>
        <a:lstStyle/>
        <a:p>
          <a:endParaRPr lang="en-US"/>
        </a:p>
      </dgm:t>
    </dgm:pt>
    <dgm:pt modelId="{17790608-BBE1-4B62-B584-8EE83E1CE6DD}">
      <dgm:prSet/>
      <dgm:spPr/>
      <dgm:t>
        <a:bodyPr/>
        <a:lstStyle/>
        <a:p>
          <a:r>
            <a:rPr lang="en-CA"/>
            <a:t>Weather effects can include: temperature, humidity, precipitation, cloudiness, brightness, visibility, wind, and atmospheric pressure, as in high and low pressure.</a:t>
          </a:r>
          <a:br>
            <a:rPr lang="en-CA"/>
          </a:br>
          <a:endParaRPr lang="en-US"/>
        </a:p>
      </dgm:t>
    </dgm:pt>
    <dgm:pt modelId="{CC8E7E82-80F5-48F0-B56D-CF0162CED1DD}" type="parTrans" cxnId="{8CECE675-8347-48AD-AFD0-D5DC1A806CBE}">
      <dgm:prSet/>
      <dgm:spPr/>
      <dgm:t>
        <a:bodyPr/>
        <a:lstStyle/>
        <a:p>
          <a:endParaRPr lang="en-US"/>
        </a:p>
      </dgm:t>
    </dgm:pt>
    <dgm:pt modelId="{24085DFA-3411-4632-9D0A-3039561161E5}" type="sibTrans" cxnId="{8CECE675-8347-48AD-AFD0-D5DC1A806CBE}">
      <dgm:prSet/>
      <dgm:spPr/>
      <dgm:t>
        <a:bodyPr/>
        <a:lstStyle/>
        <a:p>
          <a:endParaRPr lang="en-US"/>
        </a:p>
      </dgm:t>
    </dgm:pt>
    <dgm:pt modelId="{635EFA87-8C8D-4165-8881-4EFBA2FB774A}" type="pres">
      <dgm:prSet presAssocID="{32776EB6-9FEF-4216-9472-6BE226B5432E}" presName="vert0" presStyleCnt="0">
        <dgm:presLayoutVars>
          <dgm:dir/>
          <dgm:animOne val="branch"/>
          <dgm:animLvl val="lvl"/>
        </dgm:presLayoutVars>
      </dgm:prSet>
      <dgm:spPr/>
    </dgm:pt>
    <dgm:pt modelId="{0E1317C0-B633-42AB-8C61-2FD40BF54BDE}" type="pres">
      <dgm:prSet presAssocID="{2C950F07-4F5C-4C57-922C-9570EF2F087A}" presName="thickLine" presStyleLbl="alignNode1" presStyleIdx="0" presStyleCnt="3"/>
      <dgm:spPr/>
    </dgm:pt>
    <dgm:pt modelId="{AFC98A42-B646-4A7C-BE62-34D7B12EA12A}" type="pres">
      <dgm:prSet presAssocID="{2C950F07-4F5C-4C57-922C-9570EF2F087A}" presName="horz1" presStyleCnt="0"/>
      <dgm:spPr/>
    </dgm:pt>
    <dgm:pt modelId="{54068D02-875B-4F23-96A7-131C46704D7C}" type="pres">
      <dgm:prSet presAssocID="{2C950F07-4F5C-4C57-922C-9570EF2F087A}" presName="tx1" presStyleLbl="revTx" presStyleIdx="0" presStyleCnt="3"/>
      <dgm:spPr/>
    </dgm:pt>
    <dgm:pt modelId="{EBB06FFB-52E0-486A-80B5-0D9137BD075A}" type="pres">
      <dgm:prSet presAssocID="{2C950F07-4F5C-4C57-922C-9570EF2F087A}" presName="vert1" presStyleCnt="0"/>
      <dgm:spPr/>
    </dgm:pt>
    <dgm:pt modelId="{8BEC60D1-14C1-453F-AC53-907FAE7822C7}" type="pres">
      <dgm:prSet presAssocID="{ACE3AA06-2469-4C58-80DE-A9542B337B74}" presName="thickLine" presStyleLbl="alignNode1" presStyleIdx="1" presStyleCnt="3"/>
      <dgm:spPr/>
    </dgm:pt>
    <dgm:pt modelId="{71566E02-D204-4F55-AC12-6DF99B3EAD17}" type="pres">
      <dgm:prSet presAssocID="{ACE3AA06-2469-4C58-80DE-A9542B337B74}" presName="horz1" presStyleCnt="0"/>
      <dgm:spPr/>
    </dgm:pt>
    <dgm:pt modelId="{6806B708-4EFA-4D2B-AC9B-5B38CFA08943}" type="pres">
      <dgm:prSet presAssocID="{ACE3AA06-2469-4C58-80DE-A9542B337B74}" presName="tx1" presStyleLbl="revTx" presStyleIdx="1" presStyleCnt="3"/>
      <dgm:spPr/>
    </dgm:pt>
    <dgm:pt modelId="{8A76A33F-6FA3-42FC-886E-41E2574E54BE}" type="pres">
      <dgm:prSet presAssocID="{ACE3AA06-2469-4C58-80DE-A9542B337B74}" presName="vert1" presStyleCnt="0"/>
      <dgm:spPr/>
    </dgm:pt>
    <dgm:pt modelId="{B594C5C7-8D60-4531-B7BD-6E7BA9502910}" type="pres">
      <dgm:prSet presAssocID="{17790608-BBE1-4B62-B584-8EE83E1CE6DD}" presName="thickLine" presStyleLbl="alignNode1" presStyleIdx="2" presStyleCnt="3"/>
      <dgm:spPr/>
    </dgm:pt>
    <dgm:pt modelId="{8E8E0B6A-FF8A-48C2-8E09-40B81273151B}" type="pres">
      <dgm:prSet presAssocID="{17790608-BBE1-4B62-B584-8EE83E1CE6DD}" presName="horz1" presStyleCnt="0"/>
      <dgm:spPr/>
    </dgm:pt>
    <dgm:pt modelId="{547D2ECA-D805-485A-A620-DD0964D24B44}" type="pres">
      <dgm:prSet presAssocID="{17790608-BBE1-4B62-B584-8EE83E1CE6DD}" presName="tx1" presStyleLbl="revTx" presStyleIdx="2" presStyleCnt="3"/>
      <dgm:spPr/>
    </dgm:pt>
    <dgm:pt modelId="{FA24C49A-9FDB-48AD-A61E-3975DD92C101}" type="pres">
      <dgm:prSet presAssocID="{17790608-BBE1-4B62-B584-8EE83E1CE6DD}" presName="vert1" presStyleCnt="0"/>
      <dgm:spPr/>
    </dgm:pt>
  </dgm:ptLst>
  <dgm:cxnLst>
    <dgm:cxn modelId="{9FBA0224-2968-4406-8CF9-5061BFB9C393}" srcId="{32776EB6-9FEF-4216-9472-6BE226B5432E}" destId="{2C950F07-4F5C-4C57-922C-9570EF2F087A}" srcOrd="0" destOrd="0" parTransId="{31EC42E9-1557-478B-90D9-22F7D67BEE91}" sibTransId="{561FA4EC-F416-4401-8FEF-ECFFDBEFFA1A}"/>
    <dgm:cxn modelId="{2E4BB660-48AF-4E84-ACDE-B415C840C8C6}" type="presOf" srcId="{32776EB6-9FEF-4216-9472-6BE226B5432E}" destId="{635EFA87-8C8D-4165-8881-4EFBA2FB774A}" srcOrd="0" destOrd="0" presId="urn:microsoft.com/office/officeart/2008/layout/LinedList"/>
    <dgm:cxn modelId="{31E62E4E-03F8-4B31-961D-2D39849837DD}" type="presOf" srcId="{2C950F07-4F5C-4C57-922C-9570EF2F087A}" destId="{54068D02-875B-4F23-96A7-131C46704D7C}" srcOrd="0" destOrd="0" presId="urn:microsoft.com/office/officeart/2008/layout/LinedList"/>
    <dgm:cxn modelId="{8CECE675-8347-48AD-AFD0-D5DC1A806CBE}" srcId="{32776EB6-9FEF-4216-9472-6BE226B5432E}" destId="{17790608-BBE1-4B62-B584-8EE83E1CE6DD}" srcOrd="2" destOrd="0" parTransId="{CC8E7E82-80F5-48F0-B56D-CF0162CED1DD}" sibTransId="{24085DFA-3411-4632-9D0A-3039561161E5}"/>
    <dgm:cxn modelId="{188B8F8A-665D-48C2-8215-9453C4BA0290}" type="presOf" srcId="{17790608-BBE1-4B62-B584-8EE83E1CE6DD}" destId="{547D2ECA-D805-485A-A620-DD0964D24B44}" srcOrd="0" destOrd="0" presId="urn:microsoft.com/office/officeart/2008/layout/LinedList"/>
    <dgm:cxn modelId="{B185C4AE-E355-4C4D-BCD9-ABA6E778E74B}" type="presOf" srcId="{ACE3AA06-2469-4C58-80DE-A9542B337B74}" destId="{6806B708-4EFA-4D2B-AC9B-5B38CFA08943}" srcOrd="0" destOrd="0" presId="urn:microsoft.com/office/officeart/2008/layout/LinedList"/>
    <dgm:cxn modelId="{2984B9FA-9923-4840-882D-F483D28EF5CD}" srcId="{32776EB6-9FEF-4216-9472-6BE226B5432E}" destId="{ACE3AA06-2469-4C58-80DE-A9542B337B74}" srcOrd="1" destOrd="0" parTransId="{795D4AEC-CB83-4C0B-BED8-04F7A92F4DC9}" sibTransId="{AF179333-EADE-4FD3-AC4E-4ECD8C1A0597}"/>
    <dgm:cxn modelId="{2EA57C1F-F4C9-4AB4-A13F-BD894B903F1E}" type="presParOf" srcId="{635EFA87-8C8D-4165-8881-4EFBA2FB774A}" destId="{0E1317C0-B633-42AB-8C61-2FD40BF54BDE}" srcOrd="0" destOrd="0" presId="urn:microsoft.com/office/officeart/2008/layout/LinedList"/>
    <dgm:cxn modelId="{60C61AC9-FBA7-4FB7-89F5-D4D1B0563FCE}" type="presParOf" srcId="{635EFA87-8C8D-4165-8881-4EFBA2FB774A}" destId="{AFC98A42-B646-4A7C-BE62-34D7B12EA12A}" srcOrd="1" destOrd="0" presId="urn:microsoft.com/office/officeart/2008/layout/LinedList"/>
    <dgm:cxn modelId="{4CD69672-B4F1-4D7E-8D55-4B5D40428426}" type="presParOf" srcId="{AFC98A42-B646-4A7C-BE62-34D7B12EA12A}" destId="{54068D02-875B-4F23-96A7-131C46704D7C}" srcOrd="0" destOrd="0" presId="urn:microsoft.com/office/officeart/2008/layout/LinedList"/>
    <dgm:cxn modelId="{01803693-2C46-4E68-961A-9D08AF4BA572}" type="presParOf" srcId="{AFC98A42-B646-4A7C-BE62-34D7B12EA12A}" destId="{EBB06FFB-52E0-486A-80B5-0D9137BD075A}" srcOrd="1" destOrd="0" presId="urn:microsoft.com/office/officeart/2008/layout/LinedList"/>
    <dgm:cxn modelId="{E984290F-2219-4DFE-AEE3-A24C057170E3}" type="presParOf" srcId="{635EFA87-8C8D-4165-8881-4EFBA2FB774A}" destId="{8BEC60D1-14C1-453F-AC53-907FAE7822C7}" srcOrd="2" destOrd="0" presId="urn:microsoft.com/office/officeart/2008/layout/LinedList"/>
    <dgm:cxn modelId="{EA373EAF-EDC4-4530-BC7E-682BE273C530}" type="presParOf" srcId="{635EFA87-8C8D-4165-8881-4EFBA2FB774A}" destId="{71566E02-D204-4F55-AC12-6DF99B3EAD17}" srcOrd="3" destOrd="0" presId="urn:microsoft.com/office/officeart/2008/layout/LinedList"/>
    <dgm:cxn modelId="{F60C6E20-285F-4E72-A534-A1E60247B103}" type="presParOf" srcId="{71566E02-D204-4F55-AC12-6DF99B3EAD17}" destId="{6806B708-4EFA-4D2B-AC9B-5B38CFA08943}" srcOrd="0" destOrd="0" presId="urn:microsoft.com/office/officeart/2008/layout/LinedList"/>
    <dgm:cxn modelId="{CBCF521A-1A1A-4FE7-856B-CD6DA7575F46}" type="presParOf" srcId="{71566E02-D204-4F55-AC12-6DF99B3EAD17}" destId="{8A76A33F-6FA3-42FC-886E-41E2574E54BE}" srcOrd="1" destOrd="0" presId="urn:microsoft.com/office/officeart/2008/layout/LinedList"/>
    <dgm:cxn modelId="{129FEE13-44CF-4EC4-B299-08F1714D5ED9}" type="presParOf" srcId="{635EFA87-8C8D-4165-8881-4EFBA2FB774A}" destId="{B594C5C7-8D60-4531-B7BD-6E7BA9502910}" srcOrd="4" destOrd="0" presId="urn:microsoft.com/office/officeart/2008/layout/LinedList"/>
    <dgm:cxn modelId="{621E00C6-3E9A-4134-9BA3-77449039BB84}" type="presParOf" srcId="{635EFA87-8C8D-4165-8881-4EFBA2FB774A}" destId="{8E8E0B6A-FF8A-48C2-8E09-40B81273151B}" srcOrd="5" destOrd="0" presId="urn:microsoft.com/office/officeart/2008/layout/LinedList"/>
    <dgm:cxn modelId="{F57746D8-083E-4D62-9EA0-793698B647FD}" type="presParOf" srcId="{8E8E0B6A-FF8A-48C2-8E09-40B81273151B}" destId="{547D2ECA-D805-485A-A620-DD0964D24B44}" srcOrd="0" destOrd="0" presId="urn:microsoft.com/office/officeart/2008/layout/LinedList"/>
    <dgm:cxn modelId="{246B69C2-2D7A-498D-9237-D6969BE447C7}" type="presParOf" srcId="{8E8E0B6A-FF8A-48C2-8E09-40B81273151B}" destId="{FA24C49A-9FDB-48AD-A61E-3975DD92C10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776EB6-9FEF-4216-9472-6BE226B5432E}" type="doc">
      <dgm:prSet loTypeId="urn:microsoft.com/office/officeart/2008/layout/LinedList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C950F07-4F5C-4C57-922C-9570EF2F087A}">
      <dgm:prSet/>
      <dgm:spPr/>
      <dgm:t>
        <a:bodyPr/>
        <a:lstStyle/>
        <a:p>
          <a:r>
            <a:rPr lang="en-CA"/>
            <a:t>Can be define as the average of weather over time and space.</a:t>
          </a:r>
          <a:endParaRPr lang="en-US"/>
        </a:p>
      </dgm:t>
    </dgm:pt>
    <dgm:pt modelId="{31EC42E9-1557-478B-90D9-22F7D67BEE91}" type="parTrans" cxnId="{9FBA0224-2968-4406-8CF9-5061BFB9C393}">
      <dgm:prSet/>
      <dgm:spPr/>
      <dgm:t>
        <a:bodyPr/>
        <a:lstStyle/>
        <a:p>
          <a:endParaRPr lang="en-US"/>
        </a:p>
      </dgm:t>
    </dgm:pt>
    <dgm:pt modelId="{561FA4EC-F416-4401-8FEF-ECFFDBEFFA1A}" type="sibTrans" cxnId="{9FBA0224-2968-4406-8CF9-5061BFB9C393}">
      <dgm:prSet/>
      <dgm:spPr/>
      <dgm:t>
        <a:bodyPr/>
        <a:lstStyle/>
        <a:p>
          <a:endParaRPr lang="en-US"/>
        </a:p>
      </dgm:t>
    </dgm:pt>
    <dgm:pt modelId="{ACE3AA06-2469-4C58-80DE-A9542B337B74}">
      <dgm:prSet/>
      <dgm:spPr/>
      <dgm:t>
        <a:bodyPr/>
        <a:lstStyle/>
        <a:p>
          <a:r>
            <a:rPr lang="en-CA"/>
            <a:t>Climate consists of changes in long-term averages of daily weather.</a:t>
          </a:r>
          <a:endParaRPr lang="en-US"/>
        </a:p>
      </dgm:t>
    </dgm:pt>
    <dgm:pt modelId="{795D4AEC-CB83-4C0B-BED8-04F7A92F4DC9}" type="parTrans" cxnId="{2984B9FA-9923-4840-882D-F483D28EF5CD}">
      <dgm:prSet/>
      <dgm:spPr/>
      <dgm:t>
        <a:bodyPr/>
        <a:lstStyle/>
        <a:p>
          <a:endParaRPr lang="en-US"/>
        </a:p>
      </dgm:t>
    </dgm:pt>
    <dgm:pt modelId="{AF179333-EADE-4FD3-AC4E-4ECD8C1A0597}" type="sibTrans" cxnId="{2984B9FA-9923-4840-882D-F483D28EF5CD}">
      <dgm:prSet/>
      <dgm:spPr/>
      <dgm:t>
        <a:bodyPr/>
        <a:lstStyle/>
        <a:p>
          <a:endParaRPr lang="en-US"/>
        </a:p>
      </dgm:t>
    </dgm:pt>
    <dgm:pt modelId="{17790608-BBE1-4B62-B584-8EE83E1CE6DD}">
      <dgm:prSet/>
      <dgm:spPr/>
      <dgm:t>
        <a:bodyPr/>
        <a:lstStyle/>
        <a:p>
          <a:r>
            <a:rPr lang="en-CA"/>
            <a:t>There can also be short-term changes in climate due to many factors, such as: El Niño, La Niña, volcanic eruptions, or other changes in the Earth system.</a:t>
          </a:r>
          <a:br>
            <a:rPr lang="en-CA"/>
          </a:br>
          <a:endParaRPr lang="en-US"/>
        </a:p>
      </dgm:t>
    </dgm:pt>
    <dgm:pt modelId="{CC8E7E82-80F5-48F0-B56D-CF0162CED1DD}" type="parTrans" cxnId="{8CECE675-8347-48AD-AFD0-D5DC1A806CBE}">
      <dgm:prSet/>
      <dgm:spPr/>
      <dgm:t>
        <a:bodyPr/>
        <a:lstStyle/>
        <a:p>
          <a:endParaRPr lang="en-US"/>
        </a:p>
      </dgm:t>
    </dgm:pt>
    <dgm:pt modelId="{24085DFA-3411-4632-9D0A-3039561161E5}" type="sibTrans" cxnId="{8CECE675-8347-48AD-AFD0-D5DC1A806CBE}">
      <dgm:prSet/>
      <dgm:spPr/>
      <dgm:t>
        <a:bodyPr/>
        <a:lstStyle/>
        <a:p>
          <a:endParaRPr lang="en-US"/>
        </a:p>
      </dgm:t>
    </dgm:pt>
    <dgm:pt modelId="{DD1A78A6-F729-48DB-8ED1-213A28EC14CF}" type="pres">
      <dgm:prSet presAssocID="{32776EB6-9FEF-4216-9472-6BE226B5432E}" presName="vert0" presStyleCnt="0">
        <dgm:presLayoutVars>
          <dgm:dir/>
          <dgm:animOne val="branch"/>
          <dgm:animLvl val="lvl"/>
        </dgm:presLayoutVars>
      </dgm:prSet>
      <dgm:spPr/>
    </dgm:pt>
    <dgm:pt modelId="{2225E350-6A16-491D-A936-B19F3885B637}" type="pres">
      <dgm:prSet presAssocID="{2C950F07-4F5C-4C57-922C-9570EF2F087A}" presName="thickLine" presStyleLbl="alignNode1" presStyleIdx="0" presStyleCnt="3"/>
      <dgm:spPr/>
    </dgm:pt>
    <dgm:pt modelId="{68338A96-D7D5-423B-9DE8-174AD61C1C62}" type="pres">
      <dgm:prSet presAssocID="{2C950F07-4F5C-4C57-922C-9570EF2F087A}" presName="horz1" presStyleCnt="0"/>
      <dgm:spPr/>
    </dgm:pt>
    <dgm:pt modelId="{3FAE46F4-D8F2-48B2-94E9-671C83D8A9E4}" type="pres">
      <dgm:prSet presAssocID="{2C950F07-4F5C-4C57-922C-9570EF2F087A}" presName="tx1" presStyleLbl="revTx" presStyleIdx="0" presStyleCnt="3"/>
      <dgm:spPr/>
    </dgm:pt>
    <dgm:pt modelId="{595E4942-3A93-4D31-85F9-65EDB30088A3}" type="pres">
      <dgm:prSet presAssocID="{2C950F07-4F5C-4C57-922C-9570EF2F087A}" presName="vert1" presStyleCnt="0"/>
      <dgm:spPr/>
    </dgm:pt>
    <dgm:pt modelId="{563704FA-2603-4388-A728-6A088ABABCD3}" type="pres">
      <dgm:prSet presAssocID="{ACE3AA06-2469-4C58-80DE-A9542B337B74}" presName="thickLine" presStyleLbl="alignNode1" presStyleIdx="1" presStyleCnt="3"/>
      <dgm:spPr/>
    </dgm:pt>
    <dgm:pt modelId="{EE2C6F2D-C48B-47F8-9D27-36F7C0A96E58}" type="pres">
      <dgm:prSet presAssocID="{ACE3AA06-2469-4C58-80DE-A9542B337B74}" presName="horz1" presStyleCnt="0"/>
      <dgm:spPr/>
    </dgm:pt>
    <dgm:pt modelId="{6BBB7798-2826-4CD9-87D5-AD525E16F596}" type="pres">
      <dgm:prSet presAssocID="{ACE3AA06-2469-4C58-80DE-A9542B337B74}" presName="tx1" presStyleLbl="revTx" presStyleIdx="1" presStyleCnt="3"/>
      <dgm:spPr/>
    </dgm:pt>
    <dgm:pt modelId="{E2DFD9E9-8267-4010-9B3E-FE79D3035DBF}" type="pres">
      <dgm:prSet presAssocID="{ACE3AA06-2469-4C58-80DE-A9542B337B74}" presName="vert1" presStyleCnt="0"/>
      <dgm:spPr/>
    </dgm:pt>
    <dgm:pt modelId="{8D80E00B-6F16-478A-9894-C24ABC92A255}" type="pres">
      <dgm:prSet presAssocID="{17790608-BBE1-4B62-B584-8EE83E1CE6DD}" presName="thickLine" presStyleLbl="alignNode1" presStyleIdx="2" presStyleCnt="3"/>
      <dgm:spPr/>
    </dgm:pt>
    <dgm:pt modelId="{C46E4F51-37A3-4E6F-9F32-1C60CB533F38}" type="pres">
      <dgm:prSet presAssocID="{17790608-BBE1-4B62-B584-8EE83E1CE6DD}" presName="horz1" presStyleCnt="0"/>
      <dgm:spPr/>
    </dgm:pt>
    <dgm:pt modelId="{C522BC80-0A17-44A9-918A-7A927D5167EC}" type="pres">
      <dgm:prSet presAssocID="{17790608-BBE1-4B62-B584-8EE83E1CE6DD}" presName="tx1" presStyleLbl="revTx" presStyleIdx="2" presStyleCnt="3"/>
      <dgm:spPr/>
    </dgm:pt>
    <dgm:pt modelId="{20AD115B-CE38-4A04-BC74-C5F979D8430F}" type="pres">
      <dgm:prSet presAssocID="{17790608-BBE1-4B62-B584-8EE83E1CE6DD}" presName="vert1" presStyleCnt="0"/>
      <dgm:spPr/>
    </dgm:pt>
  </dgm:ptLst>
  <dgm:cxnLst>
    <dgm:cxn modelId="{9FBA0224-2968-4406-8CF9-5061BFB9C393}" srcId="{32776EB6-9FEF-4216-9472-6BE226B5432E}" destId="{2C950F07-4F5C-4C57-922C-9570EF2F087A}" srcOrd="0" destOrd="0" parTransId="{31EC42E9-1557-478B-90D9-22F7D67BEE91}" sibTransId="{561FA4EC-F416-4401-8FEF-ECFFDBEFFA1A}"/>
    <dgm:cxn modelId="{38476F2A-C5AB-4C33-9E07-723D915C72D4}" type="presOf" srcId="{2C950F07-4F5C-4C57-922C-9570EF2F087A}" destId="{3FAE46F4-D8F2-48B2-94E9-671C83D8A9E4}" srcOrd="0" destOrd="0" presId="urn:microsoft.com/office/officeart/2008/layout/LinedList"/>
    <dgm:cxn modelId="{E0EF574F-D1A3-4A28-A8BA-18BBE708A0D1}" type="presOf" srcId="{17790608-BBE1-4B62-B584-8EE83E1CE6DD}" destId="{C522BC80-0A17-44A9-918A-7A927D5167EC}" srcOrd="0" destOrd="0" presId="urn:microsoft.com/office/officeart/2008/layout/LinedList"/>
    <dgm:cxn modelId="{8CECE675-8347-48AD-AFD0-D5DC1A806CBE}" srcId="{32776EB6-9FEF-4216-9472-6BE226B5432E}" destId="{17790608-BBE1-4B62-B584-8EE83E1CE6DD}" srcOrd="2" destOrd="0" parTransId="{CC8E7E82-80F5-48F0-B56D-CF0162CED1DD}" sibTransId="{24085DFA-3411-4632-9D0A-3039561161E5}"/>
    <dgm:cxn modelId="{E2236A8F-DCC2-4A2C-AAEB-2CDF3461273F}" type="presOf" srcId="{ACE3AA06-2469-4C58-80DE-A9542B337B74}" destId="{6BBB7798-2826-4CD9-87D5-AD525E16F596}" srcOrd="0" destOrd="0" presId="urn:microsoft.com/office/officeart/2008/layout/LinedList"/>
    <dgm:cxn modelId="{7D7237F1-0E03-4D5B-B4C7-440EA8E174DB}" type="presOf" srcId="{32776EB6-9FEF-4216-9472-6BE226B5432E}" destId="{DD1A78A6-F729-48DB-8ED1-213A28EC14CF}" srcOrd="0" destOrd="0" presId="urn:microsoft.com/office/officeart/2008/layout/LinedList"/>
    <dgm:cxn modelId="{2984B9FA-9923-4840-882D-F483D28EF5CD}" srcId="{32776EB6-9FEF-4216-9472-6BE226B5432E}" destId="{ACE3AA06-2469-4C58-80DE-A9542B337B74}" srcOrd="1" destOrd="0" parTransId="{795D4AEC-CB83-4C0B-BED8-04F7A92F4DC9}" sibTransId="{AF179333-EADE-4FD3-AC4E-4ECD8C1A0597}"/>
    <dgm:cxn modelId="{D74CA22E-9680-4AC9-B1E8-E2D11E7C8D39}" type="presParOf" srcId="{DD1A78A6-F729-48DB-8ED1-213A28EC14CF}" destId="{2225E350-6A16-491D-A936-B19F3885B637}" srcOrd="0" destOrd="0" presId="urn:microsoft.com/office/officeart/2008/layout/LinedList"/>
    <dgm:cxn modelId="{5160B5F2-E415-4C64-9C27-370AD1E60499}" type="presParOf" srcId="{DD1A78A6-F729-48DB-8ED1-213A28EC14CF}" destId="{68338A96-D7D5-423B-9DE8-174AD61C1C62}" srcOrd="1" destOrd="0" presId="urn:microsoft.com/office/officeart/2008/layout/LinedList"/>
    <dgm:cxn modelId="{E29EC951-ADEC-4043-AD7D-D76BE5620CFB}" type="presParOf" srcId="{68338A96-D7D5-423B-9DE8-174AD61C1C62}" destId="{3FAE46F4-D8F2-48B2-94E9-671C83D8A9E4}" srcOrd="0" destOrd="0" presId="urn:microsoft.com/office/officeart/2008/layout/LinedList"/>
    <dgm:cxn modelId="{68E97B51-9A5A-438F-92A3-792F13BB533F}" type="presParOf" srcId="{68338A96-D7D5-423B-9DE8-174AD61C1C62}" destId="{595E4942-3A93-4D31-85F9-65EDB30088A3}" srcOrd="1" destOrd="0" presId="urn:microsoft.com/office/officeart/2008/layout/LinedList"/>
    <dgm:cxn modelId="{1F276AAB-8238-41AA-94F3-701FB8A92724}" type="presParOf" srcId="{DD1A78A6-F729-48DB-8ED1-213A28EC14CF}" destId="{563704FA-2603-4388-A728-6A088ABABCD3}" srcOrd="2" destOrd="0" presId="urn:microsoft.com/office/officeart/2008/layout/LinedList"/>
    <dgm:cxn modelId="{66F9A511-4893-49FE-8D71-71A2D6EC0D61}" type="presParOf" srcId="{DD1A78A6-F729-48DB-8ED1-213A28EC14CF}" destId="{EE2C6F2D-C48B-47F8-9D27-36F7C0A96E58}" srcOrd="3" destOrd="0" presId="urn:microsoft.com/office/officeart/2008/layout/LinedList"/>
    <dgm:cxn modelId="{8DA7D00A-98CF-43FD-B03D-D5CF2A0AE556}" type="presParOf" srcId="{EE2C6F2D-C48B-47F8-9D27-36F7C0A96E58}" destId="{6BBB7798-2826-4CD9-87D5-AD525E16F596}" srcOrd="0" destOrd="0" presId="urn:microsoft.com/office/officeart/2008/layout/LinedList"/>
    <dgm:cxn modelId="{4D872FB3-5329-43DB-8BA5-03F5846948EA}" type="presParOf" srcId="{EE2C6F2D-C48B-47F8-9D27-36F7C0A96E58}" destId="{E2DFD9E9-8267-4010-9B3E-FE79D3035DBF}" srcOrd="1" destOrd="0" presId="urn:microsoft.com/office/officeart/2008/layout/LinedList"/>
    <dgm:cxn modelId="{40C35516-9C33-498D-9D32-3B95D673206C}" type="presParOf" srcId="{DD1A78A6-F729-48DB-8ED1-213A28EC14CF}" destId="{8D80E00B-6F16-478A-9894-C24ABC92A255}" srcOrd="4" destOrd="0" presId="urn:microsoft.com/office/officeart/2008/layout/LinedList"/>
    <dgm:cxn modelId="{2A2C0668-20AE-4ACB-AE27-E3A27FE27C77}" type="presParOf" srcId="{DD1A78A6-F729-48DB-8ED1-213A28EC14CF}" destId="{C46E4F51-37A3-4E6F-9F32-1C60CB533F38}" srcOrd="5" destOrd="0" presId="urn:microsoft.com/office/officeart/2008/layout/LinedList"/>
    <dgm:cxn modelId="{DD621DC1-E3A6-4EB4-81D2-4355BE16ED0D}" type="presParOf" srcId="{C46E4F51-37A3-4E6F-9F32-1C60CB533F38}" destId="{C522BC80-0A17-44A9-918A-7A927D5167EC}" srcOrd="0" destOrd="0" presId="urn:microsoft.com/office/officeart/2008/layout/LinedList"/>
    <dgm:cxn modelId="{1ED2AF2D-C906-4DF9-926C-7201A400AFB0}" type="presParOf" srcId="{C46E4F51-37A3-4E6F-9F32-1C60CB533F38}" destId="{20AD115B-CE38-4A04-BC74-C5F979D8430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1317C0-B633-42AB-8C61-2FD40BF54BDE}">
      <dsp:nvSpPr>
        <dsp:cNvPr id="0" name=""/>
        <dsp:cNvSpPr/>
      </dsp:nvSpPr>
      <dsp:spPr>
        <a:xfrm>
          <a:off x="0" y="1671"/>
          <a:ext cx="9625383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4068D02-875B-4F23-96A7-131C46704D7C}">
      <dsp:nvSpPr>
        <dsp:cNvPr id="0" name=""/>
        <dsp:cNvSpPr/>
      </dsp:nvSpPr>
      <dsp:spPr>
        <a:xfrm>
          <a:off x="0" y="1671"/>
          <a:ext cx="9625383" cy="1139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kern="1200" dirty="0"/>
            <a:t>Can be define as “the way the atmosphere is behaving, mainly with respect to its effects upon life and human activities.”</a:t>
          </a:r>
          <a:endParaRPr lang="en-US" sz="1900" kern="1200" dirty="0"/>
        </a:p>
      </dsp:txBody>
      <dsp:txXfrm>
        <a:off x="0" y="1671"/>
        <a:ext cx="9625383" cy="1139780"/>
      </dsp:txXfrm>
    </dsp:sp>
    <dsp:sp modelId="{8BEC60D1-14C1-453F-AC53-907FAE7822C7}">
      <dsp:nvSpPr>
        <dsp:cNvPr id="0" name=""/>
        <dsp:cNvSpPr/>
      </dsp:nvSpPr>
      <dsp:spPr>
        <a:xfrm>
          <a:off x="0" y="1141451"/>
          <a:ext cx="9625383" cy="0"/>
        </a:xfrm>
        <a:prstGeom prst="line">
          <a:avLst/>
        </a:prstGeom>
        <a:gradFill rotWithShape="0">
          <a:gsLst>
            <a:gs pos="0">
              <a:schemeClr val="accent5">
                <a:hueOff val="1219212"/>
                <a:satOff val="-9721"/>
                <a:lumOff val="-7353"/>
                <a:alphaOff val="0"/>
                <a:tint val="98000"/>
                <a:lumMod val="114000"/>
              </a:schemeClr>
            </a:gs>
            <a:gs pos="100000">
              <a:schemeClr val="accent5">
                <a:hueOff val="1219212"/>
                <a:satOff val="-9721"/>
                <a:lumOff val="-7353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hueOff val="1219212"/>
              <a:satOff val="-9721"/>
              <a:lumOff val="-7353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806B708-4EFA-4D2B-AC9B-5B38CFA08943}">
      <dsp:nvSpPr>
        <dsp:cNvPr id="0" name=""/>
        <dsp:cNvSpPr/>
      </dsp:nvSpPr>
      <dsp:spPr>
        <a:xfrm>
          <a:off x="0" y="1141451"/>
          <a:ext cx="9625383" cy="1139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kern="1200"/>
            <a:t>Weather consists of the short term changes in the atmosphere. (Minutes to months)</a:t>
          </a:r>
          <a:endParaRPr lang="en-US" sz="1900" kern="1200"/>
        </a:p>
      </dsp:txBody>
      <dsp:txXfrm>
        <a:off x="0" y="1141451"/>
        <a:ext cx="9625383" cy="1139780"/>
      </dsp:txXfrm>
    </dsp:sp>
    <dsp:sp modelId="{B594C5C7-8D60-4531-B7BD-6E7BA9502910}">
      <dsp:nvSpPr>
        <dsp:cNvPr id="0" name=""/>
        <dsp:cNvSpPr/>
      </dsp:nvSpPr>
      <dsp:spPr>
        <a:xfrm>
          <a:off x="0" y="2281231"/>
          <a:ext cx="9625383" cy="0"/>
        </a:xfrm>
        <a:prstGeom prst="line">
          <a:avLst/>
        </a:prstGeom>
        <a:gradFill rotWithShape="0">
          <a:gsLst>
            <a:gs pos="0">
              <a:schemeClr val="accent5">
                <a:hueOff val="2438425"/>
                <a:satOff val="-19443"/>
                <a:lumOff val="-14705"/>
                <a:alphaOff val="0"/>
                <a:tint val="98000"/>
                <a:lumMod val="114000"/>
              </a:schemeClr>
            </a:gs>
            <a:gs pos="100000">
              <a:schemeClr val="accent5">
                <a:hueOff val="2438425"/>
                <a:satOff val="-19443"/>
                <a:lumOff val="-14705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5">
              <a:hueOff val="2438425"/>
              <a:satOff val="-19443"/>
              <a:lumOff val="-14705"/>
              <a:alphaOff val="0"/>
            </a:schemeClr>
          </a:solidFill>
          <a:prstDash val="solid"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47D2ECA-D805-485A-A620-DD0964D24B44}">
      <dsp:nvSpPr>
        <dsp:cNvPr id="0" name=""/>
        <dsp:cNvSpPr/>
      </dsp:nvSpPr>
      <dsp:spPr>
        <a:xfrm>
          <a:off x="0" y="2281231"/>
          <a:ext cx="9625383" cy="1139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kern="1200"/>
            <a:t>Weather effects can include: temperature, humidity, precipitation, cloudiness, brightness, visibility, wind, and atmospheric pressure, as in high and low pressure.</a:t>
          </a:r>
          <a:br>
            <a:rPr lang="en-CA" sz="1900" kern="1200"/>
          </a:br>
          <a:endParaRPr lang="en-US" sz="1900" kern="1200"/>
        </a:p>
      </dsp:txBody>
      <dsp:txXfrm>
        <a:off x="0" y="2281231"/>
        <a:ext cx="9625383" cy="11397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25E350-6A16-491D-A936-B19F3885B637}">
      <dsp:nvSpPr>
        <dsp:cNvPr id="0" name=""/>
        <dsp:cNvSpPr/>
      </dsp:nvSpPr>
      <dsp:spPr>
        <a:xfrm>
          <a:off x="0" y="1671"/>
          <a:ext cx="9625383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AE46F4-D8F2-48B2-94E9-671C83D8A9E4}">
      <dsp:nvSpPr>
        <dsp:cNvPr id="0" name=""/>
        <dsp:cNvSpPr/>
      </dsp:nvSpPr>
      <dsp:spPr>
        <a:xfrm>
          <a:off x="0" y="1671"/>
          <a:ext cx="9625383" cy="1139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/>
            <a:t>Can be define as the average of weather over time and space.</a:t>
          </a:r>
          <a:endParaRPr lang="en-US" sz="2000" kern="1200"/>
        </a:p>
      </dsp:txBody>
      <dsp:txXfrm>
        <a:off x="0" y="1671"/>
        <a:ext cx="9625383" cy="1139780"/>
      </dsp:txXfrm>
    </dsp:sp>
    <dsp:sp modelId="{563704FA-2603-4388-A728-6A088ABABCD3}">
      <dsp:nvSpPr>
        <dsp:cNvPr id="0" name=""/>
        <dsp:cNvSpPr/>
      </dsp:nvSpPr>
      <dsp:spPr>
        <a:xfrm>
          <a:off x="0" y="1141451"/>
          <a:ext cx="9625383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BBB7798-2826-4CD9-87D5-AD525E16F596}">
      <dsp:nvSpPr>
        <dsp:cNvPr id="0" name=""/>
        <dsp:cNvSpPr/>
      </dsp:nvSpPr>
      <dsp:spPr>
        <a:xfrm>
          <a:off x="0" y="1141451"/>
          <a:ext cx="9625383" cy="1139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/>
            <a:t>Climate consists of changes in long-term averages of daily weather.</a:t>
          </a:r>
          <a:endParaRPr lang="en-US" sz="2000" kern="1200"/>
        </a:p>
      </dsp:txBody>
      <dsp:txXfrm>
        <a:off x="0" y="1141451"/>
        <a:ext cx="9625383" cy="1139780"/>
      </dsp:txXfrm>
    </dsp:sp>
    <dsp:sp modelId="{8D80E00B-6F16-478A-9894-C24ABC92A255}">
      <dsp:nvSpPr>
        <dsp:cNvPr id="0" name=""/>
        <dsp:cNvSpPr/>
      </dsp:nvSpPr>
      <dsp:spPr>
        <a:xfrm>
          <a:off x="0" y="2281231"/>
          <a:ext cx="9625383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22BC80-0A17-44A9-918A-7A927D5167EC}">
      <dsp:nvSpPr>
        <dsp:cNvPr id="0" name=""/>
        <dsp:cNvSpPr/>
      </dsp:nvSpPr>
      <dsp:spPr>
        <a:xfrm>
          <a:off x="0" y="2281231"/>
          <a:ext cx="9625383" cy="1139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/>
            <a:t>There can also be short-term changes in climate due to many factors, such as: El Niño, La Niña, volcanic eruptions, or other changes in the Earth system.</a:t>
          </a:r>
          <a:br>
            <a:rPr lang="en-CA" sz="2000" kern="1200"/>
          </a:br>
          <a:endParaRPr lang="en-US" sz="2000" kern="1200"/>
        </a:p>
      </dsp:txBody>
      <dsp:txXfrm>
        <a:off x="0" y="2281231"/>
        <a:ext cx="9625383" cy="1139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724CF-0A94-4181-84C0-91C29F51F1F7}" type="datetimeFigureOut">
              <a:rPr lang="en-CA" smtClean="0"/>
              <a:t>2018-09-04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48776-2735-4CBB-9E66-C7BA1C8E86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2091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https://www.nasa.gov/mission_pages/noaa-n/climate/climate_weather.html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48776-2735-4CBB-9E66-C7BA1C8E861A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000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https://www.nasa.gov/mission_pages/noaa-n/climate/climate_weather.html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48776-2735-4CBB-9E66-C7BA1C8E861A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8910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https://www.nasa.gov/mission_pages/noaa-n/climate/climate_weather.html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48776-2735-4CBB-9E66-C7BA1C8E861A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6067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F23E17E-46A7-437C-BF32-30A1E41467D8}" type="datetimeFigureOut">
              <a:rPr lang="en-CA" smtClean="0"/>
              <a:t>2018-09-04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7B4197C-362A-42CA-BB0B-30C6B86831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5191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E17E-46A7-437C-BF32-30A1E41467D8}" type="datetimeFigureOut">
              <a:rPr lang="en-CA" smtClean="0"/>
              <a:t>2018-09-04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197C-362A-42CA-BB0B-30C6B86831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9609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E17E-46A7-437C-BF32-30A1E41467D8}" type="datetimeFigureOut">
              <a:rPr lang="en-CA" smtClean="0"/>
              <a:t>2018-09-04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197C-362A-42CA-BB0B-30C6B86831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9050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E17E-46A7-437C-BF32-30A1E41467D8}" type="datetimeFigureOut">
              <a:rPr lang="en-CA" smtClean="0"/>
              <a:t>2018-09-04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197C-362A-42CA-BB0B-30C6B86831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564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E17E-46A7-437C-BF32-30A1E41467D8}" type="datetimeFigureOut">
              <a:rPr lang="en-CA" smtClean="0"/>
              <a:t>2018-09-04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197C-362A-42CA-BB0B-30C6B86831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4964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E17E-46A7-437C-BF32-30A1E41467D8}" type="datetimeFigureOut">
              <a:rPr lang="en-CA" smtClean="0"/>
              <a:t>2018-09-04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197C-362A-42CA-BB0B-30C6B86831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4785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E17E-46A7-437C-BF32-30A1E41467D8}" type="datetimeFigureOut">
              <a:rPr lang="en-CA" smtClean="0"/>
              <a:t>2018-09-04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197C-362A-42CA-BB0B-30C6B86831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7163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F23E17E-46A7-437C-BF32-30A1E41467D8}" type="datetimeFigureOut">
              <a:rPr lang="en-CA" smtClean="0"/>
              <a:t>2018-09-04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197C-362A-42CA-BB0B-30C6B86831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7888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F23E17E-46A7-437C-BF32-30A1E41467D8}" type="datetimeFigureOut">
              <a:rPr lang="en-CA" smtClean="0"/>
              <a:t>2018-09-04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197C-362A-42CA-BB0B-30C6B86831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673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E17E-46A7-437C-BF32-30A1E41467D8}" type="datetimeFigureOut">
              <a:rPr lang="en-CA" smtClean="0"/>
              <a:t>2018-09-04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197C-362A-42CA-BB0B-30C6B86831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869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E17E-46A7-437C-BF32-30A1E41467D8}" type="datetimeFigureOut">
              <a:rPr lang="en-CA" smtClean="0"/>
              <a:t>2018-09-04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197C-362A-42CA-BB0B-30C6B86831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776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E17E-46A7-437C-BF32-30A1E41467D8}" type="datetimeFigureOut">
              <a:rPr lang="en-CA" smtClean="0"/>
              <a:t>2018-09-04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197C-362A-42CA-BB0B-30C6B86831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0112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E17E-46A7-437C-BF32-30A1E41467D8}" type="datetimeFigureOut">
              <a:rPr lang="en-CA" smtClean="0"/>
              <a:t>2018-09-04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197C-362A-42CA-BB0B-30C6B86831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467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E17E-46A7-437C-BF32-30A1E41467D8}" type="datetimeFigureOut">
              <a:rPr lang="en-CA" smtClean="0"/>
              <a:t>2018-09-04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197C-362A-42CA-BB0B-30C6B86831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2621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E17E-46A7-437C-BF32-30A1E41467D8}" type="datetimeFigureOut">
              <a:rPr lang="en-CA" smtClean="0"/>
              <a:t>2018-09-04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197C-362A-42CA-BB0B-30C6B86831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1762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E17E-46A7-437C-BF32-30A1E41467D8}" type="datetimeFigureOut">
              <a:rPr lang="en-CA" smtClean="0"/>
              <a:t>2018-09-04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197C-362A-42CA-BB0B-30C6B86831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3307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E17E-46A7-437C-BF32-30A1E41467D8}" type="datetimeFigureOut">
              <a:rPr lang="en-CA" smtClean="0"/>
              <a:t>2018-09-04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197C-362A-42CA-BB0B-30C6B86831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9754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F23E17E-46A7-437C-BF32-30A1E41467D8}" type="datetimeFigureOut">
              <a:rPr lang="en-CA" smtClean="0"/>
              <a:t>2018-09-04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7B4197C-362A-42CA-BB0B-30C6B86831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6249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oambiente.org/2012/07/rayos-hacia-el-cielo-un-fenomeno-poco.html" TargetMode="External"/><Relationship Id="rId7" Type="http://schemas.openxmlformats.org/officeDocument/2006/relationships/hyperlink" Target="https://creativecommons.org/licenses/by-sa/3.0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tvnewsninja.blogspot.com/2010_06_01_archive.html" TargetMode="External"/><Relationship Id="rId5" Type="http://schemas.openxmlformats.org/officeDocument/2006/relationships/image" Target="../media/image3.jpg"/><Relationship Id="rId4" Type="http://schemas.openxmlformats.org/officeDocument/2006/relationships/hyperlink" Target="https://creativecommons.org/licenses/by/3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creativecommons.org/licenses/by-nc-sa/3.0/" TargetMode="External"/><Relationship Id="rId4" Type="http://schemas.openxmlformats.org/officeDocument/2006/relationships/hyperlink" Target="http://steadyhabits.blogspot.com/2007/06/unexpected-lightning.html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30A2C3B-11F5-4BB4-B86A-974AED579D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2372" y="1076237"/>
            <a:ext cx="8825658" cy="861420"/>
          </a:xfrm>
        </p:spPr>
        <p:txBody>
          <a:bodyPr>
            <a:normAutofit/>
          </a:bodyPr>
          <a:lstStyle/>
          <a:p>
            <a:r>
              <a:rPr lang="en-CA" sz="3600" dirty="0"/>
              <a:t>WEATHER VS CLIMATE</a:t>
            </a:r>
          </a:p>
        </p:txBody>
      </p:sp>
      <p:pic>
        <p:nvPicPr>
          <p:cNvPr id="6" name="Picture 5" descr="A close up of a fire&#10;&#10;Description generated with high confidence">
            <a:extLst>
              <a:ext uri="{FF2B5EF4-FFF2-40B4-BE49-F238E27FC236}">
                <a16:creationId xmlns:a16="http://schemas.microsoft.com/office/drawing/2014/main" id="{17BA9F32-C47A-4B54-8339-A53F6CDAE0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294811" y="1937657"/>
            <a:ext cx="6096000" cy="39909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9C450D-EA28-4810-B44D-2B6535BCAF8C}"/>
              </a:ext>
            </a:extLst>
          </p:cNvPr>
          <p:cNvSpPr txBox="1"/>
          <p:nvPr/>
        </p:nvSpPr>
        <p:spPr>
          <a:xfrm>
            <a:off x="5294811" y="5928632"/>
            <a:ext cx="6096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>
                <a:hlinkClick r:id="rId3" tooltip="http://www.medioambiente.org/2012/07/rayos-hacia-el-cielo-un-fenomeno-poco.html"/>
              </a:rPr>
              <a:t>This Photo</a:t>
            </a:r>
            <a:r>
              <a:rPr lang="en-CA" sz="900"/>
              <a:t> by Unknown Author is licensed under </a:t>
            </a:r>
            <a:r>
              <a:rPr lang="en-CA" sz="900">
                <a:hlinkClick r:id="rId4" tooltip="https://creativecommons.org/licenses/by/3.0/"/>
              </a:rPr>
              <a:t>CC BY</a:t>
            </a:r>
            <a:endParaRPr lang="en-CA" sz="900"/>
          </a:p>
        </p:txBody>
      </p:sp>
      <p:pic>
        <p:nvPicPr>
          <p:cNvPr id="12" name="Picture 11" descr="A close up of smoke&#10;&#10;Description generated with high confidence">
            <a:extLst>
              <a:ext uri="{FF2B5EF4-FFF2-40B4-BE49-F238E27FC236}">
                <a16:creationId xmlns:a16="http://schemas.microsoft.com/office/drawing/2014/main" id="{FB319AEF-75AA-4352-A591-349CF36755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801190" y="3194141"/>
            <a:ext cx="3645988" cy="273449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F86A967-E856-4E6F-858B-8EB465E11A96}"/>
              </a:ext>
            </a:extLst>
          </p:cNvPr>
          <p:cNvSpPr txBox="1"/>
          <p:nvPr/>
        </p:nvSpPr>
        <p:spPr>
          <a:xfrm>
            <a:off x="801189" y="5928632"/>
            <a:ext cx="36459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" dirty="0">
                <a:hlinkClick r:id="rId6" tooltip="http://tvnewsninja.blogspot.com/2010_06_01_archive.html"/>
              </a:rPr>
              <a:t>This Photo</a:t>
            </a:r>
            <a:r>
              <a:rPr lang="en-CA" sz="900" dirty="0"/>
              <a:t> by Unknown Author is licensed under </a:t>
            </a:r>
            <a:r>
              <a:rPr lang="en-CA" sz="900" dirty="0">
                <a:hlinkClick r:id="rId7" tooltip="https://creativecommons.org/licenses/by-sa/3.0/"/>
              </a:rPr>
              <a:t>CC BY-SA</a:t>
            </a:r>
            <a:endParaRPr lang="en-CA" sz="900" dirty="0"/>
          </a:p>
        </p:txBody>
      </p:sp>
    </p:spTree>
    <p:extLst>
      <p:ext uri="{BB962C8B-B14F-4D97-AF65-F5344CB8AC3E}">
        <p14:creationId xmlns:p14="http://schemas.microsoft.com/office/powerpoint/2010/main" val="573466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4091D54B-59AB-4A5E-8E9E-0421BD66D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47CE62E-FFFD-4A1F-BA78-C3B89C36FC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Freeform 5">
              <a:extLst>
                <a:ext uri="{FF2B5EF4-FFF2-40B4-BE49-F238E27FC236}">
                  <a16:creationId xmlns:a16="http://schemas.microsoft.com/office/drawing/2014/main" id="{AE51FD27-6B6A-4D21-BF22-245DA9BD0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B8144315-1C5A-4185-A952-25D98D303D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Freeform 5">
            <a:extLst>
              <a:ext uri="{FF2B5EF4-FFF2-40B4-BE49-F238E27FC236}">
                <a16:creationId xmlns:a16="http://schemas.microsoft.com/office/drawing/2014/main" id="{11CAC6F2-0806-417B-BF5D-5AEF6195F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4723B02-0AAB-4F6E-BA41-8ED99D559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53970E-99FB-499F-AB63-6ECE4D544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0773" y="1113062"/>
            <a:ext cx="3382297" cy="32819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0" i="0" kern="120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What is weather?</a:t>
            </a:r>
          </a:p>
        </p:txBody>
      </p:sp>
      <p:pic>
        <p:nvPicPr>
          <p:cNvPr id="4" name="Picture 3" descr="A lot of smoke around it&#10;&#10;Description generated with high confidence">
            <a:extLst>
              <a:ext uri="{FF2B5EF4-FFF2-40B4-BE49-F238E27FC236}">
                <a16:creationId xmlns:a16="http://schemas.microsoft.com/office/drawing/2014/main" id="{0F810CC1-CE85-417C-A0F2-AE2AB87216C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13886" r="-1" b="650"/>
          <a:stretch/>
        </p:blipFill>
        <p:spPr>
          <a:xfrm>
            <a:off x="1109763" y="1726893"/>
            <a:ext cx="6470907" cy="340109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A9C59F-E11D-4364-B1B7-2A57E963D769}"/>
              </a:ext>
            </a:extLst>
          </p:cNvPr>
          <p:cNvSpPr txBox="1"/>
          <p:nvPr/>
        </p:nvSpPr>
        <p:spPr>
          <a:xfrm>
            <a:off x="4730210" y="4927936"/>
            <a:ext cx="2850460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CA" sz="700">
                <a:solidFill>
                  <a:srgbClr val="FFFFFF"/>
                </a:solidFill>
                <a:hlinkClick r:id="rId4" tooltip="http://steadyhabits.blogspot.com/2007/06/unexpected-lightning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CA" sz="700">
                <a:solidFill>
                  <a:srgbClr val="FFFFFF"/>
                </a:solidFill>
              </a:rPr>
              <a:t> by Unknown Author is licensed under </a:t>
            </a:r>
            <a:r>
              <a:rPr lang="en-CA" sz="700">
                <a:solidFill>
                  <a:srgbClr val="FFFFFF"/>
                </a:solidFill>
                <a:hlinkClick r:id="rId5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CA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6760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E5D4A15D-C852-47D7-A7E3-7F8FEE9FCA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06AA6A2-9E5B-46E6-82B0-8FC1CA7231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11E7C01A-5F5B-4E17-B91B-26FA9ADB5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71DA43BF-6FE1-458D-A112-1687677B00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FAA5FF03-83FF-43B9-B66B-5FD05A9589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BC4D7AA7-0424-4C72-AE55-4B413DD47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C2D80F1-5DC4-4396-B0E1-C774E82EC7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48171057-920A-4188-A18E-97D710A35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5" name="Freeform 5">
              <a:extLst>
                <a:ext uri="{FF2B5EF4-FFF2-40B4-BE49-F238E27FC236}">
                  <a16:creationId xmlns:a16="http://schemas.microsoft.com/office/drawing/2014/main" id="{1C871B74-1D69-47F0-A28D-8F3454779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6" name="Freeform 5">
              <a:extLst>
                <a:ext uri="{FF2B5EF4-FFF2-40B4-BE49-F238E27FC236}">
                  <a16:creationId xmlns:a16="http://schemas.microsoft.com/office/drawing/2014/main" id="{63001BDC-368C-49CC-9F3F-EAF38A0A49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6288FC2F-B192-42B2-90BE-517E1039B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F448CB3-7B4F-45D7-B7C0-DF553DF61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5C5305EA-7A88-413D-BE8A-47A02476F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Freeform 5">
              <a:extLst>
                <a:ext uri="{FF2B5EF4-FFF2-40B4-BE49-F238E27FC236}">
                  <a16:creationId xmlns:a16="http://schemas.microsoft.com/office/drawing/2014/main" id="{FCA94DB5-FE56-4A3D-BC48-31B559519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53970E-99FB-499F-AB63-6ECE4D544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Weather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9ED434F-8767-46CC-B26B-5AF62FF01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2" name="TextBox 2">
            <a:extLst>
              <a:ext uri="{FF2B5EF4-FFF2-40B4-BE49-F238E27FC236}">
                <a16:creationId xmlns:a16="http://schemas.microsoft.com/office/drawing/2014/main" id="{E8CAEB59-7EC0-4E37-96AE-0E40709AFD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0950225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73976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E5D4A15D-C852-47D7-A7E3-7F8FEE9FCA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06AA6A2-9E5B-46E6-82B0-8FC1CA7231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11E7C01A-5F5B-4E17-B91B-26FA9ADB5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71DA43BF-6FE1-458D-A112-1687677B00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FAA5FF03-83FF-43B9-B66B-5FD05A9589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BC4D7AA7-0424-4C72-AE55-4B413DD47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C2D80F1-5DC4-4396-B0E1-C774E82EC7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48171057-920A-4188-A18E-97D710A35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5" name="Freeform 5">
              <a:extLst>
                <a:ext uri="{FF2B5EF4-FFF2-40B4-BE49-F238E27FC236}">
                  <a16:creationId xmlns:a16="http://schemas.microsoft.com/office/drawing/2014/main" id="{1C871B74-1D69-47F0-A28D-8F3454779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6" name="Freeform 5">
              <a:extLst>
                <a:ext uri="{FF2B5EF4-FFF2-40B4-BE49-F238E27FC236}">
                  <a16:creationId xmlns:a16="http://schemas.microsoft.com/office/drawing/2014/main" id="{63001BDC-368C-49CC-9F3F-EAF38A0A49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6288FC2F-B192-42B2-90BE-517E1039B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F448CB3-7B4F-45D7-B7C0-DF553DF61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5C5305EA-7A88-413D-BE8A-47A02476F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Freeform 5">
              <a:extLst>
                <a:ext uri="{FF2B5EF4-FFF2-40B4-BE49-F238E27FC236}">
                  <a16:creationId xmlns:a16="http://schemas.microsoft.com/office/drawing/2014/main" id="{FCA94DB5-FE56-4A3D-BC48-31B559519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53970E-99FB-499F-AB63-6ECE4D544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Climate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9ED434F-8767-46CC-B26B-5AF62FF01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2" name="TextBox 2">
            <a:extLst>
              <a:ext uri="{FF2B5EF4-FFF2-40B4-BE49-F238E27FC236}">
                <a16:creationId xmlns:a16="http://schemas.microsoft.com/office/drawing/2014/main" id="{E8CAEB59-7EC0-4E37-96AE-0E40709AFD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5935850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56396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2E798-49CE-4EF9-859A-812903020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 what is the difference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F00859-ED69-48DE-8D99-1ECEB1A933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Weather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A44498-D86B-4651-A3AC-3343F728F2E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can change from minute-to-minute, hour-to-hour, day-to-day, and season-to-season. (In most places)</a:t>
            </a:r>
          </a:p>
          <a:p>
            <a:r>
              <a:rPr lang="en-CA" dirty="0">
                <a:solidFill>
                  <a:schemeClr val="tx1"/>
                </a:solidFill>
              </a:rPr>
              <a:t>What you get, like a hot day with pop-up thunderstorms</a:t>
            </a:r>
          </a:p>
          <a:p>
            <a:r>
              <a:rPr lang="en-CA" dirty="0">
                <a:solidFill>
                  <a:schemeClr val="tx1"/>
                </a:solidFill>
              </a:rPr>
              <a:t>Dress for the weather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C29FEC-BD0A-498E-9F78-48AE209B8F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/>
              <a:t>Climate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1986DA-D061-40CB-9FC9-2828607A65A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is the average of weather over time and space.</a:t>
            </a:r>
          </a:p>
          <a:p>
            <a:r>
              <a:rPr lang="en-CA" dirty="0">
                <a:solidFill>
                  <a:schemeClr val="tx1"/>
                </a:solidFill>
              </a:rPr>
              <a:t>What you expect, like a hot summer.</a:t>
            </a:r>
          </a:p>
          <a:p>
            <a:r>
              <a:rPr lang="en-CA" dirty="0">
                <a:solidFill>
                  <a:schemeClr val="tx1"/>
                </a:solidFill>
              </a:rPr>
              <a:t>Build your house for the climate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612988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296</Words>
  <Application>Microsoft Office PowerPoint</Application>
  <PresentationFormat>Widescreen</PresentationFormat>
  <Paragraphs>28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Ion Boardroom</vt:lpstr>
      <vt:lpstr>PowerPoint Presentation</vt:lpstr>
      <vt:lpstr>What is weather?</vt:lpstr>
      <vt:lpstr>Weather</vt:lpstr>
      <vt:lpstr>Climate</vt:lpstr>
      <vt:lpstr>So what is the difference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C</dc:creator>
  <cp:lastModifiedBy>Tyler C</cp:lastModifiedBy>
  <cp:revision>1</cp:revision>
  <dcterms:created xsi:type="dcterms:W3CDTF">2018-09-03T02:48:19Z</dcterms:created>
  <dcterms:modified xsi:type="dcterms:W3CDTF">2018-09-05T04:15:55Z</dcterms:modified>
</cp:coreProperties>
</file>