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1886A-FE5A-495B-A255-23F5274D0986}" type="doc">
      <dgm:prSet loTypeId="urn:microsoft.com/office/officeart/2005/8/layout/process4" loCatId="process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5B67D0E-F24A-42F8-9154-9EAA5F02277F}">
      <dgm:prSet/>
      <dgm:spPr/>
      <dgm:t>
        <a:bodyPr/>
        <a:lstStyle/>
        <a:p>
          <a:r>
            <a:rPr lang="en-CA"/>
            <a:t>Just like the Bohr model, the Lewis dot model is a method for scientists to show the electrons of an atom.</a:t>
          </a:r>
          <a:endParaRPr lang="en-US"/>
        </a:p>
      </dgm:t>
    </dgm:pt>
    <dgm:pt modelId="{78257C63-4281-4D76-AD10-585630CA0687}" type="parTrans" cxnId="{EBB9D13C-0EA3-4217-BA7E-7B7D84C1B2DB}">
      <dgm:prSet/>
      <dgm:spPr/>
      <dgm:t>
        <a:bodyPr/>
        <a:lstStyle/>
        <a:p>
          <a:endParaRPr lang="en-US"/>
        </a:p>
      </dgm:t>
    </dgm:pt>
    <dgm:pt modelId="{6C458737-1D0C-4E17-BD87-C56C492DD5EF}" type="sibTrans" cxnId="{EBB9D13C-0EA3-4217-BA7E-7B7D84C1B2DB}">
      <dgm:prSet/>
      <dgm:spPr/>
      <dgm:t>
        <a:bodyPr/>
        <a:lstStyle/>
        <a:p>
          <a:endParaRPr lang="en-US"/>
        </a:p>
      </dgm:t>
    </dgm:pt>
    <dgm:pt modelId="{9E4EC020-F8E0-44FA-8468-C05C2BE9BC3F}">
      <dgm:prSet/>
      <dgm:spPr/>
      <dgm:t>
        <a:bodyPr/>
        <a:lstStyle/>
        <a:p>
          <a:r>
            <a:rPr lang="en-CA"/>
            <a:t>Unlike the Bohr model, the Lewis model only displays the valence shell electrons.</a:t>
          </a:r>
          <a:endParaRPr lang="en-US"/>
        </a:p>
      </dgm:t>
    </dgm:pt>
    <dgm:pt modelId="{3BCAD781-BDF3-4198-A16E-BA077ED12EC7}" type="parTrans" cxnId="{DA090EB8-938D-4928-8F66-DE9016CB1923}">
      <dgm:prSet/>
      <dgm:spPr/>
      <dgm:t>
        <a:bodyPr/>
        <a:lstStyle/>
        <a:p>
          <a:endParaRPr lang="en-US"/>
        </a:p>
      </dgm:t>
    </dgm:pt>
    <dgm:pt modelId="{821174D9-647C-4063-9E06-BA75139DA49A}" type="sibTrans" cxnId="{DA090EB8-938D-4928-8F66-DE9016CB1923}">
      <dgm:prSet/>
      <dgm:spPr/>
      <dgm:t>
        <a:bodyPr/>
        <a:lstStyle/>
        <a:p>
          <a:endParaRPr lang="en-US"/>
        </a:p>
      </dgm:t>
    </dgm:pt>
    <dgm:pt modelId="{C9C52133-AE17-4764-A99D-A123633DAC1D}" type="pres">
      <dgm:prSet presAssocID="{B9D1886A-FE5A-495B-A255-23F5274D0986}" presName="Name0" presStyleCnt="0">
        <dgm:presLayoutVars>
          <dgm:dir/>
          <dgm:animLvl val="lvl"/>
          <dgm:resizeHandles val="exact"/>
        </dgm:presLayoutVars>
      </dgm:prSet>
      <dgm:spPr/>
    </dgm:pt>
    <dgm:pt modelId="{B6E5D1BD-6C1A-4955-B4DF-C44C419AC58C}" type="pres">
      <dgm:prSet presAssocID="{9E4EC020-F8E0-44FA-8468-C05C2BE9BC3F}" presName="boxAndChildren" presStyleCnt="0"/>
      <dgm:spPr/>
    </dgm:pt>
    <dgm:pt modelId="{11565E5F-358C-4AF1-B72A-022F27291507}" type="pres">
      <dgm:prSet presAssocID="{9E4EC020-F8E0-44FA-8468-C05C2BE9BC3F}" presName="parentTextBox" presStyleLbl="node1" presStyleIdx="0" presStyleCnt="2"/>
      <dgm:spPr/>
    </dgm:pt>
    <dgm:pt modelId="{916660B9-395C-4F4B-89EE-F28BCA23371A}" type="pres">
      <dgm:prSet presAssocID="{6C458737-1D0C-4E17-BD87-C56C492DD5EF}" presName="sp" presStyleCnt="0"/>
      <dgm:spPr/>
    </dgm:pt>
    <dgm:pt modelId="{6B1BECE9-91CE-44B0-A7DB-DA4144AD3DDA}" type="pres">
      <dgm:prSet presAssocID="{D5B67D0E-F24A-42F8-9154-9EAA5F02277F}" presName="arrowAndChildren" presStyleCnt="0"/>
      <dgm:spPr/>
    </dgm:pt>
    <dgm:pt modelId="{78130EB1-68B6-4254-8717-1BFDD4C7A477}" type="pres">
      <dgm:prSet presAssocID="{D5B67D0E-F24A-42F8-9154-9EAA5F02277F}" presName="parentTextArrow" presStyleLbl="node1" presStyleIdx="1" presStyleCnt="2"/>
      <dgm:spPr/>
    </dgm:pt>
  </dgm:ptLst>
  <dgm:cxnLst>
    <dgm:cxn modelId="{EBB9D13C-0EA3-4217-BA7E-7B7D84C1B2DB}" srcId="{B9D1886A-FE5A-495B-A255-23F5274D0986}" destId="{D5B67D0E-F24A-42F8-9154-9EAA5F02277F}" srcOrd="0" destOrd="0" parTransId="{78257C63-4281-4D76-AD10-585630CA0687}" sibTransId="{6C458737-1D0C-4E17-BD87-C56C492DD5EF}"/>
    <dgm:cxn modelId="{D5F2256C-ED0B-4B2A-ADA0-445F70B3DD50}" type="presOf" srcId="{9E4EC020-F8E0-44FA-8468-C05C2BE9BC3F}" destId="{11565E5F-358C-4AF1-B72A-022F27291507}" srcOrd="0" destOrd="0" presId="urn:microsoft.com/office/officeart/2005/8/layout/process4"/>
    <dgm:cxn modelId="{F8823854-3B49-49D7-8E06-D27E1BF82174}" type="presOf" srcId="{B9D1886A-FE5A-495B-A255-23F5274D0986}" destId="{C9C52133-AE17-4764-A99D-A123633DAC1D}" srcOrd="0" destOrd="0" presId="urn:microsoft.com/office/officeart/2005/8/layout/process4"/>
    <dgm:cxn modelId="{DA090EB8-938D-4928-8F66-DE9016CB1923}" srcId="{B9D1886A-FE5A-495B-A255-23F5274D0986}" destId="{9E4EC020-F8E0-44FA-8468-C05C2BE9BC3F}" srcOrd="1" destOrd="0" parTransId="{3BCAD781-BDF3-4198-A16E-BA077ED12EC7}" sibTransId="{821174D9-647C-4063-9E06-BA75139DA49A}"/>
    <dgm:cxn modelId="{E1615FE0-4465-468C-9EB9-0976B5BC3F07}" type="presOf" srcId="{D5B67D0E-F24A-42F8-9154-9EAA5F02277F}" destId="{78130EB1-68B6-4254-8717-1BFDD4C7A477}" srcOrd="0" destOrd="0" presId="urn:microsoft.com/office/officeart/2005/8/layout/process4"/>
    <dgm:cxn modelId="{96815EF6-AC1F-49F6-9FFA-6464C3685162}" type="presParOf" srcId="{C9C52133-AE17-4764-A99D-A123633DAC1D}" destId="{B6E5D1BD-6C1A-4955-B4DF-C44C419AC58C}" srcOrd="0" destOrd="0" presId="urn:microsoft.com/office/officeart/2005/8/layout/process4"/>
    <dgm:cxn modelId="{6A1F02CA-F408-45A4-B5C3-950E6102829B}" type="presParOf" srcId="{B6E5D1BD-6C1A-4955-B4DF-C44C419AC58C}" destId="{11565E5F-358C-4AF1-B72A-022F27291507}" srcOrd="0" destOrd="0" presId="urn:microsoft.com/office/officeart/2005/8/layout/process4"/>
    <dgm:cxn modelId="{F90619B0-7308-4292-8A4C-D8E776187497}" type="presParOf" srcId="{C9C52133-AE17-4764-A99D-A123633DAC1D}" destId="{916660B9-395C-4F4B-89EE-F28BCA23371A}" srcOrd="1" destOrd="0" presId="urn:microsoft.com/office/officeart/2005/8/layout/process4"/>
    <dgm:cxn modelId="{9098DE15-8E8F-47BC-8AF9-367785185C10}" type="presParOf" srcId="{C9C52133-AE17-4764-A99D-A123633DAC1D}" destId="{6B1BECE9-91CE-44B0-A7DB-DA4144AD3DDA}" srcOrd="2" destOrd="0" presId="urn:microsoft.com/office/officeart/2005/8/layout/process4"/>
    <dgm:cxn modelId="{0404D0C1-E5AC-4327-9BE5-02FE5215739A}" type="presParOf" srcId="{6B1BECE9-91CE-44B0-A7DB-DA4144AD3DDA}" destId="{78130EB1-68B6-4254-8717-1BFDD4C7A47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65E5F-358C-4AF1-B72A-022F27291507}">
      <dsp:nvSpPr>
        <dsp:cNvPr id="0" name=""/>
        <dsp:cNvSpPr/>
      </dsp:nvSpPr>
      <dsp:spPr>
        <a:xfrm>
          <a:off x="0" y="2974067"/>
          <a:ext cx="5607050" cy="19513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Unlike the Bohr model, the Lewis model only displays the valence shell electrons.</a:t>
          </a:r>
          <a:endParaRPr lang="en-US" sz="2900" kern="1200"/>
        </a:p>
      </dsp:txBody>
      <dsp:txXfrm>
        <a:off x="0" y="2974067"/>
        <a:ext cx="5607050" cy="1951310"/>
      </dsp:txXfrm>
    </dsp:sp>
    <dsp:sp modelId="{78130EB1-68B6-4254-8717-1BFDD4C7A477}">
      <dsp:nvSpPr>
        <dsp:cNvPr id="0" name=""/>
        <dsp:cNvSpPr/>
      </dsp:nvSpPr>
      <dsp:spPr>
        <a:xfrm rot="10800000">
          <a:off x="0" y="2221"/>
          <a:ext cx="5607050" cy="3001115"/>
        </a:xfrm>
        <a:prstGeom prst="upArrowCallout">
          <a:avLst/>
        </a:prstGeom>
        <a:solidFill>
          <a:schemeClr val="accent5">
            <a:hueOff val="-239873"/>
            <a:satOff val="-8897"/>
            <a:lumOff val="14117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Just like the Bohr model, the Lewis dot model is a method for scientists to show the electrons of an atom.</a:t>
          </a:r>
          <a:endParaRPr lang="en-US" sz="2900" kern="1200"/>
        </a:p>
      </dsp:txBody>
      <dsp:txXfrm rot="10800000">
        <a:off x="0" y="2221"/>
        <a:ext cx="5607050" cy="1950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10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35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31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9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61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0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9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945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35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930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68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0EACB09-2737-4C89-8533-48C8F1495482}" type="datetimeFigureOut">
              <a:rPr lang="en-CA" smtClean="0"/>
              <a:t>2018-10-11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55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._N._Lewi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www.vcharkarn.com/vcafe/1507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re/Inorganic_Chemistry/Chemical_Compounds/Introduction_to_Chemical_Bond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1E42-B647-4FEE-969B-D94C59AE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74895"/>
            <a:ext cx="6212764" cy="1908215"/>
          </a:xfrm>
          <a:noFill/>
          <a:ln>
            <a:solidFill>
              <a:schemeClr val="tx1"/>
            </a:solidFill>
          </a:ln>
        </p:spPr>
        <p:txBody>
          <a:bodyPr wrap="square">
            <a:normAutofit/>
          </a:bodyPr>
          <a:lstStyle/>
          <a:p>
            <a:r>
              <a:rPr lang="en-CA" sz="4000">
                <a:solidFill>
                  <a:schemeClr val="tx1"/>
                </a:solidFill>
              </a:rPr>
              <a:t>Lewis dot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7A82F3-F6C4-4325-8C9C-7DF1AD06B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0"/>
            <a:ext cx="40621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1">
            <a:extLst>
              <a:ext uri="{FF2B5EF4-FFF2-40B4-BE49-F238E27FC236}">
                <a16:creationId xmlns:a16="http://schemas.microsoft.com/office/drawing/2014/main" id="{6981E6A2-4656-4CFE-9BF4-39D81EE2C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5EC86-CA82-4E5E-A028-59E52F32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594153"/>
            <a:ext cx="4486656" cy="1231106"/>
          </a:xfrm>
          <a:noFill/>
          <a:ln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000">
                <a:solidFill>
                  <a:schemeClr val="tx1"/>
                </a:solidFill>
              </a:rPr>
              <a:t>Gilbert N. Lewis</a:t>
            </a:r>
            <a:br>
              <a:rPr lang="en-US" sz="3000">
                <a:solidFill>
                  <a:schemeClr val="tx1"/>
                </a:solidFill>
              </a:rPr>
            </a:br>
            <a:r>
              <a:rPr lang="en-US" sz="3000">
                <a:solidFill>
                  <a:schemeClr val="tx1"/>
                </a:solidFill>
              </a:rPr>
              <a:t>(1874 – 1946)</a:t>
            </a:r>
          </a:p>
        </p:txBody>
      </p:sp>
      <p:pic>
        <p:nvPicPr>
          <p:cNvPr id="27" name="Content Placeholder 7">
            <a:extLst>
              <a:ext uri="{FF2B5EF4-FFF2-40B4-BE49-F238E27FC236}">
                <a16:creationId xmlns:a16="http://schemas.microsoft.com/office/drawing/2014/main" id="{5F409FDF-D0B9-4242-B814-C3A6D4A619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0971"/>
          <a:stretch/>
        </p:blipFill>
        <p:spPr>
          <a:xfrm>
            <a:off x="6096000" y="10"/>
            <a:ext cx="6095999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71994D-753D-4CA3-82FD-8A509D90B2C5}"/>
              </a:ext>
            </a:extLst>
          </p:cNvPr>
          <p:cNvSpPr txBox="1"/>
          <p:nvPr/>
        </p:nvSpPr>
        <p:spPr>
          <a:xfrm>
            <a:off x="9570770" y="6870700"/>
            <a:ext cx="26212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www.vcharkarn.com/vcafe/1507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CA" sz="7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ACE30C-9E77-4C16-86B7-423DFBF025A3}"/>
              </a:ext>
            </a:extLst>
          </p:cNvPr>
          <p:cNvSpPr txBox="1"/>
          <p:nvPr/>
        </p:nvSpPr>
        <p:spPr>
          <a:xfrm>
            <a:off x="9771143" y="6657945"/>
            <a:ext cx="24208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s://en.wikipedia.org/wiki/G._N._Lew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6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12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DA19F-78E1-4918-BC5D-7CFDD02D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Valence Shells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68EB-FDE2-45AF-ACA7-FD5D2EDF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A valence shell is the outermost shell of an atom.</a:t>
            </a:r>
          </a:p>
          <a:p>
            <a:r>
              <a:rPr lang="en-CA">
                <a:solidFill>
                  <a:schemeClr val="bg1"/>
                </a:solidFill>
              </a:rPr>
              <a:t>Electrons in the outer “valence” shell are most likely to contribute to how an element reacts.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9F97917-9C19-4C55-AF24-F59691B23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7763" y="837822"/>
            <a:ext cx="6250769" cy="50214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115FD0-2746-4399-ACEE-E683438FA549}"/>
              </a:ext>
            </a:extLst>
          </p:cNvPr>
          <p:cNvSpPr txBox="1"/>
          <p:nvPr/>
        </p:nvSpPr>
        <p:spPr>
          <a:xfrm>
            <a:off x="8964170" y="5659256"/>
            <a:ext cx="25843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s://chem.libretexts.org/Core/Inorganic_Chemistry/Chemical_Compounds/Introduction_to_Chemical_Bon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9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A81CB-33AC-40C2-9309-9CEA9AD67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Lewis Dot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C06573-C20E-4136-A28B-7E34C7BB2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861516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19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5A874-F65D-4C40-B937-0873826C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Steps to a Lewis Dot model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C73715E-B410-4648-B300-1A3DDE78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Step 1: Determine the number of Electrons for your element.</a:t>
            </a:r>
          </a:p>
          <a:p>
            <a:r>
              <a:rPr lang="en-CA" dirty="0">
                <a:solidFill>
                  <a:schemeClr val="bg1"/>
                </a:solidFill>
              </a:rPr>
              <a:t>Step 2: Draw the symbol of the element.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C2BB62-5571-45DB-BE99-904212A7C8A0}"/>
              </a:ext>
            </a:extLst>
          </p:cNvPr>
          <p:cNvSpPr/>
          <p:nvPr/>
        </p:nvSpPr>
        <p:spPr>
          <a:xfrm>
            <a:off x="8173625" y="2638044"/>
            <a:ext cx="648689" cy="87830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65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5A874-F65D-4C40-B937-0873826C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Steps to a Lewis Dot model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C73715E-B410-4648-B300-1A3DDE78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Step 3: Begin placing the valence electrons around your symbol starting at the right and working counter clock-wise.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700478-F74B-42F1-92C1-D48AEE8B8993}"/>
              </a:ext>
            </a:extLst>
          </p:cNvPr>
          <p:cNvSpPr/>
          <p:nvPr/>
        </p:nvSpPr>
        <p:spPr>
          <a:xfrm>
            <a:off x="8134325" y="2661580"/>
            <a:ext cx="823364" cy="104926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676F81C-5716-4E8F-A445-8969BCFBCF76}"/>
              </a:ext>
            </a:extLst>
          </p:cNvPr>
          <p:cNvSpPr/>
          <p:nvPr/>
        </p:nvSpPr>
        <p:spPr>
          <a:xfrm>
            <a:off x="9192860" y="3186212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14D3ED6-3EAC-4A0D-8292-168E6242E460}"/>
              </a:ext>
            </a:extLst>
          </p:cNvPr>
          <p:cNvSpPr/>
          <p:nvPr/>
        </p:nvSpPr>
        <p:spPr>
          <a:xfrm>
            <a:off x="8611008" y="2139243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0DDB0F-1285-4C23-A976-A4798DE047BE}"/>
              </a:ext>
            </a:extLst>
          </p:cNvPr>
          <p:cNvSpPr/>
          <p:nvPr/>
        </p:nvSpPr>
        <p:spPr>
          <a:xfrm>
            <a:off x="7552472" y="2998039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4F761E-F8D5-406C-B692-D172D8EB5AD9}"/>
              </a:ext>
            </a:extLst>
          </p:cNvPr>
          <p:cNvSpPr/>
          <p:nvPr/>
        </p:nvSpPr>
        <p:spPr>
          <a:xfrm>
            <a:off x="8372666" y="3913841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95A196-5CA0-48DA-8074-B07CD14FA81B}"/>
              </a:ext>
            </a:extLst>
          </p:cNvPr>
          <p:cNvSpPr/>
          <p:nvPr/>
        </p:nvSpPr>
        <p:spPr>
          <a:xfrm>
            <a:off x="9192861" y="2810385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7F7B684-83C3-455F-8479-3BB672A669F5}"/>
              </a:ext>
            </a:extLst>
          </p:cNvPr>
          <p:cNvSpPr/>
          <p:nvPr/>
        </p:nvSpPr>
        <p:spPr>
          <a:xfrm>
            <a:off x="8134325" y="2139242"/>
            <a:ext cx="346681" cy="3193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34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6C64-9A03-4306-A8FF-6F359756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Lewis Dot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757A7-F440-4DAD-ADAC-289B3CC3B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303" y="2243828"/>
            <a:ext cx="4658461" cy="1141497"/>
          </a:xfrm>
        </p:spPr>
        <p:txBody>
          <a:bodyPr/>
          <a:lstStyle/>
          <a:p>
            <a:r>
              <a:rPr lang="en-CA" dirty="0"/>
              <a:t>Nitrogen</a:t>
            </a:r>
          </a:p>
          <a:p>
            <a:r>
              <a:rPr lang="en-CA" dirty="0"/>
              <a:t>Carbon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076363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Lewis dot Structure</vt:lpstr>
      <vt:lpstr>Gilbert N. Lewis (1874 – 1946)</vt:lpstr>
      <vt:lpstr>Valence Shells</vt:lpstr>
      <vt:lpstr>Lewis Dot Model</vt:lpstr>
      <vt:lpstr>Steps to a Lewis Dot model</vt:lpstr>
      <vt:lpstr>Steps to a Lewis Dot model</vt:lpstr>
      <vt:lpstr>Lewis Dot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dot Structure</dc:title>
  <dc:creator>Tyler C</dc:creator>
  <cp:lastModifiedBy>Tyler C</cp:lastModifiedBy>
  <cp:revision>3</cp:revision>
  <dcterms:created xsi:type="dcterms:W3CDTF">2018-10-10T16:38:12Z</dcterms:created>
  <dcterms:modified xsi:type="dcterms:W3CDTF">2018-10-12T04:04:23Z</dcterms:modified>
</cp:coreProperties>
</file>