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5" r:id="rId3"/>
    <p:sldId id="273" r:id="rId4"/>
    <p:sldId id="284" r:id="rId5"/>
    <p:sldId id="263" r:id="rId6"/>
    <p:sldId id="285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210C9C"/>
    <a:srgbClr val="000099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3D0E98F-DBBF-4817-BCED-0E5BFB74729B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D2CFA6-26E7-4758-A513-AD8BE8CBF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733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D0EDB-5DC7-45EC-8BE3-DECCC4AE62DD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8433-8593-417C-B06C-123475103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70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2F38-AF05-4220-AD44-B9073C06D5C0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7C694-6F15-4E5C-8B34-DB9F5ECB7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67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551C-E3A6-46FC-84D4-0A693FE63509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73D2B-A908-4138-B766-8FD95ABB6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26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2DA0-57F6-49FE-80BE-056F5CD29B40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96FD-BFE9-45BA-9A1E-B4B9E6C85E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4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4049-4CB4-4167-ACA9-78A364B1F802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BFE5B-10BF-4B6D-A923-51F639F2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08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E7A5-0463-48B9-9ACE-DF60169C703F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D6DB4-70CB-4085-BE8C-782E9A7A6B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8AEB-47D5-4790-8F8A-BE243869BDDD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64909-3D4E-4C7D-A47B-86267AA0A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8F94-7F28-456B-8E1B-EB22933871FE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7D922-B2C4-477F-8762-26DA9F2A1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2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AC83B-FC27-4615-8DD2-D2C2D29D7C91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3B326-8B68-47A0-9D62-E522B8273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36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7EAE-7E14-48AF-83A0-E92F80982D3E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0988F-0CBF-4ED2-A825-102ED4047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21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BCD79-74D0-48D3-873A-0EBAD7F002A0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D84DD-86F5-4233-B293-A5AF2956D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70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B04792-CD3A-466B-BA75-2BEBD53D0FAA}" type="datetimeFigureOut">
              <a:rPr lang="en-US"/>
              <a:pPr>
                <a:defRPr/>
              </a:pPr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DA0D998-AAED-4F41-85CE-0F3218BF21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27D29D-D9F5-41DC-BC4A-F646133FB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24" y="652753"/>
            <a:ext cx="3958000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Vectors?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54133" y="1799936"/>
            <a:ext cx="4037781" cy="2386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+mn-cs"/>
              </a:rPr>
              <a:t>A </a:t>
            </a:r>
            <a:r>
              <a:rPr lang="en-US" altLang="en-US" sz="2000" b="1" i="1" u="sng" dirty="0">
                <a:latin typeface="+mn-lt"/>
                <a:cs typeface="+mn-cs"/>
              </a:rPr>
              <a:t>vector</a:t>
            </a:r>
            <a:r>
              <a:rPr lang="en-US" altLang="en-US" sz="2000" b="1" dirty="0">
                <a:latin typeface="+mn-lt"/>
                <a:cs typeface="+mn-cs"/>
              </a:rPr>
              <a:t> </a:t>
            </a:r>
            <a:r>
              <a:rPr lang="en-US" altLang="en-US" sz="2000" dirty="0">
                <a:latin typeface="+mn-lt"/>
                <a:cs typeface="+mn-cs"/>
              </a:rPr>
              <a:t>allows us to describe both a quantity and a direction of an object.  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+mn-cs"/>
              </a:rPr>
              <a:t>A </a:t>
            </a:r>
            <a:r>
              <a:rPr lang="en-US" altLang="en-US" sz="2000" b="1" i="1" u="sng" dirty="0">
                <a:latin typeface="+mn-lt"/>
                <a:cs typeface="+mn-cs"/>
              </a:rPr>
              <a:t>vector</a:t>
            </a:r>
            <a:r>
              <a:rPr lang="en-US" altLang="en-US" sz="2000" dirty="0">
                <a:latin typeface="+mn-lt"/>
                <a:cs typeface="+mn-cs"/>
              </a:rPr>
              <a:t> is a quantity that has both </a:t>
            </a:r>
            <a:r>
              <a:rPr lang="en-US" altLang="en-US" sz="2000" b="1" i="1" u="sng" dirty="0">
                <a:latin typeface="+mn-lt"/>
                <a:cs typeface="+mn-cs"/>
              </a:rPr>
              <a:t>magnitude and direction</a:t>
            </a:r>
            <a:r>
              <a:rPr lang="en-US" altLang="en-US" sz="2000" dirty="0">
                <a:latin typeface="+mn-lt"/>
                <a:cs typeface="+mn-cs"/>
              </a:rPr>
              <a:t>.</a:t>
            </a:r>
          </a:p>
          <a:p>
            <a:pPr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+mn-cs"/>
              </a:rPr>
              <a:t>A </a:t>
            </a:r>
            <a:r>
              <a:rPr lang="en-US" altLang="en-US" sz="2000" b="1" i="1" u="sng" dirty="0">
                <a:latin typeface="+mn-lt"/>
                <a:cs typeface="+mn-cs"/>
              </a:rPr>
              <a:t>scalar</a:t>
            </a:r>
            <a:r>
              <a:rPr lang="en-US" altLang="en-US" sz="2000" dirty="0">
                <a:latin typeface="+mn-lt"/>
                <a:cs typeface="+mn-cs"/>
              </a:rPr>
              <a:t> is a number indicated by the size or </a:t>
            </a:r>
            <a:r>
              <a:rPr lang="en-US" altLang="en-US" sz="2000" b="1" i="1" u="sng" dirty="0">
                <a:latin typeface="+mn-lt"/>
                <a:cs typeface="+mn-cs"/>
              </a:rPr>
              <a:t>magnitude</a:t>
            </a:r>
            <a:r>
              <a:rPr lang="en-US" altLang="en-US" sz="2000" dirty="0">
                <a:latin typeface="+mn-lt"/>
                <a:cs typeface="+mn-cs"/>
              </a:rPr>
              <a:t> of the quantity. </a:t>
            </a:r>
          </a:p>
        </p:txBody>
      </p:sp>
      <p:sp>
        <p:nvSpPr>
          <p:cNvPr id="4105" name="Oval 75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4489" y="2981824"/>
            <a:ext cx="2338578" cy="2338578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06" name="Oval 77">
            <a:extLst>
              <a:ext uri="{FF2B5EF4-FFF2-40B4-BE49-F238E27FC236}">
                <a16:creationId xmlns:a16="http://schemas.microsoft.com/office/drawing/2014/main" id="{B6114379-CEF2-4927-BEAC-763037C09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7933" y="3105268"/>
            <a:ext cx="2091690" cy="20916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07" name="Freeform: Shape 79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5771" y="-1"/>
            <a:ext cx="3788229" cy="3293853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08" name="Freeform: Shape 81">
            <a:extLst>
              <a:ext uri="{FF2B5EF4-FFF2-40B4-BE49-F238E27FC236}">
                <a16:creationId xmlns:a16="http://schemas.microsoft.com/office/drawing/2014/main" id="{C14C23C8-0D86-4D9E-A9C7-76291675C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3531" y="1"/>
            <a:ext cx="3640470" cy="3146093"/>
          </a:xfrm>
          <a:custGeom>
            <a:avLst/>
            <a:gdLst>
              <a:gd name="connsiteX0" fmla="*/ 280681 w 4034316"/>
              <a:gd name="connsiteY0" fmla="*/ 0 h 3486455"/>
              <a:gd name="connsiteX1" fmla="*/ 4034316 w 4034316"/>
              <a:gd name="connsiteY1" fmla="*/ 0 h 3486455"/>
              <a:gd name="connsiteX2" fmla="*/ 4034316 w 4034316"/>
              <a:gd name="connsiteY2" fmla="*/ 2800630 h 3486455"/>
              <a:gd name="connsiteX3" fmla="*/ 3874752 w 4034316"/>
              <a:gd name="connsiteY3" fmla="*/ 2945652 h 3486455"/>
              <a:gd name="connsiteX4" fmla="*/ 2368296 w 4034316"/>
              <a:gd name="connsiteY4" fmla="*/ 3486455 h 3486455"/>
              <a:gd name="connsiteX5" fmla="*/ 0 w 4034316"/>
              <a:gd name="connsiteY5" fmla="*/ 1118159 h 3486455"/>
              <a:gd name="connsiteX6" fmla="*/ 186113 w 4034316"/>
              <a:gd name="connsiteY6" fmla="*/ 196311 h 34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102" name="Picture 10" descr="j0299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085" y="222894"/>
            <a:ext cx="2567447" cy="212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1" descr="j02921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632" y="3480095"/>
            <a:ext cx="1194274" cy="141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3981" y="4476960"/>
            <a:ext cx="2790019" cy="2386263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2248578-C6EF-47FB-8B88-AD65C2745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3281" y="4616261"/>
            <a:ext cx="2650719" cy="2246963"/>
          </a:xfrm>
          <a:custGeom>
            <a:avLst/>
            <a:gdLst>
              <a:gd name="connsiteX0" fmla="*/ 1723644 w 3138912"/>
              <a:gd name="connsiteY0" fmla="*/ 0 h 2660795"/>
              <a:gd name="connsiteX1" fmla="*/ 3053691 w 3138912"/>
              <a:gd name="connsiteY1" fmla="*/ 627247 h 2660795"/>
              <a:gd name="connsiteX2" fmla="*/ 3138912 w 3138912"/>
              <a:gd name="connsiteY2" fmla="*/ 741211 h 2660795"/>
              <a:gd name="connsiteX3" fmla="*/ 3138912 w 3138912"/>
              <a:gd name="connsiteY3" fmla="*/ 2660795 h 2660795"/>
              <a:gd name="connsiteX4" fmla="*/ 278239 w 3138912"/>
              <a:gd name="connsiteY4" fmla="*/ 2660795 h 2660795"/>
              <a:gd name="connsiteX5" fmla="*/ 208035 w 3138912"/>
              <a:gd name="connsiteY5" fmla="*/ 2545235 h 2660795"/>
              <a:gd name="connsiteX6" fmla="*/ 0 w 3138912"/>
              <a:gd name="connsiteY6" fmla="*/ 1723644 h 2660795"/>
              <a:gd name="connsiteX7" fmla="*/ 1723644 w 3138912"/>
              <a:gd name="connsiteY7" fmla="*/ 0 h 26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101" name="Picture 9" descr="j023307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173" y="5451047"/>
            <a:ext cx="2033092" cy="102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3BA4C9-2CC9-417F-8C52-E304FD1B73FE}"/>
              </a:ext>
            </a:extLst>
          </p:cNvPr>
          <p:cNvSpPr txBox="1"/>
          <p:nvPr/>
        </p:nvSpPr>
        <p:spPr>
          <a:xfrm>
            <a:off x="229324" y="5800299"/>
            <a:ext cx="5618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/>
              <a:t>Think of times when a vector might be used:  the speed and direction of an airplane,  the navigation of the path of a ship, or the path of a ball after being thrown or kicked.</a:t>
            </a:r>
          </a:p>
          <a:p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79228" y="1946275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A car traveling 40 km/h.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79228" y="3063874"/>
            <a:ext cx="723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omic Sans MS" panose="030F0702030302020204" pitchFamily="66" charset="0"/>
              </a:rPr>
              <a:t>2.  A motorcycle traveling 60 km/h due north.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79228" y="4287838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omic Sans MS" panose="030F0702030302020204" pitchFamily="66" charset="0"/>
              </a:rPr>
              <a:t>3.  A train traveling 40 km/h east to the beach</a:t>
            </a:r>
            <a:r>
              <a:rPr lang="en-US" altLang="en-US" sz="2400" dirty="0"/>
              <a:t>.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" y="5507039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omic Sans MS" panose="030F0702030302020204" pitchFamily="66" charset="0"/>
              </a:rPr>
              <a:t>4.  A child’s weight on a scale.</a:t>
            </a:r>
            <a:r>
              <a:rPr lang="en-US" altLang="en-US" dirty="0"/>
              <a:t>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6E5176-BD58-4809-B248-AEC64D9F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Vector or Scalar?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/>
      <p:bldP spid="32777" grpId="0"/>
      <p:bldP spid="327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304800" y="2438400"/>
            <a:ext cx="8763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omic Sans MS" panose="030F0702030302020204" pitchFamily="66" charset="0"/>
              </a:rPr>
              <a:t>1.  A boat traveling 50 km/h north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 sz="2400" dirty="0">
                <a:latin typeface="Comic Sans MS" panose="030F0702030302020204" pitchFamily="66" charset="0"/>
              </a:rPr>
              <a:t>An object falling straight down at 15 km/h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 sz="2400" dirty="0">
                <a:latin typeface="Comic Sans MS" panose="030F0702030302020204" pitchFamily="66" charset="0"/>
              </a:rPr>
              <a:t>A worker pushing an object with a force of 30 newtons</a:t>
            </a: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2362200" y="4686300"/>
            <a:ext cx="6096000" cy="685800"/>
          </a:xfrm>
          <a:prstGeom prst="wedgeRectCallout">
            <a:avLst>
              <a:gd name="adj1" fmla="val -68333"/>
              <a:gd name="adj2" fmla="val -150926"/>
            </a:avLst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/>
              <a:t>#3  There is a magnitude, but no direction!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311C0F-8653-4300-A012-327A2CCC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Which of the following would NOT be a vector?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05B6D5-DF49-41DD-972C-3EE8DBE64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Scalar quantities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FA1B7-F84C-4E32-B622-C2529B233884}"/>
              </a:ext>
            </a:extLst>
          </p:cNvPr>
          <p:cNvSpPr txBox="1"/>
          <p:nvPr/>
        </p:nvSpPr>
        <p:spPr>
          <a:xfrm>
            <a:off x="4567930" y="801866"/>
            <a:ext cx="3979563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+mn-lt"/>
                <a:cs typeface="+mn-cs"/>
              </a:rPr>
              <a:t>Distance – tells us how far something has moved (example the odometer in a car tells us how much distance the car has travelled since it was made).        (m, km, </a:t>
            </a:r>
            <a:r>
              <a:rPr lang="en-US" sz="2100" dirty="0" err="1">
                <a:solidFill>
                  <a:srgbClr val="000000"/>
                </a:solidFill>
                <a:latin typeface="+mn-lt"/>
                <a:cs typeface="+mn-cs"/>
              </a:rPr>
              <a:t>etc</a:t>
            </a:r>
            <a:r>
              <a:rPr lang="en-US" sz="2100" dirty="0">
                <a:solidFill>
                  <a:srgbClr val="000000"/>
                </a:solidFill>
                <a:latin typeface="+mn-lt"/>
                <a:cs typeface="+mn-cs"/>
              </a:rPr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+mn-lt"/>
                <a:cs typeface="+mn-cs"/>
              </a:rPr>
              <a:t>Speed – tells us how much distance has been travelled per second, minute, or hour.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solidFill>
                  <a:srgbClr val="000000"/>
                </a:solidFill>
                <a:latin typeface="+mn-lt"/>
                <a:cs typeface="+mn-cs"/>
              </a:rPr>
              <a:t>(km/h, m/s)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07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5" descr="A straight line. "/>
          <p:cNvSpPr>
            <a:spLocks noChangeShapeType="1"/>
          </p:cNvSpPr>
          <p:nvPr/>
        </p:nvSpPr>
        <p:spPr bwMode="auto">
          <a:xfrm flipV="1">
            <a:off x="2819400" y="1905000"/>
            <a:ext cx="2133600" cy="9906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48" name="Object 7" descr="letter a. 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29934"/>
              </p:ext>
            </p:extLst>
          </p:nvPr>
        </p:nvGraphicFramePr>
        <p:xfrm>
          <a:off x="3505200" y="1905000"/>
          <a:ext cx="3317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05000"/>
                        <a:ext cx="3317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AutoShape 8"/>
          <p:cNvSpPr>
            <a:spLocks noChangeArrowheads="1"/>
          </p:cNvSpPr>
          <p:nvPr/>
        </p:nvSpPr>
        <p:spPr bwMode="auto">
          <a:xfrm>
            <a:off x="1447800" y="1981200"/>
            <a:ext cx="1371600" cy="685800"/>
          </a:xfrm>
          <a:prstGeom prst="wedgeRectCallout">
            <a:avLst>
              <a:gd name="adj1" fmla="val 39486"/>
              <a:gd name="adj2" fmla="val 12334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Initial Point or tail</a:t>
            </a:r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5257800" y="1905000"/>
            <a:ext cx="1752600" cy="685800"/>
          </a:xfrm>
          <a:prstGeom prst="wedgeRectCallout">
            <a:avLst>
              <a:gd name="adj1" fmla="val -63944"/>
              <a:gd name="adj2" fmla="val -39505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Terminal Point or tip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2599660" y="2765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A</a:t>
            </a: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4800600" y="1600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B</a:t>
            </a:r>
          </a:p>
        </p:txBody>
      </p:sp>
      <p:sp>
        <p:nvSpPr>
          <p:cNvPr id="7180" name="Text Box 6"/>
          <p:cNvSpPr txBox="1">
            <a:spLocks noChangeArrowheads="1"/>
          </p:cNvSpPr>
          <p:nvPr/>
        </p:nvSpPr>
        <p:spPr bwMode="auto">
          <a:xfrm>
            <a:off x="152400" y="3733800"/>
            <a:ext cx="86106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Comic Sans MS" panose="030F0702030302020204" pitchFamily="66" charset="0"/>
              </a:rPr>
              <a:t>A </a:t>
            </a:r>
            <a:r>
              <a:rPr lang="en-US" altLang="en-US" sz="2400" b="1" dirty="0">
                <a:solidFill>
                  <a:srgbClr val="FF0066"/>
                </a:solidFill>
                <a:latin typeface="Comic Sans MS" panose="030F0702030302020204" pitchFamily="66" charset="0"/>
              </a:rPr>
              <a:t>vector</a:t>
            </a:r>
            <a:r>
              <a:rPr lang="en-US" altLang="en-US" sz="2400" i="1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is a quantity that has both magnitude (size of the quantity) and direction.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E0C398-C23D-48E5-8420-6DE8F6B0C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9230"/>
            <a:ext cx="8229600" cy="1143000"/>
          </a:xfrm>
        </p:spPr>
        <p:txBody>
          <a:bodyPr/>
          <a:lstStyle/>
          <a:p>
            <a:r>
              <a:rPr lang="en-CA" dirty="0"/>
              <a:t>When you draw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49" grpId="1" animBg="1"/>
      <p:bldP spid="6150" grpId="0" animBg="1"/>
      <p:bldP spid="615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440656-5ADF-496C-8AFD-003DC4CF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Vector quantities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F40130-78DC-4768-B19C-0B3305D5588B}"/>
              </a:ext>
            </a:extLst>
          </p:cNvPr>
          <p:cNvSpPr txBox="1"/>
          <p:nvPr/>
        </p:nvSpPr>
        <p:spPr>
          <a:xfrm>
            <a:off x="4567930" y="801866"/>
            <a:ext cx="3979563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+mn-lt"/>
                <a:cs typeface="+mn-cs"/>
              </a:rPr>
              <a:t>Displacement – the vector equivalent of distance. It tells us how far something has moved in a specific direction. If the object moves in the opposite direction velocity can even be negative.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latin typeface="+mn-lt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latin typeface="+mn-lt"/>
                <a:cs typeface="+mn-cs"/>
              </a:rPr>
              <a:t>Velocity – is a vector quantity. It tells us how much displacement there has been per second or hour.</a:t>
            </a:r>
          </a:p>
        </p:txBody>
      </p:sp>
    </p:spTree>
    <p:extLst>
      <p:ext uri="{BB962C8B-B14F-4D97-AF65-F5344CB8AC3E}">
        <p14:creationId xmlns:p14="http://schemas.microsoft.com/office/powerpoint/2010/main" val="244354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66700" y="1466056"/>
            <a:ext cx="861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When two or more vectors are added, their sum is a single vector called the </a:t>
            </a:r>
            <a:r>
              <a:rPr lang="en-US" altLang="en-US" b="1" u="sng" dirty="0"/>
              <a:t>resultant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One method for adding vectors is called the triangle method and is illustrated graphically below.</a:t>
            </a:r>
          </a:p>
        </p:txBody>
      </p:sp>
      <p:grpSp>
        <p:nvGrpSpPr>
          <p:cNvPr id="14345" name="Group 9" descr="Opposte vectors. "/>
          <p:cNvGrpSpPr>
            <a:grpSpLocks/>
          </p:cNvGrpSpPr>
          <p:nvPr/>
        </p:nvGrpSpPr>
        <p:grpSpPr bwMode="auto">
          <a:xfrm>
            <a:off x="-33338" y="3962400"/>
            <a:ext cx="3048001" cy="2851150"/>
            <a:chOff x="0" y="2352"/>
            <a:chExt cx="1920" cy="1796"/>
          </a:xfrm>
        </p:grpSpPr>
        <p:pic>
          <p:nvPicPr>
            <p:cNvPr id="15387" name="Picture 3" descr="Opposite vectors. 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3264"/>
              <a:ext cx="1047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ounded Rectangular Callout 5"/>
            <p:cNvSpPr>
              <a:spLocks noChangeArrowheads="1"/>
            </p:cNvSpPr>
            <p:nvPr/>
          </p:nvSpPr>
          <p:spPr bwMode="auto">
            <a:xfrm>
              <a:off x="0" y="2352"/>
              <a:ext cx="1920" cy="672"/>
            </a:xfrm>
            <a:prstGeom prst="wedgeRoundRectCallout">
              <a:avLst>
                <a:gd name="adj1" fmla="val -15833"/>
                <a:gd name="adj2" fmla="val 75000"/>
                <a:gd name="adj3" fmla="val 16667"/>
              </a:avLst>
            </a:prstGeom>
            <a:solidFill>
              <a:schemeClr val="accent1"/>
            </a:solidFill>
            <a:ln w="25400" algn="ctr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cs typeface="+mn-cs"/>
                </a:rPr>
                <a:t>These vectors are opposites!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cs typeface="+mn-cs"/>
                </a:rPr>
                <a:t>How would you determine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cs typeface="+mn-cs"/>
                </a:rPr>
                <a:t>a </a:t>
              </a:r>
              <a:r>
                <a:rPr lang="en-US" dirty="0">
                  <a:solidFill>
                    <a:schemeClr val="lt1"/>
                  </a:solidFill>
                  <a:latin typeface="Calibri"/>
                  <a:cs typeface="Calibri"/>
                </a:rPr>
                <a:t>– b?</a:t>
              </a:r>
              <a:endParaRPr lang="en-US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24000" y="2389981"/>
            <a:ext cx="701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One method of adding vectors is called  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tip to tail</a:t>
            </a:r>
            <a:r>
              <a:rPr lang="en-US" dirty="0">
                <a:cs typeface="Arial" charset="0"/>
              </a:rPr>
              <a:t>”.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62100" y="2772274"/>
            <a:ext cx="601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Think of the tip as an arrow tip and the tail is the initial point.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29000" y="3352800"/>
            <a:ext cx="1447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To determine the resultant of a and b, draw the vectors so that the tip of </a:t>
            </a:r>
            <a:r>
              <a:rPr lang="en-US" altLang="en-US" b="1" dirty="0"/>
              <a:t>a</a:t>
            </a:r>
            <a:r>
              <a:rPr lang="en-US" altLang="en-US" dirty="0"/>
              <a:t> touches the tail of </a:t>
            </a:r>
            <a:r>
              <a:rPr lang="en-US" altLang="en-US" b="1" dirty="0"/>
              <a:t>b</a:t>
            </a:r>
            <a:r>
              <a:rPr lang="en-US" altLang="en-US" dirty="0"/>
              <a:t>.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0" y="5791200"/>
            <a:ext cx="2743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resultant is the vector from the tail of a to the tip of b.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9C9D40A-7A22-4F3D-81E3-719BAB1C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Vectors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12CAB7-AEEC-446C-B477-3222C43A8D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865" y="3435514"/>
            <a:ext cx="3313356" cy="3187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20" grpId="0"/>
      <p:bldP spid="23" grpId="0"/>
      <p:bldP spid="26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Equation</vt:lpstr>
      <vt:lpstr>Why Vectors?</vt:lpstr>
      <vt:lpstr>Vector or Scalar?</vt:lpstr>
      <vt:lpstr>Which of the following would NOT be a vector?</vt:lpstr>
      <vt:lpstr>Scalar quantities</vt:lpstr>
      <vt:lpstr>When you draw vectors</vt:lpstr>
      <vt:lpstr>Vector quantities</vt:lpstr>
      <vt:lpstr>Adding 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Vectors?</dc:title>
  <dc:creator>Tyler C</dc:creator>
  <cp:lastModifiedBy>Tyler C</cp:lastModifiedBy>
  <cp:revision>5</cp:revision>
  <dcterms:created xsi:type="dcterms:W3CDTF">2018-12-07T18:47:55Z</dcterms:created>
  <dcterms:modified xsi:type="dcterms:W3CDTF">2018-12-07T18:51:37Z</dcterms:modified>
</cp:coreProperties>
</file>