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3" r:id="rId5"/>
    <p:sldId id="264" r:id="rId6"/>
    <p:sldId id="262" r:id="rId7"/>
    <p:sldId id="270" r:id="rId8"/>
    <p:sldId id="265" r:id="rId9"/>
    <p:sldId id="266" r:id="rId10"/>
    <p:sldId id="267" r:id="rId11"/>
    <p:sldId id="273" r:id="rId12"/>
    <p:sldId id="268" r:id="rId13"/>
    <p:sldId id="269" r:id="rId14"/>
    <p:sldId id="272" r:id="rId15"/>
    <p:sldId id="259" r:id="rId16"/>
    <p:sldId id="260" r:id="rId17"/>
    <p:sldId id="261" r:id="rId18"/>
    <p:sldId id="2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6" d="100"/>
          <a:sy n="56" d="100"/>
        </p:scale>
        <p:origin x="1452" y="8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D4D67F-6135-4377-9B01-574018AEAC56}"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C1A0C663-EBF8-45C5-8080-A8163B602A00}">
      <dgm:prSet/>
      <dgm:spPr/>
      <dgm:t>
        <a:bodyPr/>
        <a:lstStyle/>
        <a:p>
          <a:r>
            <a:rPr lang="en-CA" baseline="0"/>
            <a:t>Producers are organisms that make their own food; they are also known as </a:t>
          </a:r>
          <a:r>
            <a:rPr lang="en-CA" b="1" baseline="0"/>
            <a:t>autotrophs</a:t>
          </a:r>
          <a:r>
            <a:rPr lang="en-CA" baseline="0"/>
            <a:t>. They get energy from chemicals or the sun, and with the help of water, convert energy into a useable form such as sugar.</a:t>
          </a:r>
          <a:endParaRPr lang="en-US"/>
        </a:p>
      </dgm:t>
    </dgm:pt>
    <dgm:pt modelId="{1654A140-3437-490C-87B5-0DCE92A675D2}" type="parTrans" cxnId="{5C9948FE-008F-4167-B8D0-762362BB87E5}">
      <dgm:prSet/>
      <dgm:spPr/>
      <dgm:t>
        <a:bodyPr/>
        <a:lstStyle/>
        <a:p>
          <a:endParaRPr lang="en-US"/>
        </a:p>
      </dgm:t>
    </dgm:pt>
    <dgm:pt modelId="{D87F58EE-50EC-4525-B0C8-A261EC9D21C0}" type="sibTrans" cxnId="{5C9948FE-008F-4167-B8D0-762362BB87E5}">
      <dgm:prSet/>
      <dgm:spPr/>
      <dgm:t>
        <a:bodyPr/>
        <a:lstStyle/>
        <a:p>
          <a:endParaRPr lang="en-US"/>
        </a:p>
      </dgm:t>
    </dgm:pt>
    <dgm:pt modelId="{0176C26B-79C2-4056-AE4A-309951CA17A7}">
      <dgm:prSet/>
      <dgm:spPr/>
      <dgm:t>
        <a:bodyPr/>
        <a:lstStyle/>
        <a:p>
          <a:r>
            <a:rPr lang="en-CA" baseline="0"/>
            <a:t>This usable form of energy or food can then be used by an organism at a higher trophic level.</a:t>
          </a:r>
          <a:endParaRPr lang="en-US"/>
        </a:p>
      </dgm:t>
    </dgm:pt>
    <dgm:pt modelId="{591408F3-1D91-434E-BE1E-570D73CDA866}" type="parTrans" cxnId="{BBA704B1-7DCD-4F97-AD40-AFF7236F2A34}">
      <dgm:prSet/>
      <dgm:spPr/>
      <dgm:t>
        <a:bodyPr/>
        <a:lstStyle/>
        <a:p>
          <a:endParaRPr lang="en-US"/>
        </a:p>
      </dgm:t>
    </dgm:pt>
    <dgm:pt modelId="{2E019E40-1ADF-4131-8174-02681C4EBAE0}" type="sibTrans" cxnId="{BBA704B1-7DCD-4F97-AD40-AFF7236F2A34}">
      <dgm:prSet/>
      <dgm:spPr/>
      <dgm:t>
        <a:bodyPr/>
        <a:lstStyle/>
        <a:p>
          <a:endParaRPr lang="en-US"/>
        </a:p>
      </dgm:t>
    </dgm:pt>
    <dgm:pt modelId="{ED23E4E8-A185-402D-B583-C59260B63453}">
      <dgm:prSet/>
      <dgm:spPr/>
      <dgm:t>
        <a:bodyPr/>
        <a:lstStyle/>
        <a:p>
          <a:r>
            <a:rPr lang="en-CA" baseline="0"/>
            <a:t>The most common example of a </a:t>
          </a:r>
          <a:r>
            <a:rPr lang="en-CA" b="1" baseline="0"/>
            <a:t>producer</a:t>
          </a:r>
          <a:r>
            <a:rPr lang="en-CA" baseline="0"/>
            <a:t> are plants.</a:t>
          </a:r>
          <a:endParaRPr lang="en-US"/>
        </a:p>
      </dgm:t>
    </dgm:pt>
    <dgm:pt modelId="{9F2F5C57-3714-49B5-8DB3-84781DB550E6}" type="parTrans" cxnId="{C9019E6F-4556-4231-AC6A-1F1EFCA5C3CA}">
      <dgm:prSet/>
      <dgm:spPr/>
      <dgm:t>
        <a:bodyPr/>
        <a:lstStyle/>
        <a:p>
          <a:endParaRPr lang="en-US"/>
        </a:p>
      </dgm:t>
    </dgm:pt>
    <dgm:pt modelId="{188AF528-8536-4C0F-94DA-B811B18FE2A5}" type="sibTrans" cxnId="{C9019E6F-4556-4231-AC6A-1F1EFCA5C3CA}">
      <dgm:prSet/>
      <dgm:spPr/>
      <dgm:t>
        <a:bodyPr/>
        <a:lstStyle/>
        <a:p>
          <a:endParaRPr lang="en-US"/>
        </a:p>
      </dgm:t>
    </dgm:pt>
    <dgm:pt modelId="{76D26F6B-763F-453C-934B-EB2345FEBA11}" type="pres">
      <dgm:prSet presAssocID="{4AD4D67F-6135-4377-9B01-574018AEAC56}" presName="vert0" presStyleCnt="0">
        <dgm:presLayoutVars>
          <dgm:dir/>
          <dgm:animOne val="branch"/>
          <dgm:animLvl val="lvl"/>
        </dgm:presLayoutVars>
      </dgm:prSet>
      <dgm:spPr/>
    </dgm:pt>
    <dgm:pt modelId="{DABFD1D3-2847-48CB-81C1-57BCBF1CF62C}" type="pres">
      <dgm:prSet presAssocID="{C1A0C663-EBF8-45C5-8080-A8163B602A00}" presName="thickLine" presStyleLbl="alignNode1" presStyleIdx="0" presStyleCnt="3"/>
      <dgm:spPr/>
    </dgm:pt>
    <dgm:pt modelId="{5F865935-B61C-4D4E-BE08-5D3315D07B12}" type="pres">
      <dgm:prSet presAssocID="{C1A0C663-EBF8-45C5-8080-A8163B602A00}" presName="horz1" presStyleCnt="0"/>
      <dgm:spPr/>
    </dgm:pt>
    <dgm:pt modelId="{EF164275-AC18-4785-B471-D9E090FBE116}" type="pres">
      <dgm:prSet presAssocID="{C1A0C663-EBF8-45C5-8080-A8163B602A00}" presName="tx1" presStyleLbl="revTx" presStyleIdx="0" presStyleCnt="3"/>
      <dgm:spPr/>
    </dgm:pt>
    <dgm:pt modelId="{42341C57-ED29-4D23-9369-D3AA9BE04B5F}" type="pres">
      <dgm:prSet presAssocID="{C1A0C663-EBF8-45C5-8080-A8163B602A00}" presName="vert1" presStyleCnt="0"/>
      <dgm:spPr/>
    </dgm:pt>
    <dgm:pt modelId="{A1B6D868-2330-49C9-B72A-004A327199AF}" type="pres">
      <dgm:prSet presAssocID="{0176C26B-79C2-4056-AE4A-309951CA17A7}" presName="thickLine" presStyleLbl="alignNode1" presStyleIdx="1" presStyleCnt="3"/>
      <dgm:spPr/>
    </dgm:pt>
    <dgm:pt modelId="{CC16E5C6-9542-4125-8608-F333B505E380}" type="pres">
      <dgm:prSet presAssocID="{0176C26B-79C2-4056-AE4A-309951CA17A7}" presName="horz1" presStyleCnt="0"/>
      <dgm:spPr/>
    </dgm:pt>
    <dgm:pt modelId="{72D082CF-630F-4B95-8A79-08D568C15DC4}" type="pres">
      <dgm:prSet presAssocID="{0176C26B-79C2-4056-AE4A-309951CA17A7}" presName="tx1" presStyleLbl="revTx" presStyleIdx="1" presStyleCnt="3"/>
      <dgm:spPr/>
    </dgm:pt>
    <dgm:pt modelId="{CE4243C6-3253-4E05-B44A-5A26B72EB700}" type="pres">
      <dgm:prSet presAssocID="{0176C26B-79C2-4056-AE4A-309951CA17A7}" presName="vert1" presStyleCnt="0"/>
      <dgm:spPr/>
    </dgm:pt>
    <dgm:pt modelId="{F7792E88-852D-4911-B911-DC1D4D8708D6}" type="pres">
      <dgm:prSet presAssocID="{ED23E4E8-A185-402D-B583-C59260B63453}" presName="thickLine" presStyleLbl="alignNode1" presStyleIdx="2" presStyleCnt="3"/>
      <dgm:spPr/>
    </dgm:pt>
    <dgm:pt modelId="{7542B803-FA0C-4591-9BFE-F77A38F52B2E}" type="pres">
      <dgm:prSet presAssocID="{ED23E4E8-A185-402D-B583-C59260B63453}" presName="horz1" presStyleCnt="0"/>
      <dgm:spPr/>
    </dgm:pt>
    <dgm:pt modelId="{8E6A94C8-8079-4067-9987-954788E3DE9F}" type="pres">
      <dgm:prSet presAssocID="{ED23E4E8-A185-402D-B583-C59260B63453}" presName="tx1" presStyleLbl="revTx" presStyleIdx="2" presStyleCnt="3"/>
      <dgm:spPr/>
    </dgm:pt>
    <dgm:pt modelId="{8B2B9D74-158C-4EB0-8A05-E95C0A763C62}" type="pres">
      <dgm:prSet presAssocID="{ED23E4E8-A185-402D-B583-C59260B63453}" presName="vert1" presStyleCnt="0"/>
      <dgm:spPr/>
    </dgm:pt>
  </dgm:ptLst>
  <dgm:cxnLst>
    <dgm:cxn modelId="{CEAE1814-3482-4BB4-A336-812766324693}" type="presOf" srcId="{0176C26B-79C2-4056-AE4A-309951CA17A7}" destId="{72D082CF-630F-4B95-8A79-08D568C15DC4}" srcOrd="0" destOrd="0" presId="urn:microsoft.com/office/officeart/2008/layout/LinedList"/>
    <dgm:cxn modelId="{C9019E6F-4556-4231-AC6A-1F1EFCA5C3CA}" srcId="{4AD4D67F-6135-4377-9B01-574018AEAC56}" destId="{ED23E4E8-A185-402D-B583-C59260B63453}" srcOrd="2" destOrd="0" parTransId="{9F2F5C57-3714-49B5-8DB3-84781DB550E6}" sibTransId="{188AF528-8536-4C0F-94DA-B811B18FE2A5}"/>
    <dgm:cxn modelId="{EA072872-0B0A-458C-A721-EBC03659AD60}" type="presOf" srcId="{ED23E4E8-A185-402D-B583-C59260B63453}" destId="{8E6A94C8-8079-4067-9987-954788E3DE9F}" srcOrd="0" destOrd="0" presId="urn:microsoft.com/office/officeart/2008/layout/LinedList"/>
    <dgm:cxn modelId="{BBA704B1-7DCD-4F97-AD40-AFF7236F2A34}" srcId="{4AD4D67F-6135-4377-9B01-574018AEAC56}" destId="{0176C26B-79C2-4056-AE4A-309951CA17A7}" srcOrd="1" destOrd="0" parTransId="{591408F3-1D91-434E-BE1E-570D73CDA866}" sibTransId="{2E019E40-1ADF-4131-8174-02681C4EBAE0}"/>
    <dgm:cxn modelId="{18D9AEC5-37A0-4155-976E-31B74409A53F}" type="presOf" srcId="{4AD4D67F-6135-4377-9B01-574018AEAC56}" destId="{76D26F6B-763F-453C-934B-EB2345FEBA11}" srcOrd="0" destOrd="0" presId="urn:microsoft.com/office/officeart/2008/layout/LinedList"/>
    <dgm:cxn modelId="{16E140EB-6016-4B94-A1FB-9C0EAB27489E}" type="presOf" srcId="{C1A0C663-EBF8-45C5-8080-A8163B602A00}" destId="{EF164275-AC18-4785-B471-D9E090FBE116}" srcOrd="0" destOrd="0" presId="urn:microsoft.com/office/officeart/2008/layout/LinedList"/>
    <dgm:cxn modelId="{5C9948FE-008F-4167-B8D0-762362BB87E5}" srcId="{4AD4D67F-6135-4377-9B01-574018AEAC56}" destId="{C1A0C663-EBF8-45C5-8080-A8163B602A00}" srcOrd="0" destOrd="0" parTransId="{1654A140-3437-490C-87B5-0DCE92A675D2}" sibTransId="{D87F58EE-50EC-4525-B0C8-A261EC9D21C0}"/>
    <dgm:cxn modelId="{AAB37123-A4FF-4F7B-A1C1-2929B38F69A7}" type="presParOf" srcId="{76D26F6B-763F-453C-934B-EB2345FEBA11}" destId="{DABFD1D3-2847-48CB-81C1-57BCBF1CF62C}" srcOrd="0" destOrd="0" presId="urn:microsoft.com/office/officeart/2008/layout/LinedList"/>
    <dgm:cxn modelId="{A55C5108-859F-4FAC-B903-35B38A3F84FE}" type="presParOf" srcId="{76D26F6B-763F-453C-934B-EB2345FEBA11}" destId="{5F865935-B61C-4D4E-BE08-5D3315D07B12}" srcOrd="1" destOrd="0" presId="urn:microsoft.com/office/officeart/2008/layout/LinedList"/>
    <dgm:cxn modelId="{1C06ED3E-81C8-4DAD-B7B2-EF8E6BA25E4B}" type="presParOf" srcId="{5F865935-B61C-4D4E-BE08-5D3315D07B12}" destId="{EF164275-AC18-4785-B471-D9E090FBE116}" srcOrd="0" destOrd="0" presId="urn:microsoft.com/office/officeart/2008/layout/LinedList"/>
    <dgm:cxn modelId="{B7159E92-2457-4789-85FD-88C218DED688}" type="presParOf" srcId="{5F865935-B61C-4D4E-BE08-5D3315D07B12}" destId="{42341C57-ED29-4D23-9369-D3AA9BE04B5F}" srcOrd="1" destOrd="0" presId="urn:microsoft.com/office/officeart/2008/layout/LinedList"/>
    <dgm:cxn modelId="{AE1623DD-717A-4116-BB3E-2EE5582688FC}" type="presParOf" srcId="{76D26F6B-763F-453C-934B-EB2345FEBA11}" destId="{A1B6D868-2330-49C9-B72A-004A327199AF}" srcOrd="2" destOrd="0" presId="urn:microsoft.com/office/officeart/2008/layout/LinedList"/>
    <dgm:cxn modelId="{5C2164C7-FBC5-4B52-878C-FFF636946128}" type="presParOf" srcId="{76D26F6B-763F-453C-934B-EB2345FEBA11}" destId="{CC16E5C6-9542-4125-8608-F333B505E380}" srcOrd="3" destOrd="0" presId="urn:microsoft.com/office/officeart/2008/layout/LinedList"/>
    <dgm:cxn modelId="{0F9CFFC7-2012-45A7-BCE9-542B1B705437}" type="presParOf" srcId="{CC16E5C6-9542-4125-8608-F333B505E380}" destId="{72D082CF-630F-4B95-8A79-08D568C15DC4}" srcOrd="0" destOrd="0" presId="urn:microsoft.com/office/officeart/2008/layout/LinedList"/>
    <dgm:cxn modelId="{3E2FCEDD-26D6-4ADD-B269-567659D13A4A}" type="presParOf" srcId="{CC16E5C6-9542-4125-8608-F333B505E380}" destId="{CE4243C6-3253-4E05-B44A-5A26B72EB700}" srcOrd="1" destOrd="0" presId="urn:microsoft.com/office/officeart/2008/layout/LinedList"/>
    <dgm:cxn modelId="{3C56A221-1323-4103-AC15-94B44F6DFF89}" type="presParOf" srcId="{76D26F6B-763F-453C-934B-EB2345FEBA11}" destId="{F7792E88-852D-4911-B911-DC1D4D8708D6}" srcOrd="4" destOrd="0" presId="urn:microsoft.com/office/officeart/2008/layout/LinedList"/>
    <dgm:cxn modelId="{9239691D-5A97-4024-9273-D74C82B3A542}" type="presParOf" srcId="{76D26F6B-763F-453C-934B-EB2345FEBA11}" destId="{7542B803-FA0C-4591-9BFE-F77A38F52B2E}" srcOrd="5" destOrd="0" presId="urn:microsoft.com/office/officeart/2008/layout/LinedList"/>
    <dgm:cxn modelId="{9EB6D032-EFCC-4727-B46A-0D06FC0AB374}" type="presParOf" srcId="{7542B803-FA0C-4591-9BFE-F77A38F52B2E}" destId="{8E6A94C8-8079-4067-9987-954788E3DE9F}" srcOrd="0" destOrd="0" presId="urn:microsoft.com/office/officeart/2008/layout/LinedList"/>
    <dgm:cxn modelId="{7A0B15A4-3857-4F05-80CB-83A317BC74D4}" type="presParOf" srcId="{7542B803-FA0C-4591-9BFE-F77A38F52B2E}" destId="{8B2B9D74-158C-4EB0-8A05-E95C0A763C6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AA98E-4F0D-4555-91F8-32DC68D9FD00}" type="doc">
      <dgm:prSet loTypeId="urn:microsoft.com/office/officeart/2005/8/layout/process4" loCatId="process" qsTypeId="urn:microsoft.com/office/officeart/2005/8/quickstyle/simple2" qsCatId="simple" csTypeId="urn:microsoft.com/office/officeart/2005/8/colors/accent0_3" csCatId="mainScheme"/>
      <dgm:spPr/>
      <dgm:t>
        <a:bodyPr/>
        <a:lstStyle/>
        <a:p>
          <a:endParaRPr lang="en-US"/>
        </a:p>
      </dgm:t>
    </dgm:pt>
    <dgm:pt modelId="{52E4EA6E-ED3A-4CE1-9D6D-1EDDB3EDAC5C}">
      <dgm:prSet/>
      <dgm:spPr/>
      <dgm:t>
        <a:bodyPr/>
        <a:lstStyle/>
        <a:p>
          <a:r>
            <a:rPr lang="en-CA"/>
            <a:t>After producers there are consumers.</a:t>
          </a:r>
          <a:endParaRPr lang="en-US"/>
        </a:p>
      </dgm:t>
    </dgm:pt>
    <dgm:pt modelId="{19B88F6B-7236-4918-BBD1-9224CE81D75C}" type="parTrans" cxnId="{335F1FAC-9CA0-47B5-A606-0881B2974D85}">
      <dgm:prSet/>
      <dgm:spPr/>
      <dgm:t>
        <a:bodyPr/>
        <a:lstStyle/>
        <a:p>
          <a:endParaRPr lang="en-US"/>
        </a:p>
      </dgm:t>
    </dgm:pt>
    <dgm:pt modelId="{A34684DF-BB32-4BA4-90FB-4E67EC1266F8}" type="sibTrans" cxnId="{335F1FAC-9CA0-47B5-A606-0881B2974D85}">
      <dgm:prSet/>
      <dgm:spPr/>
      <dgm:t>
        <a:bodyPr/>
        <a:lstStyle/>
        <a:p>
          <a:endParaRPr lang="en-US"/>
        </a:p>
      </dgm:t>
    </dgm:pt>
    <dgm:pt modelId="{C1FE5C74-F1E9-4843-82BF-67BBA3D7E44B}">
      <dgm:prSet/>
      <dgm:spPr/>
      <dgm:t>
        <a:bodyPr/>
        <a:lstStyle/>
        <a:p>
          <a:r>
            <a:rPr lang="en-CA"/>
            <a:t>Consumers, also called heterotrophs, are species that must obtain their energy from eating other organisms, either plants or animals. </a:t>
          </a:r>
          <a:endParaRPr lang="en-US"/>
        </a:p>
      </dgm:t>
    </dgm:pt>
    <dgm:pt modelId="{6AED31E0-BDA4-411E-8D63-38BE11F1D3E6}" type="parTrans" cxnId="{7586C9B7-1414-4A89-BF13-F902A70B7953}">
      <dgm:prSet/>
      <dgm:spPr/>
      <dgm:t>
        <a:bodyPr/>
        <a:lstStyle/>
        <a:p>
          <a:endParaRPr lang="en-US"/>
        </a:p>
      </dgm:t>
    </dgm:pt>
    <dgm:pt modelId="{44F8AB33-3AA2-414F-94E2-95FF289FC5D2}" type="sibTrans" cxnId="{7586C9B7-1414-4A89-BF13-F902A70B7953}">
      <dgm:prSet/>
      <dgm:spPr/>
      <dgm:t>
        <a:bodyPr/>
        <a:lstStyle/>
        <a:p>
          <a:endParaRPr lang="en-US"/>
        </a:p>
      </dgm:t>
    </dgm:pt>
    <dgm:pt modelId="{C423BC16-6D0D-43A3-92FF-47C3D7B26252}" type="pres">
      <dgm:prSet presAssocID="{8C8AA98E-4F0D-4555-91F8-32DC68D9FD00}" presName="Name0" presStyleCnt="0">
        <dgm:presLayoutVars>
          <dgm:dir/>
          <dgm:animLvl val="lvl"/>
          <dgm:resizeHandles val="exact"/>
        </dgm:presLayoutVars>
      </dgm:prSet>
      <dgm:spPr/>
    </dgm:pt>
    <dgm:pt modelId="{F3806F68-3B35-4829-919E-ED0D4B5D0563}" type="pres">
      <dgm:prSet presAssocID="{C1FE5C74-F1E9-4843-82BF-67BBA3D7E44B}" presName="boxAndChildren" presStyleCnt="0"/>
      <dgm:spPr/>
    </dgm:pt>
    <dgm:pt modelId="{0D4944DF-9192-4AF6-96D3-2AF0F5682E61}" type="pres">
      <dgm:prSet presAssocID="{C1FE5C74-F1E9-4843-82BF-67BBA3D7E44B}" presName="parentTextBox" presStyleLbl="node1" presStyleIdx="0" presStyleCnt="2"/>
      <dgm:spPr/>
    </dgm:pt>
    <dgm:pt modelId="{56262349-30B2-477B-A1B4-DCBEDF3AA089}" type="pres">
      <dgm:prSet presAssocID="{A34684DF-BB32-4BA4-90FB-4E67EC1266F8}" presName="sp" presStyleCnt="0"/>
      <dgm:spPr/>
    </dgm:pt>
    <dgm:pt modelId="{CDC4C54E-EAA0-4EDF-AA39-9DE823FD61E4}" type="pres">
      <dgm:prSet presAssocID="{52E4EA6E-ED3A-4CE1-9D6D-1EDDB3EDAC5C}" presName="arrowAndChildren" presStyleCnt="0"/>
      <dgm:spPr/>
    </dgm:pt>
    <dgm:pt modelId="{61E37049-7CAB-427A-9F08-F5BC5A036087}" type="pres">
      <dgm:prSet presAssocID="{52E4EA6E-ED3A-4CE1-9D6D-1EDDB3EDAC5C}" presName="parentTextArrow" presStyleLbl="node1" presStyleIdx="1" presStyleCnt="2"/>
      <dgm:spPr/>
    </dgm:pt>
  </dgm:ptLst>
  <dgm:cxnLst>
    <dgm:cxn modelId="{AF23E80D-A77F-437F-A1ED-12D33CC71C49}" type="presOf" srcId="{8C8AA98E-4F0D-4555-91F8-32DC68D9FD00}" destId="{C423BC16-6D0D-43A3-92FF-47C3D7B26252}" srcOrd="0" destOrd="0" presId="urn:microsoft.com/office/officeart/2005/8/layout/process4"/>
    <dgm:cxn modelId="{920EFE15-7EA1-4127-9FF0-15BA84C8F6ED}" type="presOf" srcId="{52E4EA6E-ED3A-4CE1-9D6D-1EDDB3EDAC5C}" destId="{61E37049-7CAB-427A-9F08-F5BC5A036087}" srcOrd="0" destOrd="0" presId="urn:microsoft.com/office/officeart/2005/8/layout/process4"/>
    <dgm:cxn modelId="{43634E38-265A-4291-9BD6-7EC4154BB2A5}" type="presOf" srcId="{C1FE5C74-F1E9-4843-82BF-67BBA3D7E44B}" destId="{0D4944DF-9192-4AF6-96D3-2AF0F5682E61}" srcOrd="0" destOrd="0" presId="urn:microsoft.com/office/officeart/2005/8/layout/process4"/>
    <dgm:cxn modelId="{335F1FAC-9CA0-47B5-A606-0881B2974D85}" srcId="{8C8AA98E-4F0D-4555-91F8-32DC68D9FD00}" destId="{52E4EA6E-ED3A-4CE1-9D6D-1EDDB3EDAC5C}" srcOrd="0" destOrd="0" parTransId="{19B88F6B-7236-4918-BBD1-9224CE81D75C}" sibTransId="{A34684DF-BB32-4BA4-90FB-4E67EC1266F8}"/>
    <dgm:cxn modelId="{7586C9B7-1414-4A89-BF13-F902A70B7953}" srcId="{8C8AA98E-4F0D-4555-91F8-32DC68D9FD00}" destId="{C1FE5C74-F1E9-4843-82BF-67BBA3D7E44B}" srcOrd="1" destOrd="0" parTransId="{6AED31E0-BDA4-411E-8D63-38BE11F1D3E6}" sibTransId="{44F8AB33-3AA2-414F-94E2-95FF289FC5D2}"/>
    <dgm:cxn modelId="{7E684217-1D23-4FE0-A4A7-AA41993ED43B}" type="presParOf" srcId="{C423BC16-6D0D-43A3-92FF-47C3D7B26252}" destId="{F3806F68-3B35-4829-919E-ED0D4B5D0563}" srcOrd="0" destOrd="0" presId="urn:microsoft.com/office/officeart/2005/8/layout/process4"/>
    <dgm:cxn modelId="{C500ACF2-AEA5-4069-8015-34E708484C92}" type="presParOf" srcId="{F3806F68-3B35-4829-919E-ED0D4B5D0563}" destId="{0D4944DF-9192-4AF6-96D3-2AF0F5682E61}" srcOrd="0" destOrd="0" presId="urn:microsoft.com/office/officeart/2005/8/layout/process4"/>
    <dgm:cxn modelId="{0197A8AF-EDDF-4074-BA58-B82AF07866E2}" type="presParOf" srcId="{C423BC16-6D0D-43A3-92FF-47C3D7B26252}" destId="{56262349-30B2-477B-A1B4-DCBEDF3AA089}" srcOrd="1" destOrd="0" presId="urn:microsoft.com/office/officeart/2005/8/layout/process4"/>
    <dgm:cxn modelId="{565533CF-645E-4C02-B933-D17AFA6071E1}" type="presParOf" srcId="{C423BC16-6D0D-43A3-92FF-47C3D7B26252}" destId="{CDC4C54E-EAA0-4EDF-AA39-9DE823FD61E4}" srcOrd="2" destOrd="0" presId="urn:microsoft.com/office/officeart/2005/8/layout/process4"/>
    <dgm:cxn modelId="{6B5BFFFA-1A7E-4AB0-8C25-23E65318B1E8}" type="presParOf" srcId="{CDC4C54E-EAA0-4EDF-AA39-9DE823FD61E4}" destId="{61E37049-7CAB-427A-9F08-F5BC5A03608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FD1D3-2847-48CB-81C1-57BCBF1CF62C}">
      <dsp:nvSpPr>
        <dsp:cNvPr id="0" name=""/>
        <dsp:cNvSpPr/>
      </dsp:nvSpPr>
      <dsp:spPr>
        <a:xfrm>
          <a:off x="0" y="1748"/>
          <a:ext cx="6176776" cy="0"/>
        </a:xfrm>
        <a:prstGeom prst="line">
          <a:avLst/>
        </a:prstGeom>
        <a:solidFill>
          <a:schemeClr val="dk2">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164275-AC18-4785-B471-D9E090FBE116}">
      <dsp:nvSpPr>
        <dsp:cNvPr id="0" name=""/>
        <dsp:cNvSpPr/>
      </dsp:nvSpPr>
      <dsp:spPr>
        <a:xfrm>
          <a:off x="0" y="1748"/>
          <a:ext cx="6176776"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baseline="0"/>
            <a:t>Producers are organisms that make their own food; they are also known as </a:t>
          </a:r>
          <a:r>
            <a:rPr lang="en-CA" sz="2000" b="1" kern="1200" baseline="0"/>
            <a:t>autotrophs</a:t>
          </a:r>
          <a:r>
            <a:rPr lang="en-CA" sz="2000" kern="1200" baseline="0"/>
            <a:t>. They get energy from chemicals or the sun, and with the help of water, convert energy into a useable form such as sugar.</a:t>
          </a:r>
          <a:endParaRPr lang="en-US" sz="2000" kern="1200"/>
        </a:p>
      </dsp:txBody>
      <dsp:txXfrm>
        <a:off x="0" y="1748"/>
        <a:ext cx="6176776" cy="1192634"/>
      </dsp:txXfrm>
    </dsp:sp>
    <dsp:sp modelId="{A1B6D868-2330-49C9-B72A-004A327199AF}">
      <dsp:nvSpPr>
        <dsp:cNvPr id="0" name=""/>
        <dsp:cNvSpPr/>
      </dsp:nvSpPr>
      <dsp:spPr>
        <a:xfrm>
          <a:off x="0" y="1194382"/>
          <a:ext cx="6176776" cy="0"/>
        </a:xfrm>
        <a:prstGeom prst="line">
          <a:avLst/>
        </a:prstGeom>
        <a:solidFill>
          <a:schemeClr val="dk2">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082CF-630F-4B95-8A79-08D568C15DC4}">
      <dsp:nvSpPr>
        <dsp:cNvPr id="0" name=""/>
        <dsp:cNvSpPr/>
      </dsp:nvSpPr>
      <dsp:spPr>
        <a:xfrm>
          <a:off x="0" y="1194382"/>
          <a:ext cx="6176776"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baseline="0"/>
            <a:t>This usable form of energy or food can then be used by an organism at a higher trophic level.</a:t>
          </a:r>
          <a:endParaRPr lang="en-US" sz="2000" kern="1200"/>
        </a:p>
      </dsp:txBody>
      <dsp:txXfrm>
        <a:off x="0" y="1194382"/>
        <a:ext cx="6176776" cy="1192634"/>
      </dsp:txXfrm>
    </dsp:sp>
    <dsp:sp modelId="{F7792E88-852D-4911-B911-DC1D4D8708D6}">
      <dsp:nvSpPr>
        <dsp:cNvPr id="0" name=""/>
        <dsp:cNvSpPr/>
      </dsp:nvSpPr>
      <dsp:spPr>
        <a:xfrm>
          <a:off x="0" y="2387017"/>
          <a:ext cx="6176776" cy="0"/>
        </a:xfrm>
        <a:prstGeom prst="line">
          <a:avLst/>
        </a:prstGeom>
        <a:solidFill>
          <a:schemeClr val="dk2">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6A94C8-8079-4067-9987-954788E3DE9F}">
      <dsp:nvSpPr>
        <dsp:cNvPr id="0" name=""/>
        <dsp:cNvSpPr/>
      </dsp:nvSpPr>
      <dsp:spPr>
        <a:xfrm>
          <a:off x="0" y="2387017"/>
          <a:ext cx="6176776" cy="1192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baseline="0"/>
            <a:t>The most common example of a </a:t>
          </a:r>
          <a:r>
            <a:rPr lang="en-CA" sz="2000" b="1" kern="1200" baseline="0"/>
            <a:t>producer</a:t>
          </a:r>
          <a:r>
            <a:rPr lang="en-CA" sz="2000" kern="1200" baseline="0"/>
            <a:t> are plants.</a:t>
          </a:r>
          <a:endParaRPr lang="en-US" sz="2000" kern="1200"/>
        </a:p>
      </dsp:txBody>
      <dsp:txXfrm>
        <a:off x="0" y="2387017"/>
        <a:ext cx="6176776" cy="1192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944DF-9192-4AF6-96D3-2AF0F5682E61}">
      <dsp:nvSpPr>
        <dsp:cNvPr id="0" name=""/>
        <dsp:cNvSpPr/>
      </dsp:nvSpPr>
      <dsp:spPr>
        <a:xfrm>
          <a:off x="0" y="2161564"/>
          <a:ext cx="9601200" cy="1418220"/>
        </a:xfrm>
        <a:prstGeom prst="rect">
          <a:avLst/>
        </a:prstGeom>
        <a:solidFill>
          <a:schemeClr val="dk2">
            <a:hueOff val="0"/>
            <a:satOff val="0"/>
            <a:lumOff val="0"/>
            <a:alphaOff val="0"/>
          </a:schemeClr>
        </a:solidFill>
        <a:ln w="19050" cap="flat" cmpd="sng" algn="in">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CA" sz="2600" kern="1200"/>
            <a:t>Consumers, also called heterotrophs, are species that must obtain their energy from eating other organisms, either plants or animals. </a:t>
          </a:r>
          <a:endParaRPr lang="en-US" sz="2600" kern="1200"/>
        </a:p>
      </dsp:txBody>
      <dsp:txXfrm>
        <a:off x="0" y="2161564"/>
        <a:ext cx="9601200" cy="1418220"/>
      </dsp:txXfrm>
    </dsp:sp>
    <dsp:sp modelId="{61E37049-7CAB-427A-9F08-F5BC5A036087}">
      <dsp:nvSpPr>
        <dsp:cNvPr id="0" name=""/>
        <dsp:cNvSpPr/>
      </dsp:nvSpPr>
      <dsp:spPr>
        <a:xfrm rot="10800000">
          <a:off x="0" y="1614"/>
          <a:ext cx="9601200" cy="2181222"/>
        </a:xfrm>
        <a:prstGeom prst="upArrowCallout">
          <a:avLst/>
        </a:prstGeom>
        <a:solidFill>
          <a:schemeClr val="dk2">
            <a:hueOff val="0"/>
            <a:satOff val="0"/>
            <a:lumOff val="0"/>
            <a:alphaOff val="0"/>
          </a:schemeClr>
        </a:solidFill>
        <a:ln w="19050" cap="flat" cmpd="sng" algn="in">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CA" sz="2600" kern="1200"/>
            <a:t>After producers there are consumers.</a:t>
          </a:r>
          <a:endParaRPr lang="en-US" sz="2600" kern="1200"/>
        </a:p>
      </dsp:txBody>
      <dsp:txXfrm rot="10800000">
        <a:off x="0" y="1614"/>
        <a:ext cx="9601200" cy="14172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E71B904-F6C8-4FFF-9715-35173E813349}" type="datetimeFigureOut">
              <a:rPr lang="en-CA" smtClean="0"/>
              <a:t>2018-09-14</a:t>
            </a:fld>
            <a:endParaRPr lang="en-CA"/>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CA"/>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F3C1ADE-BB91-4EA0-9094-4FD0CCD1C9B3}" type="slidenum">
              <a:rPr lang="en-CA" smtClean="0"/>
              <a:t>‹#›</a:t>
            </a:fld>
            <a:endParaRPr lang="en-CA"/>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90854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71B904-F6C8-4FFF-9715-35173E813349}" type="datetimeFigureOut">
              <a:rPr lang="en-CA" smtClean="0"/>
              <a:t>2018-09-14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3C1ADE-BB91-4EA0-9094-4FD0CCD1C9B3}" type="slidenum">
              <a:rPr lang="en-CA" smtClean="0"/>
              <a:t>‹#›</a:t>
            </a:fld>
            <a:endParaRPr lang="en-CA"/>
          </a:p>
        </p:txBody>
      </p:sp>
    </p:spTree>
    <p:extLst>
      <p:ext uri="{BB962C8B-B14F-4D97-AF65-F5344CB8AC3E}">
        <p14:creationId xmlns:p14="http://schemas.microsoft.com/office/powerpoint/2010/main" val="861150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71B904-F6C8-4FFF-9715-35173E813349}" type="datetimeFigureOut">
              <a:rPr lang="en-CA" smtClean="0"/>
              <a:t>2018-09-14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3C1ADE-BB91-4EA0-9094-4FD0CCD1C9B3}" type="slidenum">
              <a:rPr lang="en-CA" smtClean="0"/>
              <a:t>‹#›</a:t>
            </a:fld>
            <a:endParaRPr lang="en-CA"/>
          </a:p>
        </p:txBody>
      </p:sp>
    </p:spTree>
    <p:extLst>
      <p:ext uri="{BB962C8B-B14F-4D97-AF65-F5344CB8AC3E}">
        <p14:creationId xmlns:p14="http://schemas.microsoft.com/office/powerpoint/2010/main" val="138649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71B904-F6C8-4FFF-9715-35173E813349}" type="datetimeFigureOut">
              <a:rPr lang="en-CA" smtClean="0"/>
              <a:t>2018-09-14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F3C1ADE-BB91-4EA0-9094-4FD0CCD1C9B3}" type="slidenum">
              <a:rPr lang="en-CA" smtClean="0"/>
              <a:t>‹#›</a:t>
            </a:fld>
            <a:endParaRPr lang="en-CA"/>
          </a:p>
        </p:txBody>
      </p:sp>
    </p:spTree>
    <p:extLst>
      <p:ext uri="{BB962C8B-B14F-4D97-AF65-F5344CB8AC3E}">
        <p14:creationId xmlns:p14="http://schemas.microsoft.com/office/powerpoint/2010/main" val="1005328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E71B904-F6C8-4FFF-9715-35173E813349}" type="datetimeFigureOut">
              <a:rPr lang="en-CA" smtClean="0"/>
              <a:t>2018-09-14</a:t>
            </a:fld>
            <a:endParaRPr lang="en-CA"/>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CA"/>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F3C1ADE-BB91-4EA0-9094-4FD0CCD1C9B3}" type="slidenum">
              <a:rPr lang="en-CA" smtClean="0"/>
              <a:t>‹#›</a:t>
            </a:fld>
            <a:endParaRPr lang="en-CA"/>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116340439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71B904-F6C8-4FFF-9715-35173E813349}" type="datetimeFigureOut">
              <a:rPr lang="en-CA" smtClean="0"/>
              <a:t>2018-09-14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F3C1ADE-BB91-4EA0-9094-4FD0CCD1C9B3}" type="slidenum">
              <a:rPr lang="en-CA" smtClean="0"/>
              <a:t>‹#›</a:t>
            </a:fld>
            <a:endParaRPr lang="en-CA"/>
          </a:p>
        </p:txBody>
      </p:sp>
    </p:spTree>
    <p:extLst>
      <p:ext uri="{BB962C8B-B14F-4D97-AF65-F5344CB8AC3E}">
        <p14:creationId xmlns:p14="http://schemas.microsoft.com/office/powerpoint/2010/main" val="17534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71B904-F6C8-4FFF-9715-35173E813349}" type="datetimeFigureOut">
              <a:rPr lang="en-CA" smtClean="0"/>
              <a:t>2018-09-14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F3C1ADE-BB91-4EA0-9094-4FD0CCD1C9B3}" type="slidenum">
              <a:rPr lang="en-CA" smtClean="0"/>
              <a:t>‹#›</a:t>
            </a:fld>
            <a:endParaRPr lang="en-CA"/>
          </a:p>
        </p:txBody>
      </p:sp>
    </p:spTree>
    <p:extLst>
      <p:ext uri="{BB962C8B-B14F-4D97-AF65-F5344CB8AC3E}">
        <p14:creationId xmlns:p14="http://schemas.microsoft.com/office/powerpoint/2010/main" val="96348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71B904-F6C8-4FFF-9715-35173E813349}" type="datetimeFigureOut">
              <a:rPr lang="en-CA" smtClean="0"/>
              <a:t>2018-09-14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F3C1ADE-BB91-4EA0-9094-4FD0CCD1C9B3}" type="slidenum">
              <a:rPr lang="en-CA" smtClean="0"/>
              <a:t>‹#›</a:t>
            </a:fld>
            <a:endParaRPr lang="en-CA"/>
          </a:p>
        </p:txBody>
      </p:sp>
    </p:spTree>
    <p:extLst>
      <p:ext uri="{BB962C8B-B14F-4D97-AF65-F5344CB8AC3E}">
        <p14:creationId xmlns:p14="http://schemas.microsoft.com/office/powerpoint/2010/main" val="301515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1B904-F6C8-4FFF-9715-35173E813349}" type="datetimeFigureOut">
              <a:rPr lang="en-CA" smtClean="0"/>
              <a:t>2018-09-14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F3C1ADE-BB91-4EA0-9094-4FD0CCD1C9B3}" type="slidenum">
              <a:rPr lang="en-CA" smtClean="0"/>
              <a:t>‹#›</a:t>
            </a:fld>
            <a:endParaRPr lang="en-CA"/>
          </a:p>
        </p:txBody>
      </p:sp>
    </p:spTree>
    <p:extLst>
      <p:ext uri="{BB962C8B-B14F-4D97-AF65-F5344CB8AC3E}">
        <p14:creationId xmlns:p14="http://schemas.microsoft.com/office/powerpoint/2010/main" val="354116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E71B904-F6C8-4FFF-9715-35173E813349}" type="datetimeFigureOut">
              <a:rPr lang="en-CA" smtClean="0"/>
              <a:t>2018-09-14</a:t>
            </a:fld>
            <a:endParaRPr lang="en-CA"/>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CA"/>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F3C1ADE-BB91-4EA0-9094-4FD0CCD1C9B3}" type="slidenum">
              <a:rPr lang="en-CA" smtClean="0"/>
              <a:t>‹#›</a:t>
            </a:fld>
            <a:endParaRPr lang="en-CA"/>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1728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E71B904-F6C8-4FFF-9715-35173E813349}" type="datetimeFigureOut">
              <a:rPr lang="en-CA" smtClean="0"/>
              <a:t>2018-09-14</a:t>
            </a:fld>
            <a:endParaRPr lang="en-CA"/>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CA"/>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F3C1ADE-BB91-4EA0-9094-4FD0CCD1C9B3}" type="slidenum">
              <a:rPr lang="en-CA" smtClean="0"/>
              <a:t>‹#›</a:t>
            </a:fld>
            <a:endParaRPr lang="en-CA"/>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1253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E71B904-F6C8-4FFF-9715-35173E813349}" type="datetimeFigureOut">
              <a:rPr lang="en-CA" smtClean="0"/>
              <a:t>2018-09-14</a:t>
            </a:fld>
            <a:endParaRPr lang="en-CA"/>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CA"/>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F3C1ADE-BB91-4EA0-9094-4FD0CCD1C9B3}" type="slidenum">
              <a:rPr lang="en-CA" smtClean="0"/>
              <a:t>‹#›</a:t>
            </a:fld>
            <a:endParaRPr lang="en-CA"/>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33552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thesecretrealtruth.blogspot.com/2012/10/o_26.html"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File:Eastern_Wolf,_Omega_Park,_QC.jpg"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eFus_77LVQ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foodiggity.com/top-of-the-food-chain-zombies/"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kathleenkirkpoetry.blogspot.com/2011/04/hedgehog-hodgepodge.html" TargetMode="External"/><Relationship Id="rId3" Type="http://schemas.openxmlformats.org/officeDocument/2006/relationships/hyperlink" Target="http://commons.wikimedia.org/wiki/File:Human_outline.svg" TargetMode="External"/><Relationship Id="rId7" Type="http://schemas.openxmlformats.org/officeDocument/2006/relationships/image" Target="../media/image17.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openclipart.org/detail/70933" TargetMode="External"/><Relationship Id="rId5" Type="http://schemas.openxmlformats.org/officeDocument/2006/relationships/image" Target="../media/image16.png"/><Relationship Id="rId4" Type="http://schemas.openxmlformats.org/officeDocument/2006/relationships/hyperlink" Target="https://creativecommons.org/licenses/by-sa/3.0/" TargetMode="External"/><Relationship Id="rId9" Type="http://schemas.openxmlformats.org/officeDocument/2006/relationships/hyperlink" Target="https://creativecommons.org/licenses/by-nc-nd/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thunderboltkids.co.za/Grade6/01-life-and-living/chapter5.html"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proopnarine.wordpress.com/tag/paleo-food-web/"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dailyclipart.net/clipart/category/flower-clip-art/" TargetMode="External"/><Relationship Id="rId7" Type="http://schemas.openxmlformats.org/officeDocument/2006/relationships/diagramColors" Target="../diagrams/colors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creativecommons.org/licenses/by-nd/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openclipart.org/detail/177562/happy-sun"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jul3ii.deviantart.com/art/Riverside-Background-01-612953913"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j_benson/9439945686"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File:Red_Fox_(Vulpes_vulpes)_-British_Wildlife_Centre-8.jpg"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600175-39F0-43C7-8405-DD4579CF7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Avocado">
            <a:extLst>
              <a:ext uri="{FF2B5EF4-FFF2-40B4-BE49-F238E27FC236}">
                <a16:creationId xmlns:a16="http://schemas.microsoft.com/office/drawing/2014/main" id="{DCC502B4-440A-4EC0-B56A-42FEC0EA26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276" y="1263012"/>
            <a:ext cx="4331976" cy="4331976"/>
          </a:xfrm>
          <a:prstGeom prst="rect">
            <a:avLst/>
          </a:prstGeom>
        </p:spPr>
      </p:pic>
      <p:sp>
        <p:nvSpPr>
          <p:cNvPr id="12" name="Freeform 6">
            <a:extLst>
              <a:ext uri="{FF2B5EF4-FFF2-40B4-BE49-F238E27FC236}">
                <a16:creationId xmlns:a16="http://schemas.microsoft.com/office/drawing/2014/main" id="{DEB46E1F-0372-4440-887E-8B147731B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185A0B4D-BDDE-496E-BF52-810902D93002}"/>
              </a:ext>
            </a:extLst>
          </p:cNvPr>
          <p:cNvSpPr>
            <a:spLocks noGrp="1"/>
          </p:cNvSpPr>
          <p:nvPr>
            <p:ph type="ctrTitle"/>
          </p:nvPr>
        </p:nvSpPr>
        <p:spPr>
          <a:xfrm>
            <a:off x="6138004" y="1480930"/>
            <a:ext cx="5607908" cy="3254321"/>
          </a:xfrm>
        </p:spPr>
        <p:txBody>
          <a:bodyPr>
            <a:normAutofit/>
          </a:bodyPr>
          <a:lstStyle/>
          <a:p>
            <a:pPr algn="l"/>
            <a:r>
              <a:rPr lang="en-CA" sz="7000"/>
              <a:t>Food Chains</a:t>
            </a:r>
          </a:p>
        </p:txBody>
      </p:sp>
      <p:sp>
        <p:nvSpPr>
          <p:cNvPr id="3" name="Subtitle 2">
            <a:extLst>
              <a:ext uri="{FF2B5EF4-FFF2-40B4-BE49-F238E27FC236}">
                <a16:creationId xmlns:a16="http://schemas.microsoft.com/office/drawing/2014/main" id="{1C7AFA2B-5BFA-4351-8221-3BC86A114241}"/>
              </a:ext>
            </a:extLst>
          </p:cNvPr>
          <p:cNvSpPr>
            <a:spLocks noGrp="1"/>
          </p:cNvSpPr>
          <p:nvPr>
            <p:ph type="subTitle" idx="1"/>
          </p:nvPr>
        </p:nvSpPr>
        <p:spPr>
          <a:xfrm>
            <a:off x="6138006" y="4804850"/>
            <a:ext cx="5607906" cy="1086237"/>
          </a:xfrm>
        </p:spPr>
        <p:txBody>
          <a:bodyPr>
            <a:normAutofit/>
          </a:bodyPr>
          <a:lstStyle/>
          <a:p>
            <a:pPr algn="l"/>
            <a:r>
              <a:rPr lang="en-CA" dirty="0">
                <a:solidFill>
                  <a:schemeClr val="tx2"/>
                </a:solidFill>
              </a:rPr>
              <a:t>Energy Flow in Ecosystems</a:t>
            </a:r>
          </a:p>
          <a:p>
            <a:pPr algn="l"/>
            <a:r>
              <a:rPr lang="en-CA" dirty="0">
                <a:solidFill>
                  <a:schemeClr val="tx2"/>
                </a:solidFill>
              </a:rPr>
              <a:t>(WHO EATS WHO)</a:t>
            </a:r>
          </a:p>
        </p:txBody>
      </p:sp>
    </p:spTree>
    <p:extLst>
      <p:ext uri="{BB962C8B-B14F-4D97-AF65-F5344CB8AC3E}">
        <p14:creationId xmlns:p14="http://schemas.microsoft.com/office/powerpoint/2010/main" val="252624995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3DB3-9BAE-402F-B870-967FD5B1AC6F}"/>
              </a:ext>
            </a:extLst>
          </p:cNvPr>
          <p:cNvSpPr>
            <a:spLocks noGrp="1"/>
          </p:cNvSpPr>
          <p:nvPr>
            <p:ph type="title"/>
          </p:nvPr>
        </p:nvSpPr>
        <p:spPr>
          <a:xfrm>
            <a:off x="7860667" y="685800"/>
            <a:ext cx="3656419" cy="1485900"/>
          </a:xfrm>
        </p:spPr>
        <p:txBody>
          <a:bodyPr>
            <a:normAutofit/>
          </a:bodyPr>
          <a:lstStyle/>
          <a:p>
            <a:r>
              <a:rPr lang="en-CA" dirty="0"/>
              <a:t>Tertiary consumers</a:t>
            </a:r>
          </a:p>
        </p:txBody>
      </p:sp>
      <p:sp>
        <p:nvSpPr>
          <p:cNvPr id="11" name="Rectangle 10">
            <a:extLst>
              <a:ext uri="{FF2B5EF4-FFF2-40B4-BE49-F238E27FC236}">
                <a16:creationId xmlns:a16="http://schemas.microsoft.com/office/drawing/2014/main" id="{5A4829B7-47EE-4685-ADC0-DE464C22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bird flying over a body of water&#10;&#10;Description generated with very high confidence">
            <a:extLst>
              <a:ext uri="{FF2B5EF4-FFF2-40B4-BE49-F238E27FC236}">
                <a16:creationId xmlns:a16="http://schemas.microsoft.com/office/drawing/2014/main" id="{2FF34A49-AF6E-4644-A569-646D57BD5B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23561" y="1093909"/>
            <a:ext cx="6517065" cy="4350140"/>
          </a:xfrm>
          <a:prstGeom prst="rect">
            <a:avLst/>
          </a:prstGeom>
        </p:spPr>
      </p:pic>
      <p:sp>
        <p:nvSpPr>
          <p:cNvPr id="3" name="Content Placeholder 2">
            <a:extLst>
              <a:ext uri="{FF2B5EF4-FFF2-40B4-BE49-F238E27FC236}">
                <a16:creationId xmlns:a16="http://schemas.microsoft.com/office/drawing/2014/main" id="{C576C486-E5E2-4DA1-9A89-CF1A6CF4E634}"/>
              </a:ext>
            </a:extLst>
          </p:cNvPr>
          <p:cNvSpPr>
            <a:spLocks noGrp="1"/>
          </p:cNvSpPr>
          <p:nvPr>
            <p:ph idx="1"/>
          </p:nvPr>
        </p:nvSpPr>
        <p:spPr>
          <a:xfrm>
            <a:off x="7860667" y="2286000"/>
            <a:ext cx="3656419" cy="3581400"/>
          </a:xfrm>
        </p:spPr>
        <p:txBody>
          <a:bodyPr>
            <a:normAutofit/>
          </a:bodyPr>
          <a:lstStyle/>
          <a:p>
            <a:r>
              <a:rPr lang="en-CA" dirty="0"/>
              <a:t>Carnivores at the topmost level in a food chain that feeds on other carnivores.</a:t>
            </a:r>
          </a:p>
          <a:p>
            <a:r>
              <a:rPr lang="en-CA" dirty="0"/>
              <a:t>Can also eat primary consumers.</a:t>
            </a:r>
          </a:p>
        </p:txBody>
      </p:sp>
      <p:sp>
        <p:nvSpPr>
          <p:cNvPr id="6" name="TextBox 5">
            <a:extLst>
              <a:ext uri="{FF2B5EF4-FFF2-40B4-BE49-F238E27FC236}">
                <a16:creationId xmlns:a16="http://schemas.microsoft.com/office/drawing/2014/main" id="{B3512BD9-2750-4CB4-BEF2-8C911CBFF9BB}"/>
              </a:ext>
            </a:extLst>
          </p:cNvPr>
          <p:cNvSpPr txBox="1"/>
          <p:nvPr/>
        </p:nvSpPr>
        <p:spPr>
          <a:xfrm>
            <a:off x="5046033" y="5243994"/>
            <a:ext cx="2494593"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thesecretrealtruth.blogspot.com/2012/10/o_26.html">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CA" sz="700">
              <a:solidFill>
                <a:srgbClr val="FFFFFF"/>
              </a:solidFill>
            </a:endParaRPr>
          </a:p>
        </p:txBody>
      </p:sp>
    </p:spTree>
    <p:extLst>
      <p:ext uri="{BB962C8B-B14F-4D97-AF65-F5344CB8AC3E}">
        <p14:creationId xmlns:p14="http://schemas.microsoft.com/office/powerpoint/2010/main" val="371976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0CF7D-33E2-4437-A361-591C870C8DA2}"/>
              </a:ext>
            </a:extLst>
          </p:cNvPr>
          <p:cNvSpPr>
            <a:spLocks noGrp="1"/>
          </p:cNvSpPr>
          <p:nvPr>
            <p:ph type="title"/>
          </p:nvPr>
        </p:nvSpPr>
        <p:spPr>
          <a:xfrm>
            <a:off x="784743" y="685800"/>
            <a:ext cx="5793475" cy="1485900"/>
          </a:xfrm>
        </p:spPr>
        <p:txBody>
          <a:bodyPr>
            <a:normAutofit/>
          </a:bodyPr>
          <a:lstStyle/>
          <a:p>
            <a:r>
              <a:rPr lang="en-CA" dirty="0"/>
              <a:t>Apex Predators</a:t>
            </a:r>
          </a:p>
        </p:txBody>
      </p:sp>
      <p:sp>
        <p:nvSpPr>
          <p:cNvPr id="3" name="Content Placeholder 2">
            <a:extLst>
              <a:ext uri="{FF2B5EF4-FFF2-40B4-BE49-F238E27FC236}">
                <a16:creationId xmlns:a16="http://schemas.microsoft.com/office/drawing/2014/main" id="{06D10071-7FC8-42C7-87A9-DEFBDAEB78FB}"/>
              </a:ext>
            </a:extLst>
          </p:cNvPr>
          <p:cNvSpPr>
            <a:spLocks noGrp="1"/>
          </p:cNvSpPr>
          <p:nvPr>
            <p:ph idx="1"/>
          </p:nvPr>
        </p:nvSpPr>
        <p:spPr>
          <a:xfrm>
            <a:off x="784743" y="2286000"/>
            <a:ext cx="5793475" cy="3581400"/>
          </a:xfrm>
        </p:spPr>
        <p:txBody>
          <a:bodyPr>
            <a:normAutofit/>
          </a:bodyPr>
          <a:lstStyle/>
          <a:p>
            <a:r>
              <a:rPr lang="en-CA" dirty="0"/>
              <a:t>also known as an alpha predator or top predator, </a:t>
            </a:r>
          </a:p>
          <a:p>
            <a:r>
              <a:rPr lang="en-CA" dirty="0"/>
              <a:t>A predator that is at the top of a food chain, with no natural predators. </a:t>
            </a:r>
          </a:p>
          <a:p>
            <a:r>
              <a:rPr lang="en-CA" dirty="0"/>
              <a:t>In terms of trophic levels, they occupy the highest trophic level.</a:t>
            </a:r>
          </a:p>
          <a:p>
            <a:pPr lvl="1"/>
            <a:r>
              <a:rPr lang="en-CA" dirty="0"/>
              <a:t>Examples: Wolf, Eagle</a:t>
            </a:r>
          </a:p>
        </p:txBody>
      </p:sp>
      <p:sp>
        <p:nvSpPr>
          <p:cNvPr id="19" name="Rectangle 18">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A polar bear lying on the snow&#10;&#10;Description generated with high confidence">
            <a:extLst>
              <a:ext uri="{FF2B5EF4-FFF2-40B4-BE49-F238E27FC236}">
                <a16:creationId xmlns:a16="http://schemas.microsoft.com/office/drawing/2014/main" id="{CBF70557-4A1C-4849-B68D-7DFF7BB29E0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1297" r="8374"/>
          <a:stretch/>
        </p:blipFill>
        <p:spPr>
          <a:xfrm>
            <a:off x="7612260" y="10"/>
            <a:ext cx="4579739" cy="6857990"/>
          </a:xfrm>
          <a:prstGeom prst="rect">
            <a:avLst/>
          </a:prstGeom>
        </p:spPr>
      </p:pic>
      <p:sp>
        <p:nvSpPr>
          <p:cNvPr id="12" name="TextBox 11">
            <a:extLst>
              <a:ext uri="{FF2B5EF4-FFF2-40B4-BE49-F238E27FC236}">
                <a16:creationId xmlns:a16="http://schemas.microsoft.com/office/drawing/2014/main" id="{40F66F1A-BA85-4419-A600-212F59676288}"/>
              </a:ext>
            </a:extLst>
          </p:cNvPr>
          <p:cNvSpPr txBox="1"/>
          <p:nvPr/>
        </p:nvSpPr>
        <p:spPr>
          <a:xfrm>
            <a:off x="9830456" y="6657945"/>
            <a:ext cx="2361544"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s://en.wikipedia.org/wiki/File:Eastern_Wolf,_Omega_Park,_QC.jpg">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spTree>
    <p:extLst>
      <p:ext uri="{BB962C8B-B14F-4D97-AF65-F5344CB8AC3E}">
        <p14:creationId xmlns:p14="http://schemas.microsoft.com/office/powerpoint/2010/main" val="2803611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F50E-335F-40B3-A438-00027D7EF800}"/>
              </a:ext>
            </a:extLst>
          </p:cNvPr>
          <p:cNvSpPr>
            <a:spLocks noGrp="1"/>
          </p:cNvSpPr>
          <p:nvPr>
            <p:ph type="title"/>
          </p:nvPr>
        </p:nvSpPr>
        <p:spPr/>
        <p:txBody>
          <a:bodyPr/>
          <a:lstStyle/>
          <a:p>
            <a:r>
              <a:rPr lang="en-CA" dirty="0"/>
              <a:t>Food chain video</a:t>
            </a:r>
          </a:p>
        </p:txBody>
      </p:sp>
      <p:pic>
        <p:nvPicPr>
          <p:cNvPr id="4" name="Online Media 3" title="Fox vs eagle vs rabbit. Who will win?">
            <a:hlinkClick r:id="" action="ppaction://media"/>
            <a:extLst>
              <a:ext uri="{FF2B5EF4-FFF2-40B4-BE49-F238E27FC236}">
                <a16:creationId xmlns:a16="http://schemas.microsoft.com/office/drawing/2014/main" id="{0D9C169C-4159-44F6-B076-EDBDFB8B0869}"/>
              </a:ext>
            </a:extLst>
          </p:cNvPr>
          <p:cNvPicPr>
            <a:picLocks noGrp="1" noRot="1" noChangeAspect="1"/>
          </p:cNvPicPr>
          <p:nvPr>
            <p:ph idx="1"/>
            <a:videoFile r:link="rId1"/>
          </p:nvPr>
        </p:nvPicPr>
        <p:blipFill>
          <a:blip r:embed="rId3"/>
          <a:stretch>
            <a:fillRect/>
          </a:stretch>
        </p:blipFill>
        <p:spPr>
          <a:xfrm>
            <a:off x="2240957" y="1865376"/>
            <a:ext cx="8192347" cy="4608195"/>
          </a:xfrm>
          <a:prstGeom prst="rect">
            <a:avLst/>
          </a:prstGeom>
        </p:spPr>
      </p:pic>
    </p:spTree>
    <p:extLst>
      <p:ext uri="{BB962C8B-B14F-4D97-AF65-F5344CB8AC3E}">
        <p14:creationId xmlns:p14="http://schemas.microsoft.com/office/powerpoint/2010/main" val="1769255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DAEBAD-F3BE-433C-BEE5-D8EB4DF7B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0A3957AE-A940-4E68-87B4-0E45E7C91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6" name="Freeform 6">
              <a:extLst>
                <a:ext uri="{FF2B5EF4-FFF2-40B4-BE49-F238E27FC236}">
                  <a16:creationId xmlns:a16="http://schemas.microsoft.com/office/drawing/2014/main" id="{8760C852-3FFF-4139-9954-94B7B67885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B8F5A962-E98A-4986-B1A8-6FE2A47D5F72}"/>
              </a:ext>
            </a:extLst>
          </p:cNvPr>
          <p:cNvSpPr>
            <a:spLocks noGrp="1"/>
          </p:cNvSpPr>
          <p:nvPr>
            <p:ph type="title"/>
          </p:nvPr>
        </p:nvSpPr>
        <p:spPr>
          <a:xfrm>
            <a:off x="1668544" y="1649691"/>
            <a:ext cx="2611225" cy="2236989"/>
          </a:xfrm>
        </p:spPr>
        <p:txBody>
          <a:bodyPr vert="horz" lIns="91440" tIns="45720" rIns="91440" bIns="45720" rtlCol="0" anchor="b">
            <a:normAutofit/>
          </a:bodyPr>
          <a:lstStyle/>
          <a:p>
            <a:pPr algn="ctr"/>
            <a:r>
              <a:rPr lang="en-US" sz="3400" cap="all"/>
              <a:t>What are humans on the food chain?</a:t>
            </a:r>
          </a:p>
        </p:txBody>
      </p:sp>
      <p:pic>
        <p:nvPicPr>
          <p:cNvPr id="8" name="Picture 7">
            <a:extLst>
              <a:ext uri="{FF2B5EF4-FFF2-40B4-BE49-F238E27FC236}">
                <a16:creationId xmlns:a16="http://schemas.microsoft.com/office/drawing/2014/main" id="{34D821E4-2B18-4584-982D-47005178B05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58" r="-2" b="507"/>
          <a:stretch/>
        </p:blipFill>
        <p:spPr>
          <a:xfrm>
            <a:off x="4639056" y="10"/>
            <a:ext cx="7552944" cy="6857990"/>
          </a:xfrm>
          <a:prstGeom prst="rect">
            <a:avLst/>
          </a:prstGeom>
          <a:ln>
            <a:noFill/>
          </a:ln>
          <a:effectLst/>
        </p:spPr>
      </p:pic>
      <p:sp>
        <p:nvSpPr>
          <p:cNvPr id="9" name="TextBox 8">
            <a:extLst>
              <a:ext uri="{FF2B5EF4-FFF2-40B4-BE49-F238E27FC236}">
                <a16:creationId xmlns:a16="http://schemas.microsoft.com/office/drawing/2014/main" id="{BADE811D-C663-4F38-8C94-4F373AEDE8FE}"/>
              </a:ext>
            </a:extLst>
          </p:cNvPr>
          <p:cNvSpPr txBox="1"/>
          <p:nvPr/>
        </p:nvSpPr>
        <p:spPr>
          <a:xfrm>
            <a:off x="9679774" y="6657945"/>
            <a:ext cx="251222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www.foodiggity.com/top-of-the-food-chain-zombies/">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CA" sz="700">
              <a:solidFill>
                <a:srgbClr val="FFFFFF"/>
              </a:solidFill>
            </a:endParaRPr>
          </a:p>
        </p:txBody>
      </p:sp>
    </p:spTree>
    <p:extLst>
      <p:ext uri="{BB962C8B-B14F-4D97-AF65-F5344CB8AC3E}">
        <p14:creationId xmlns:p14="http://schemas.microsoft.com/office/powerpoint/2010/main" val="4144513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2C35EA-DD6B-4002-9BBA-E2D26D7EE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8D5357-F6A3-4421-8306-25A3FBE910A2}"/>
              </a:ext>
            </a:extLst>
          </p:cNvPr>
          <p:cNvSpPr>
            <a:spLocks noGrp="1"/>
          </p:cNvSpPr>
          <p:nvPr>
            <p:ph type="title"/>
          </p:nvPr>
        </p:nvSpPr>
        <p:spPr>
          <a:xfrm>
            <a:off x="784743" y="685800"/>
            <a:ext cx="5958837" cy="1485900"/>
          </a:xfrm>
        </p:spPr>
        <p:txBody>
          <a:bodyPr>
            <a:normAutofit/>
          </a:bodyPr>
          <a:lstStyle/>
          <a:p>
            <a:r>
              <a:rPr lang="en-CA" dirty="0"/>
              <a:t>HUMANS</a:t>
            </a:r>
          </a:p>
        </p:txBody>
      </p:sp>
      <p:sp>
        <p:nvSpPr>
          <p:cNvPr id="3" name="Content Placeholder 2">
            <a:extLst>
              <a:ext uri="{FF2B5EF4-FFF2-40B4-BE49-F238E27FC236}">
                <a16:creationId xmlns:a16="http://schemas.microsoft.com/office/drawing/2014/main" id="{27776766-1372-4142-897F-498A6E4FF2F8}"/>
              </a:ext>
            </a:extLst>
          </p:cNvPr>
          <p:cNvSpPr>
            <a:spLocks noGrp="1"/>
          </p:cNvSpPr>
          <p:nvPr>
            <p:ph idx="1"/>
          </p:nvPr>
        </p:nvSpPr>
        <p:spPr>
          <a:xfrm>
            <a:off x="784743" y="2286000"/>
            <a:ext cx="5958837" cy="3581400"/>
          </a:xfrm>
        </p:spPr>
        <p:txBody>
          <a:bodyPr>
            <a:normAutofit/>
          </a:bodyPr>
          <a:lstStyle/>
          <a:p>
            <a:r>
              <a:rPr lang="en-CA" dirty="0"/>
              <a:t>Not all humans are in the same trophic level.</a:t>
            </a:r>
          </a:p>
          <a:p>
            <a:r>
              <a:rPr lang="en-CA" dirty="0"/>
              <a:t>Humans are omnivores, which means that they consume both plant and animal material.</a:t>
            </a:r>
          </a:p>
          <a:p>
            <a:pPr lvl="1"/>
            <a:r>
              <a:rPr lang="en-CA" dirty="0"/>
              <a:t>Other examples include: Bears, Hedgehogs</a:t>
            </a:r>
          </a:p>
        </p:txBody>
      </p:sp>
      <p:sp>
        <p:nvSpPr>
          <p:cNvPr id="13" name="Rectangle 12">
            <a:extLst>
              <a:ext uri="{FF2B5EF4-FFF2-40B4-BE49-F238E27FC236}">
                <a16:creationId xmlns:a16="http://schemas.microsoft.com/office/drawing/2014/main" id="{683D7A4D-0B68-47B2-A27E-7CBA16304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logo&#10;&#10;Description generated with very high confidence">
            <a:extLst>
              <a:ext uri="{FF2B5EF4-FFF2-40B4-BE49-F238E27FC236}">
                <a16:creationId xmlns:a16="http://schemas.microsoft.com/office/drawing/2014/main" id="{BD80356D-3D0C-4542-B0F3-A6AB4F96CF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40143" y="639704"/>
            <a:ext cx="2523972" cy="5577840"/>
          </a:xfrm>
          <a:prstGeom prst="rect">
            <a:avLst/>
          </a:prstGeom>
        </p:spPr>
      </p:pic>
      <p:sp>
        <p:nvSpPr>
          <p:cNvPr id="6" name="TextBox 5">
            <a:extLst>
              <a:ext uri="{FF2B5EF4-FFF2-40B4-BE49-F238E27FC236}">
                <a16:creationId xmlns:a16="http://schemas.microsoft.com/office/drawing/2014/main" id="{834C584E-31F2-4671-9F9C-B674B3832E77}"/>
              </a:ext>
            </a:extLst>
          </p:cNvPr>
          <p:cNvSpPr txBox="1"/>
          <p:nvPr/>
        </p:nvSpPr>
        <p:spPr>
          <a:xfrm>
            <a:off x="8802571" y="6017489"/>
            <a:ext cx="2361544"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commons.wikimedia.org/wiki/File:Human_outline.svg">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pic>
        <p:nvPicPr>
          <p:cNvPr id="8" name="Picture 7" descr="A close up of a logo&#10;&#10;Description generated with very high confidence">
            <a:extLst>
              <a:ext uri="{FF2B5EF4-FFF2-40B4-BE49-F238E27FC236}">
                <a16:creationId xmlns:a16="http://schemas.microsoft.com/office/drawing/2014/main" id="{ACD92515-C83E-4E02-A2FD-9F09A61CB0A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2147" y="3428624"/>
            <a:ext cx="3364230" cy="3364230"/>
          </a:xfrm>
          <a:prstGeom prst="rect">
            <a:avLst/>
          </a:prstGeom>
        </p:spPr>
      </p:pic>
      <p:pic>
        <p:nvPicPr>
          <p:cNvPr id="10" name="Picture 9" descr="A small animal&#10;&#10;Description generated with high confidence">
            <a:extLst>
              <a:ext uri="{FF2B5EF4-FFF2-40B4-BE49-F238E27FC236}">
                <a16:creationId xmlns:a16="http://schemas.microsoft.com/office/drawing/2014/main" id="{98F5F80C-DFDF-46CD-AED1-1160E45CEC6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283516" y="3985474"/>
            <a:ext cx="3893291" cy="2595527"/>
          </a:xfrm>
          <a:prstGeom prst="rect">
            <a:avLst/>
          </a:prstGeom>
        </p:spPr>
      </p:pic>
      <p:sp>
        <p:nvSpPr>
          <p:cNvPr id="12" name="TextBox 11">
            <a:extLst>
              <a:ext uri="{FF2B5EF4-FFF2-40B4-BE49-F238E27FC236}">
                <a16:creationId xmlns:a16="http://schemas.microsoft.com/office/drawing/2014/main" id="{6BAC0BB6-3B25-42E3-93A4-CB1836530510}"/>
              </a:ext>
            </a:extLst>
          </p:cNvPr>
          <p:cNvSpPr txBox="1"/>
          <p:nvPr/>
        </p:nvSpPr>
        <p:spPr>
          <a:xfrm>
            <a:off x="3283516" y="6627168"/>
            <a:ext cx="3893291" cy="230832"/>
          </a:xfrm>
          <a:prstGeom prst="rect">
            <a:avLst/>
          </a:prstGeom>
          <a:noFill/>
        </p:spPr>
        <p:txBody>
          <a:bodyPr wrap="square" rtlCol="0">
            <a:spAutoFit/>
          </a:bodyPr>
          <a:lstStyle/>
          <a:p>
            <a:r>
              <a:rPr lang="en-CA" sz="900">
                <a:hlinkClick r:id="rId8" tooltip="http://kathleenkirkpoetry.blogspot.com/2011/04/hedgehog-hodgepodge.html"/>
              </a:rPr>
              <a:t>This Photo</a:t>
            </a:r>
            <a:r>
              <a:rPr lang="en-CA" sz="900"/>
              <a:t> by Unknown Author is licensed under </a:t>
            </a:r>
            <a:r>
              <a:rPr lang="en-CA" sz="900">
                <a:hlinkClick r:id="rId9" tooltip="https://creativecommons.org/licenses/by-nc-nd/3.0/"/>
              </a:rPr>
              <a:t>CC BY-NC-ND</a:t>
            </a:r>
            <a:endParaRPr lang="en-CA" sz="900"/>
          </a:p>
        </p:txBody>
      </p:sp>
    </p:spTree>
    <p:extLst>
      <p:ext uri="{BB962C8B-B14F-4D97-AF65-F5344CB8AC3E}">
        <p14:creationId xmlns:p14="http://schemas.microsoft.com/office/powerpoint/2010/main" val="2196049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245FC1-669A-4558-8341-5A7148C77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F2D3FC59-9FB9-48FC-8D66-9ACDB840E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6" name="Freeform 6">
              <a:extLst>
                <a:ext uri="{FF2B5EF4-FFF2-40B4-BE49-F238E27FC236}">
                  <a16:creationId xmlns:a16="http://schemas.microsoft.com/office/drawing/2014/main" id="{27D0D12F-DDEA-45FE-91AE-E35A03B65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8" name="Rectangle 17">
            <a:extLst>
              <a:ext uri="{FF2B5EF4-FFF2-40B4-BE49-F238E27FC236}">
                <a16:creationId xmlns:a16="http://schemas.microsoft.com/office/drawing/2014/main" id="{7E600175-39F0-43C7-8405-DD4579CF7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Arrow: Slight curve">
            <a:extLst>
              <a:ext uri="{FF2B5EF4-FFF2-40B4-BE49-F238E27FC236}">
                <a16:creationId xmlns:a16="http://schemas.microsoft.com/office/drawing/2014/main" id="{D226D164-D484-4318-824A-806498927F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276" y="1263012"/>
            <a:ext cx="4331976" cy="4331976"/>
          </a:xfrm>
          <a:prstGeom prst="rect">
            <a:avLst/>
          </a:prstGeom>
        </p:spPr>
      </p:pic>
      <p:sp>
        <p:nvSpPr>
          <p:cNvPr id="20" name="Freeform 6">
            <a:extLst>
              <a:ext uri="{FF2B5EF4-FFF2-40B4-BE49-F238E27FC236}">
                <a16:creationId xmlns:a16="http://schemas.microsoft.com/office/drawing/2014/main" id="{DEB46E1F-0372-4440-887E-8B147731B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8A0BC743-E6AE-4E50-897F-17F260A4BBE0}"/>
              </a:ext>
            </a:extLst>
          </p:cNvPr>
          <p:cNvSpPr>
            <a:spLocks noGrp="1"/>
          </p:cNvSpPr>
          <p:nvPr>
            <p:ph type="title"/>
          </p:nvPr>
        </p:nvSpPr>
        <p:spPr>
          <a:xfrm>
            <a:off x="6138004" y="1480930"/>
            <a:ext cx="5607908" cy="3254321"/>
          </a:xfrm>
        </p:spPr>
        <p:txBody>
          <a:bodyPr vert="horz" lIns="91440" tIns="45720" rIns="91440" bIns="45720" rtlCol="0" anchor="b">
            <a:normAutofit/>
          </a:bodyPr>
          <a:lstStyle/>
          <a:p>
            <a:r>
              <a:rPr lang="en-US" sz="7000" cap="all"/>
              <a:t>What is a Food Web?</a:t>
            </a:r>
          </a:p>
        </p:txBody>
      </p:sp>
      <p:sp>
        <p:nvSpPr>
          <p:cNvPr id="7" name="Content Placeholder 6">
            <a:extLst>
              <a:ext uri="{FF2B5EF4-FFF2-40B4-BE49-F238E27FC236}">
                <a16:creationId xmlns:a16="http://schemas.microsoft.com/office/drawing/2014/main" id="{87C6EE1C-834A-4BFF-95BF-F82A74F6DF1D}"/>
              </a:ext>
            </a:extLst>
          </p:cNvPr>
          <p:cNvSpPr>
            <a:spLocks noGrp="1"/>
          </p:cNvSpPr>
          <p:nvPr>
            <p:ph idx="1"/>
          </p:nvPr>
        </p:nvSpPr>
        <p:spPr>
          <a:xfrm>
            <a:off x="6138006" y="4804850"/>
            <a:ext cx="5607906" cy="1086237"/>
          </a:xfrm>
        </p:spPr>
        <p:txBody>
          <a:bodyPr vert="horz" lIns="91440" tIns="45720" rIns="91440" bIns="45720" rtlCol="0">
            <a:normAutofit/>
          </a:bodyPr>
          <a:lstStyle/>
          <a:p>
            <a:pPr marL="0" indent="0">
              <a:lnSpc>
                <a:spcPct val="112000"/>
              </a:lnSpc>
              <a:spcBef>
                <a:spcPts val="0"/>
              </a:spcBef>
              <a:spcAft>
                <a:spcPts val="600"/>
              </a:spcAft>
              <a:buNone/>
            </a:pPr>
            <a:r>
              <a:rPr lang="en-US" sz="2300"/>
              <a:t>a system of interlocking and interdependent food chains.</a:t>
            </a:r>
          </a:p>
        </p:txBody>
      </p:sp>
    </p:spTree>
    <p:extLst>
      <p:ext uri="{BB962C8B-B14F-4D97-AF65-F5344CB8AC3E}">
        <p14:creationId xmlns:p14="http://schemas.microsoft.com/office/powerpoint/2010/main" val="263488814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27163-0C57-444C-A00F-19BCCF1949B4}"/>
              </a:ext>
            </a:extLst>
          </p:cNvPr>
          <p:cNvSpPr>
            <a:spLocks noGrp="1"/>
          </p:cNvSpPr>
          <p:nvPr>
            <p:ph type="title"/>
          </p:nvPr>
        </p:nvSpPr>
        <p:spPr/>
        <p:txBody>
          <a:bodyPr/>
          <a:lstStyle/>
          <a:p>
            <a:endParaRPr lang="en-CA"/>
          </a:p>
        </p:txBody>
      </p:sp>
      <p:pic>
        <p:nvPicPr>
          <p:cNvPr id="5" name="Content Placeholder 4" descr="A picture containing map&#10;&#10;Description generated with high confidence">
            <a:extLst>
              <a:ext uri="{FF2B5EF4-FFF2-40B4-BE49-F238E27FC236}">
                <a16:creationId xmlns:a16="http://schemas.microsoft.com/office/drawing/2014/main" id="{A9D05101-023B-46D6-8633-282756D2311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9144"/>
            <a:ext cx="12192000" cy="6848856"/>
          </a:xfrm>
        </p:spPr>
      </p:pic>
      <p:sp>
        <p:nvSpPr>
          <p:cNvPr id="6" name="TextBox 5">
            <a:extLst>
              <a:ext uri="{FF2B5EF4-FFF2-40B4-BE49-F238E27FC236}">
                <a16:creationId xmlns:a16="http://schemas.microsoft.com/office/drawing/2014/main" id="{033AD883-4DF8-4636-AA33-E82CCAA9AC58}"/>
              </a:ext>
            </a:extLst>
          </p:cNvPr>
          <p:cNvSpPr txBox="1"/>
          <p:nvPr/>
        </p:nvSpPr>
        <p:spPr>
          <a:xfrm>
            <a:off x="0" y="6618024"/>
            <a:ext cx="12192000" cy="230832"/>
          </a:xfrm>
          <a:prstGeom prst="rect">
            <a:avLst/>
          </a:prstGeom>
          <a:noFill/>
        </p:spPr>
        <p:txBody>
          <a:bodyPr wrap="square" rtlCol="0">
            <a:spAutoFit/>
          </a:bodyPr>
          <a:lstStyle/>
          <a:p>
            <a:r>
              <a:rPr lang="en-CA" sz="900" dirty="0">
                <a:hlinkClick r:id="rId3" tooltip="http://www.thunderboltkids.co.za/Grade6/01-life-and-living/chapter5.html"/>
              </a:rPr>
              <a:t>This Photo</a:t>
            </a:r>
            <a:r>
              <a:rPr lang="en-CA" sz="900" dirty="0"/>
              <a:t> by Unknown Author is licensed under </a:t>
            </a:r>
            <a:r>
              <a:rPr lang="en-CA" sz="900" dirty="0">
                <a:hlinkClick r:id="rId4" tooltip="https://creativecommons.org/licenses/by-nd/3.0/"/>
              </a:rPr>
              <a:t>CC BY-ND</a:t>
            </a:r>
            <a:endParaRPr lang="en-CA" sz="900" dirty="0"/>
          </a:p>
        </p:txBody>
      </p:sp>
    </p:spTree>
    <p:extLst>
      <p:ext uri="{BB962C8B-B14F-4D97-AF65-F5344CB8AC3E}">
        <p14:creationId xmlns:p14="http://schemas.microsoft.com/office/powerpoint/2010/main" val="2292194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7DF8-2C34-41E8-8A21-D05134341ABB}"/>
              </a:ext>
            </a:extLst>
          </p:cNvPr>
          <p:cNvSpPr>
            <a:spLocks noGrp="1"/>
          </p:cNvSpPr>
          <p:nvPr>
            <p:ph type="title"/>
          </p:nvPr>
        </p:nvSpPr>
        <p:spPr>
          <a:xfrm>
            <a:off x="7629737" y="685800"/>
            <a:ext cx="4562263" cy="1485900"/>
          </a:xfrm>
        </p:spPr>
        <p:txBody>
          <a:bodyPr>
            <a:normAutofit/>
          </a:bodyPr>
          <a:lstStyle/>
          <a:p>
            <a:r>
              <a:rPr lang="en-CA" dirty="0"/>
              <a:t>Simple or complex</a:t>
            </a:r>
          </a:p>
        </p:txBody>
      </p:sp>
      <p:sp>
        <p:nvSpPr>
          <p:cNvPr id="21" name="Rectangle 20">
            <a:extLst>
              <a:ext uri="{FF2B5EF4-FFF2-40B4-BE49-F238E27FC236}">
                <a16:creationId xmlns:a16="http://schemas.microsoft.com/office/drawing/2014/main" id="{5A4829B7-47EE-4685-ADC0-DE464C22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Content Placeholder 4">
            <a:extLst>
              <a:ext uri="{FF2B5EF4-FFF2-40B4-BE49-F238E27FC236}">
                <a16:creationId xmlns:a16="http://schemas.microsoft.com/office/drawing/2014/main" id="{A3B6BF1B-29AA-4D3C-AB0F-9EC6B52087F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0623" y="600891"/>
            <a:ext cx="6875186" cy="5878286"/>
          </a:xfrm>
          <a:prstGeom prst="rect">
            <a:avLst/>
          </a:prstGeom>
        </p:spPr>
      </p:pic>
      <p:sp>
        <p:nvSpPr>
          <p:cNvPr id="11" name="Content Placeholder 10">
            <a:extLst>
              <a:ext uri="{FF2B5EF4-FFF2-40B4-BE49-F238E27FC236}">
                <a16:creationId xmlns:a16="http://schemas.microsoft.com/office/drawing/2014/main" id="{CCA2CB76-660D-4E3C-8AE3-62A0CBF2C692}"/>
              </a:ext>
            </a:extLst>
          </p:cNvPr>
          <p:cNvSpPr>
            <a:spLocks noGrp="1"/>
          </p:cNvSpPr>
          <p:nvPr>
            <p:ph idx="1"/>
          </p:nvPr>
        </p:nvSpPr>
        <p:spPr>
          <a:xfrm>
            <a:off x="7904210" y="1638300"/>
            <a:ext cx="3656419" cy="3581400"/>
          </a:xfrm>
        </p:spPr>
        <p:txBody>
          <a:bodyPr>
            <a:normAutofit/>
          </a:bodyPr>
          <a:lstStyle/>
          <a:p>
            <a:r>
              <a:rPr lang="en-US" dirty="0"/>
              <a:t>A food web can be as simple as the previous web or as complicated as the one to the left.</a:t>
            </a:r>
          </a:p>
        </p:txBody>
      </p:sp>
      <p:sp>
        <p:nvSpPr>
          <p:cNvPr id="6" name="TextBox 5">
            <a:extLst>
              <a:ext uri="{FF2B5EF4-FFF2-40B4-BE49-F238E27FC236}">
                <a16:creationId xmlns:a16="http://schemas.microsoft.com/office/drawing/2014/main" id="{59EF63E1-AA88-4649-B311-4D4792A22154}"/>
              </a:ext>
            </a:extLst>
          </p:cNvPr>
          <p:cNvSpPr txBox="1"/>
          <p:nvPr/>
        </p:nvSpPr>
        <p:spPr>
          <a:xfrm>
            <a:off x="4838724" y="5692798"/>
            <a:ext cx="2512226"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3" tooltip="http://proopnarine.wordpress.com/tag/paleo-food-web/">
                  <a:extLst>
                    <a:ext uri="{A12FA001-AC4F-418D-AE19-62706E023703}">
                      <ahyp:hlinkClr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CA" sz="700" dirty="0">
              <a:solidFill>
                <a:srgbClr val="FFFFFF"/>
              </a:solidFill>
            </a:endParaRPr>
          </a:p>
        </p:txBody>
      </p:sp>
    </p:spTree>
    <p:extLst>
      <p:ext uri="{BB962C8B-B14F-4D97-AF65-F5344CB8AC3E}">
        <p14:creationId xmlns:p14="http://schemas.microsoft.com/office/powerpoint/2010/main" val="455579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2206-831F-439F-9799-A2630330861F}"/>
              </a:ext>
            </a:extLst>
          </p:cNvPr>
          <p:cNvSpPr>
            <a:spLocks noGrp="1"/>
          </p:cNvSpPr>
          <p:nvPr>
            <p:ph type="title"/>
          </p:nvPr>
        </p:nvSpPr>
        <p:spPr/>
        <p:txBody>
          <a:bodyPr/>
          <a:lstStyle/>
          <a:p>
            <a:r>
              <a:rPr lang="en-CA" dirty="0"/>
              <a:t>WHY FOOD CHAINS?</a:t>
            </a:r>
          </a:p>
        </p:txBody>
      </p:sp>
      <p:sp>
        <p:nvSpPr>
          <p:cNvPr id="3" name="Content Placeholder 2">
            <a:extLst>
              <a:ext uri="{FF2B5EF4-FFF2-40B4-BE49-F238E27FC236}">
                <a16:creationId xmlns:a16="http://schemas.microsoft.com/office/drawing/2014/main" id="{CF016419-E918-47FE-B173-814D5D946A2A}"/>
              </a:ext>
            </a:extLst>
          </p:cNvPr>
          <p:cNvSpPr>
            <a:spLocks noGrp="1"/>
          </p:cNvSpPr>
          <p:nvPr>
            <p:ph idx="1"/>
          </p:nvPr>
        </p:nvSpPr>
        <p:spPr/>
        <p:txBody>
          <a:bodyPr>
            <a:normAutofit fontScale="92500" lnSpcReduction="20000"/>
          </a:bodyPr>
          <a:lstStyle/>
          <a:p>
            <a:r>
              <a:rPr lang="en-CA" dirty="0"/>
              <a:t>Food chains let us understand what eats what in an ecosystem.</a:t>
            </a:r>
          </a:p>
          <a:p>
            <a:r>
              <a:rPr lang="en-CA" dirty="0"/>
              <a:t>If we know this, we can identify important species to the ecosystem.</a:t>
            </a:r>
          </a:p>
          <a:p>
            <a:r>
              <a:rPr lang="en-CA" dirty="0"/>
              <a:t>If we know the food chain, we can predict the outcome of losing one of the species.</a:t>
            </a:r>
          </a:p>
          <a:p>
            <a:r>
              <a:rPr lang="en-CA" dirty="0"/>
              <a:t>Knowing the food chain can let us know the way energy and even toxins flow within an ecosystem.</a:t>
            </a:r>
          </a:p>
          <a:p>
            <a:pPr lvl="1"/>
            <a:r>
              <a:rPr lang="en-CA" dirty="0"/>
              <a:t>Example: If wolves are removed due to overexploitation (hunting) what happens to the other species? </a:t>
            </a:r>
          </a:p>
          <a:p>
            <a:pPr lvl="2"/>
            <a:r>
              <a:rPr lang="en-CA" dirty="0"/>
              <a:t>(There is a population increase in small herbivores, which leads to a decline in biodiversity because they eat all the small vegetation)</a:t>
            </a:r>
          </a:p>
          <a:p>
            <a:pPr lvl="1"/>
            <a:r>
              <a:rPr lang="en-CA" dirty="0"/>
              <a:t>Example 2: If there are lots of one type of insect due to increasingly warm temperatures, what happens to the population of the birds who eat them?</a:t>
            </a:r>
          </a:p>
          <a:p>
            <a:pPr lvl="2"/>
            <a:r>
              <a:rPr lang="en-CA" dirty="0"/>
              <a:t>(There is a population increase in the birds)</a:t>
            </a:r>
          </a:p>
        </p:txBody>
      </p:sp>
    </p:spTree>
    <p:extLst>
      <p:ext uri="{BB962C8B-B14F-4D97-AF65-F5344CB8AC3E}">
        <p14:creationId xmlns:p14="http://schemas.microsoft.com/office/powerpoint/2010/main" val="410611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C0D4-FE78-496A-ABB3-A22C22A22B83}"/>
              </a:ext>
            </a:extLst>
          </p:cNvPr>
          <p:cNvSpPr>
            <a:spLocks noGrp="1"/>
          </p:cNvSpPr>
          <p:nvPr>
            <p:ph type="title"/>
          </p:nvPr>
        </p:nvSpPr>
        <p:spPr>
          <a:xfrm>
            <a:off x="4954181" y="685800"/>
            <a:ext cx="6562905" cy="1485900"/>
          </a:xfrm>
        </p:spPr>
        <p:txBody>
          <a:bodyPr>
            <a:normAutofit/>
          </a:bodyPr>
          <a:lstStyle/>
          <a:p>
            <a:r>
              <a:rPr lang="en-CA" dirty="0"/>
              <a:t>What is a food chain?</a:t>
            </a:r>
          </a:p>
        </p:txBody>
      </p:sp>
      <p:sp>
        <p:nvSpPr>
          <p:cNvPr id="10" name="Rectangle 9">
            <a:extLst>
              <a:ext uri="{FF2B5EF4-FFF2-40B4-BE49-F238E27FC236}">
                <a16:creationId xmlns:a16="http://schemas.microsoft.com/office/drawing/2014/main" id="{534357BE-12C1-44A2-9602-77A2B5408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Graphic 6" descr="Orange">
            <a:extLst>
              <a:ext uri="{FF2B5EF4-FFF2-40B4-BE49-F238E27FC236}">
                <a16:creationId xmlns:a16="http://schemas.microsoft.com/office/drawing/2014/main" id="{9C794CC3-9408-441E-B42C-110FF2EB1E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562" y="1462103"/>
            <a:ext cx="3613752" cy="3613752"/>
          </a:xfrm>
          <a:prstGeom prst="rect">
            <a:avLst/>
          </a:prstGeom>
        </p:spPr>
      </p:pic>
      <p:sp>
        <p:nvSpPr>
          <p:cNvPr id="3" name="Content Placeholder 2">
            <a:extLst>
              <a:ext uri="{FF2B5EF4-FFF2-40B4-BE49-F238E27FC236}">
                <a16:creationId xmlns:a16="http://schemas.microsoft.com/office/drawing/2014/main" id="{0F031515-FEB1-4AF4-89BC-C1F0B2769E34}"/>
              </a:ext>
            </a:extLst>
          </p:cNvPr>
          <p:cNvSpPr>
            <a:spLocks noGrp="1"/>
          </p:cNvSpPr>
          <p:nvPr>
            <p:ph idx="1"/>
          </p:nvPr>
        </p:nvSpPr>
        <p:spPr>
          <a:xfrm>
            <a:off x="4954181" y="2286000"/>
            <a:ext cx="6562905" cy="3581400"/>
          </a:xfrm>
        </p:spPr>
        <p:txBody>
          <a:bodyPr>
            <a:normAutofit/>
          </a:bodyPr>
          <a:lstStyle/>
          <a:p>
            <a:r>
              <a:rPr lang="en-CA" sz="2400" dirty="0"/>
              <a:t>a hierarchical series of organisms, each dependent on the next as a source of food.</a:t>
            </a:r>
          </a:p>
        </p:txBody>
      </p:sp>
    </p:spTree>
    <p:extLst>
      <p:ext uri="{BB962C8B-B14F-4D97-AF65-F5344CB8AC3E}">
        <p14:creationId xmlns:p14="http://schemas.microsoft.com/office/powerpoint/2010/main" val="2366618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4BEF4-930A-4115-A5BF-14FF144864CF}"/>
              </a:ext>
            </a:extLst>
          </p:cNvPr>
          <p:cNvSpPr>
            <a:spLocks noGrp="1"/>
          </p:cNvSpPr>
          <p:nvPr>
            <p:ph type="title"/>
          </p:nvPr>
        </p:nvSpPr>
        <p:spPr>
          <a:xfrm>
            <a:off x="8535581" y="685800"/>
            <a:ext cx="3656419" cy="1485900"/>
          </a:xfrm>
        </p:spPr>
        <p:txBody>
          <a:bodyPr>
            <a:normAutofit/>
          </a:bodyPr>
          <a:lstStyle/>
          <a:p>
            <a:r>
              <a:rPr lang="en-CA" dirty="0"/>
              <a:t>Food Chain</a:t>
            </a:r>
            <a:br>
              <a:rPr lang="en-CA" dirty="0"/>
            </a:br>
            <a:endParaRPr lang="en-CA" dirty="0"/>
          </a:p>
        </p:txBody>
      </p:sp>
      <p:sp>
        <p:nvSpPr>
          <p:cNvPr id="13" name="Rectangle 12">
            <a:extLst>
              <a:ext uri="{FF2B5EF4-FFF2-40B4-BE49-F238E27FC236}">
                <a16:creationId xmlns:a16="http://schemas.microsoft.com/office/drawing/2014/main" id="{5A4829B7-47EE-4685-ADC0-DE464C22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4">
            <a:extLst>
              <a:ext uri="{FF2B5EF4-FFF2-40B4-BE49-F238E27FC236}">
                <a16:creationId xmlns:a16="http://schemas.microsoft.com/office/drawing/2014/main" id="{41DF714E-E9D8-451D-8A60-608B97B5C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796" y="1428750"/>
            <a:ext cx="7009770" cy="3960519"/>
          </a:xfrm>
          <a:prstGeom prst="rect">
            <a:avLst/>
          </a:prstGeom>
        </p:spPr>
      </p:pic>
      <p:sp>
        <p:nvSpPr>
          <p:cNvPr id="10" name="Content Placeholder 9">
            <a:extLst>
              <a:ext uri="{FF2B5EF4-FFF2-40B4-BE49-F238E27FC236}">
                <a16:creationId xmlns:a16="http://schemas.microsoft.com/office/drawing/2014/main" id="{2FE97BD6-1B6C-4B9E-AF53-0A0E46F04FDC}"/>
              </a:ext>
            </a:extLst>
          </p:cNvPr>
          <p:cNvSpPr>
            <a:spLocks noGrp="1"/>
          </p:cNvSpPr>
          <p:nvPr>
            <p:ph idx="1"/>
          </p:nvPr>
        </p:nvSpPr>
        <p:spPr>
          <a:xfrm>
            <a:off x="8202695" y="1428750"/>
            <a:ext cx="3656419" cy="3581400"/>
          </a:xfrm>
        </p:spPr>
        <p:txBody>
          <a:bodyPr>
            <a:normAutofit/>
          </a:bodyPr>
          <a:lstStyle/>
          <a:p>
            <a:r>
              <a:rPr lang="en-US" dirty="0"/>
              <a:t>A food chain describes the different levels at which organisms eat and the direction that energy flows within the ecosystem.</a:t>
            </a:r>
          </a:p>
        </p:txBody>
      </p:sp>
    </p:spTree>
    <p:extLst>
      <p:ext uri="{BB962C8B-B14F-4D97-AF65-F5344CB8AC3E}">
        <p14:creationId xmlns:p14="http://schemas.microsoft.com/office/powerpoint/2010/main" val="333621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DC99-E7ED-4F76-B026-29F5847EECC5}"/>
              </a:ext>
            </a:extLst>
          </p:cNvPr>
          <p:cNvSpPr>
            <a:spLocks noGrp="1"/>
          </p:cNvSpPr>
          <p:nvPr>
            <p:ph type="title"/>
          </p:nvPr>
        </p:nvSpPr>
        <p:spPr>
          <a:xfrm>
            <a:off x="1371600" y="685800"/>
            <a:ext cx="9601200" cy="916577"/>
          </a:xfrm>
        </p:spPr>
        <p:txBody>
          <a:bodyPr/>
          <a:lstStyle/>
          <a:p>
            <a:r>
              <a:rPr lang="en-CA" dirty="0"/>
              <a:t>Trophic Levels</a:t>
            </a:r>
          </a:p>
        </p:txBody>
      </p:sp>
      <p:sp>
        <p:nvSpPr>
          <p:cNvPr id="3" name="Content Placeholder 2">
            <a:extLst>
              <a:ext uri="{FF2B5EF4-FFF2-40B4-BE49-F238E27FC236}">
                <a16:creationId xmlns:a16="http://schemas.microsoft.com/office/drawing/2014/main" id="{BA1D9AE4-C7D2-4F4B-B391-BD3F5AB3E061}"/>
              </a:ext>
            </a:extLst>
          </p:cNvPr>
          <p:cNvSpPr>
            <a:spLocks noGrp="1"/>
          </p:cNvSpPr>
          <p:nvPr>
            <p:ph idx="1"/>
          </p:nvPr>
        </p:nvSpPr>
        <p:spPr>
          <a:xfrm>
            <a:off x="1371600" y="1680754"/>
            <a:ext cx="9601200" cy="5083014"/>
          </a:xfrm>
        </p:spPr>
        <p:txBody>
          <a:bodyPr>
            <a:normAutofit/>
          </a:bodyPr>
          <a:lstStyle/>
          <a:p>
            <a:r>
              <a:rPr lang="en-CA" dirty="0"/>
              <a:t>Definition: How the levels of hierarchy in the food chain are divided.</a:t>
            </a:r>
          </a:p>
          <a:p>
            <a:r>
              <a:rPr lang="en-CA" dirty="0"/>
              <a:t>Trophic levels are the individual levels of the hierarchy in which organisms share the same function in the food chain and the same nutritional relationship to the primary sources of energy.</a:t>
            </a:r>
          </a:p>
          <a:p>
            <a:r>
              <a:rPr lang="en-CA" dirty="0"/>
              <a:t>The most common trophic levels are:</a:t>
            </a:r>
          </a:p>
          <a:p>
            <a:pPr lvl="1"/>
            <a:r>
              <a:rPr lang="en-CA" dirty="0"/>
              <a:t>Producer</a:t>
            </a:r>
          </a:p>
          <a:p>
            <a:pPr lvl="1"/>
            <a:r>
              <a:rPr lang="en-CA" dirty="0"/>
              <a:t>Primary Consumer</a:t>
            </a:r>
          </a:p>
          <a:p>
            <a:pPr lvl="1"/>
            <a:r>
              <a:rPr lang="en-CA" dirty="0"/>
              <a:t>Secondary Consumer</a:t>
            </a:r>
          </a:p>
          <a:p>
            <a:pPr lvl="1"/>
            <a:r>
              <a:rPr lang="en-CA" dirty="0"/>
              <a:t>Tertiary consumer</a:t>
            </a:r>
          </a:p>
          <a:p>
            <a:pPr lvl="1"/>
            <a:r>
              <a:rPr lang="en-CA" dirty="0"/>
              <a:t>Apex predators</a:t>
            </a:r>
          </a:p>
          <a:p>
            <a:pPr lvl="1"/>
            <a:r>
              <a:rPr lang="en-CA" dirty="0"/>
              <a:t>Decomposers</a:t>
            </a:r>
          </a:p>
        </p:txBody>
      </p:sp>
    </p:spTree>
    <p:extLst>
      <p:ext uri="{BB962C8B-B14F-4D97-AF65-F5344CB8AC3E}">
        <p14:creationId xmlns:p14="http://schemas.microsoft.com/office/powerpoint/2010/main" val="765805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9474F7A-C90E-4979-90EB-8783E10D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07D8FE-65BA-4004-91AC-53EA34F95272}"/>
              </a:ext>
            </a:extLst>
          </p:cNvPr>
          <p:cNvSpPr>
            <a:spLocks noGrp="1"/>
          </p:cNvSpPr>
          <p:nvPr>
            <p:ph type="title"/>
          </p:nvPr>
        </p:nvSpPr>
        <p:spPr>
          <a:xfrm>
            <a:off x="5100824" y="685800"/>
            <a:ext cx="6176776" cy="1485900"/>
          </a:xfrm>
        </p:spPr>
        <p:txBody>
          <a:bodyPr>
            <a:normAutofit/>
          </a:bodyPr>
          <a:lstStyle/>
          <a:p>
            <a:r>
              <a:rPr lang="en-CA"/>
              <a:t>Producers</a:t>
            </a:r>
          </a:p>
        </p:txBody>
      </p:sp>
      <p:pic>
        <p:nvPicPr>
          <p:cNvPr id="8" name="Picture 7">
            <a:extLst>
              <a:ext uri="{FF2B5EF4-FFF2-40B4-BE49-F238E27FC236}">
                <a16:creationId xmlns:a16="http://schemas.microsoft.com/office/drawing/2014/main" id="{4FE48BA1-DA61-48D2-B571-A315A9EFF23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04" r="12060"/>
          <a:stretch/>
        </p:blipFill>
        <p:spPr>
          <a:xfrm>
            <a:off x="-1" y="10"/>
            <a:ext cx="4373546" cy="6857990"/>
          </a:xfrm>
          <a:prstGeom prst="rect">
            <a:avLst/>
          </a:prstGeom>
        </p:spPr>
      </p:pic>
      <p:sp>
        <p:nvSpPr>
          <p:cNvPr id="17" name="Rectangle 16">
            <a:extLst>
              <a:ext uri="{FF2B5EF4-FFF2-40B4-BE49-F238E27FC236}">
                <a16:creationId xmlns:a16="http://schemas.microsoft.com/office/drawing/2014/main" id="{B89F1C51-9A32-41EF-A4FB-15FDD4142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D810710F-B29F-4575-989B-B33C2528EF1D}"/>
              </a:ext>
            </a:extLst>
          </p:cNvPr>
          <p:cNvGraphicFramePr>
            <a:graphicFrameLocks noGrp="1"/>
          </p:cNvGraphicFramePr>
          <p:nvPr>
            <p:ph idx="1"/>
            <p:extLst>
              <p:ext uri="{D42A27DB-BD31-4B8C-83A1-F6EECF244321}">
                <p14:modId xmlns:p14="http://schemas.microsoft.com/office/powerpoint/2010/main" val="1419038964"/>
              </p:ext>
            </p:extLst>
          </p:nvPr>
        </p:nvGraphicFramePr>
        <p:xfrm>
          <a:off x="5100824" y="2286000"/>
          <a:ext cx="6176776"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D4F73EAF-10BD-457F-9686-C4637209B024}"/>
              </a:ext>
            </a:extLst>
          </p:cNvPr>
          <p:cNvSpPr txBox="1"/>
          <p:nvPr/>
        </p:nvSpPr>
        <p:spPr>
          <a:xfrm>
            <a:off x="1994369" y="6657945"/>
            <a:ext cx="237917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www.dailyclipart.net/clipart/category/flower-clip-art/">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9" tooltip="https://creativecommons.org/licenses/by-nd/3.0/">
                  <a:extLst>
                    <a:ext uri="{A12FA001-AC4F-418D-AE19-62706E023703}">
                      <ahyp:hlinkClr xmlns:ahyp="http://schemas.microsoft.com/office/drawing/2018/hyperlinkcolor" val="tx"/>
                    </a:ext>
                  </a:extLst>
                </a:hlinkClick>
              </a:rPr>
              <a:t>CC BY-ND</a:t>
            </a:r>
            <a:endParaRPr lang="en-CA" sz="700">
              <a:solidFill>
                <a:srgbClr val="FFFFFF"/>
              </a:solidFill>
            </a:endParaRPr>
          </a:p>
        </p:txBody>
      </p:sp>
    </p:spTree>
    <p:extLst>
      <p:ext uri="{BB962C8B-B14F-4D97-AF65-F5344CB8AC3E}">
        <p14:creationId xmlns:p14="http://schemas.microsoft.com/office/powerpoint/2010/main" val="196140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9A5EAB0-933C-488C-8238-E1067B801C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9" name="Freeform 6">
              <a:extLst>
                <a:ext uri="{FF2B5EF4-FFF2-40B4-BE49-F238E27FC236}">
                  <a16:creationId xmlns:a16="http://schemas.microsoft.com/office/drawing/2014/main" id="{A5A0C805-1220-495F-8712-5ADD05B5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0" name="Freeform 6">
              <a:extLst>
                <a:ext uri="{FF2B5EF4-FFF2-40B4-BE49-F238E27FC236}">
                  <a16:creationId xmlns:a16="http://schemas.microsoft.com/office/drawing/2014/main" id="{13FBC146-A710-491F-BF5F-8F8CD60A5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32" name="Rectangle 31">
            <a:extLst>
              <a:ext uri="{FF2B5EF4-FFF2-40B4-BE49-F238E27FC236}">
                <a16:creationId xmlns:a16="http://schemas.microsoft.com/office/drawing/2014/main" id="{1D67B71D-74F4-4076-8B98-84D5508F4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6BC84F-EE6D-4987-BCF5-D16079DE185F}"/>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500" cap="all"/>
              <a:t>Where does the energy in a food chain start?</a:t>
            </a:r>
          </a:p>
        </p:txBody>
      </p:sp>
      <p:sp>
        <p:nvSpPr>
          <p:cNvPr id="34" name="Freeform 6">
            <a:extLst>
              <a:ext uri="{FF2B5EF4-FFF2-40B4-BE49-F238E27FC236}">
                <a16:creationId xmlns:a16="http://schemas.microsoft.com/office/drawing/2014/main" id="{13579C8E-C6C9-432C-99F3-1EB7E513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0" name="Content Placeholder 9">
            <a:extLst>
              <a:ext uri="{FF2B5EF4-FFF2-40B4-BE49-F238E27FC236}">
                <a16:creationId xmlns:a16="http://schemas.microsoft.com/office/drawing/2014/main" id="{4A862A59-A335-41EC-9B7B-4499779950B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6734" y="523587"/>
            <a:ext cx="2599181" cy="2743200"/>
          </a:xfrm>
          <a:prstGeom prst="rect">
            <a:avLst/>
          </a:prstGeom>
        </p:spPr>
      </p:pic>
      <p:sp>
        <p:nvSpPr>
          <p:cNvPr id="36" name="Freeform 6">
            <a:extLst>
              <a:ext uri="{FF2B5EF4-FFF2-40B4-BE49-F238E27FC236}">
                <a16:creationId xmlns:a16="http://schemas.microsoft.com/office/drawing/2014/main" id="{D5BB6D7F-ACC3-4A8A-BB66-638E5A8A0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12" name="Picture 11">
            <a:extLst>
              <a:ext uri="{FF2B5EF4-FFF2-40B4-BE49-F238E27FC236}">
                <a16:creationId xmlns:a16="http://schemas.microsoft.com/office/drawing/2014/main" id="{EDD3BAF8-2AB7-4F41-872B-99FFFA2FA48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296762" y="3266787"/>
            <a:ext cx="5026410" cy="2827354"/>
          </a:xfrm>
          <a:prstGeom prst="rect">
            <a:avLst/>
          </a:prstGeom>
        </p:spPr>
      </p:pic>
      <p:sp>
        <p:nvSpPr>
          <p:cNvPr id="13" name="TextBox 12">
            <a:extLst>
              <a:ext uri="{FF2B5EF4-FFF2-40B4-BE49-F238E27FC236}">
                <a16:creationId xmlns:a16="http://schemas.microsoft.com/office/drawing/2014/main" id="{A65D5142-8111-493D-8D1E-996648FFA259}"/>
              </a:ext>
            </a:extLst>
          </p:cNvPr>
          <p:cNvSpPr txBox="1"/>
          <p:nvPr/>
        </p:nvSpPr>
        <p:spPr>
          <a:xfrm>
            <a:off x="4972594" y="6599888"/>
            <a:ext cx="2524748" cy="207146"/>
          </a:xfrm>
          <a:prstGeom prst="rect">
            <a:avLst/>
          </a:prstGeom>
          <a:solidFill>
            <a:srgbClr val="000000"/>
          </a:solidFill>
        </p:spPr>
        <p:txBody>
          <a:bodyPr wrap="square" rtlCol="0">
            <a:spAutoFit/>
          </a:bodyPr>
          <a:lstStyle/>
          <a:p>
            <a:pPr algn="r">
              <a:spcAft>
                <a:spcPts val="600"/>
              </a:spcAft>
            </a:pPr>
            <a:r>
              <a:rPr lang="en-CA" sz="700" dirty="0">
                <a:solidFill>
                  <a:srgbClr val="FFFFFF"/>
                </a:solidFill>
                <a:hlinkClick r:id="rId5" tooltip="http://jul3ii.deviantart.com/art/Riverside-Background-01-612953913">
                  <a:extLst>
                    <a:ext uri="{A12FA001-AC4F-418D-AE19-62706E023703}">
                      <ahyp:hlinkClr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CA" sz="700" dirty="0">
              <a:solidFill>
                <a:srgbClr val="FFFFFF"/>
              </a:solidFill>
            </a:endParaRPr>
          </a:p>
        </p:txBody>
      </p:sp>
      <p:sp>
        <p:nvSpPr>
          <p:cNvPr id="24" name="Arrow: Down 23">
            <a:extLst>
              <a:ext uri="{FF2B5EF4-FFF2-40B4-BE49-F238E27FC236}">
                <a16:creationId xmlns:a16="http://schemas.microsoft.com/office/drawing/2014/main" id="{DC5EFC25-6408-4BDC-BE23-C7F88E5792B3}"/>
              </a:ext>
            </a:extLst>
          </p:cNvPr>
          <p:cNvSpPr/>
          <p:nvPr/>
        </p:nvSpPr>
        <p:spPr>
          <a:xfrm rot="18859199">
            <a:off x="3821041" y="1666742"/>
            <a:ext cx="484632" cy="4350217"/>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48084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20E8-D780-4E4C-A16B-AF0F31E8F9E8}"/>
              </a:ext>
            </a:extLst>
          </p:cNvPr>
          <p:cNvSpPr>
            <a:spLocks noGrp="1"/>
          </p:cNvSpPr>
          <p:nvPr>
            <p:ph type="title"/>
          </p:nvPr>
        </p:nvSpPr>
        <p:spPr>
          <a:xfrm>
            <a:off x="1371600" y="685800"/>
            <a:ext cx="9601200" cy="1485900"/>
          </a:xfrm>
        </p:spPr>
        <p:txBody>
          <a:bodyPr>
            <a:normAutofit/>
          </a:bodyPr>
          <a:lstStyle/>
          <a:p>
            <a:r>
              <a:rPr lang="en-CA" dirty="0"/>
              <a:t>Consumers</a:t>
            </a:r>
          </a:p>
        </p:txBody>
      </p:sp>
      <p:graphicFrame>
        <p:nvGraphicFramePr>
          <p:cNvPr id="5" name="Content Placeholder 2">
            <a:extLst>
              <a:ext uri="{FF2B5EF4-FFF2-40B4-BE49-F238E27FC236}">
                <a16:creationId xmlns:a16="http://schemas.microsoft.com/office/drawing/2014/main" id="{BA17B09E-6577-4DD8-9F9F-5AA8D7CB3182}"/>
              </a:ext>
            </a:extLst>
          </p:cNvPr>
          <p:cNvGraphicFramePr>
            <a:graphicFrameLocks noGrp="1"/>
          </p:cNvGraphicFramePr>
          <p:nvPr>
            <p:ph idx="1"/>
            <p:extLst>
              <p:ext uri="{D42A27DB-BD31-4B8C-83A1-F6EECF244321}">
                <p14:modId xmlns:p14="http://schemas.microsoft.com/office/powerpoint/2010/main" val="2186921915"/>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542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3DB3-9BAE-402F-B870-967FD5B1AC6F}"/>
              </a:ext>
            </a:extLst>
          </p:cNvPr>
          <p:cNvSpPr>
            <a:spLocks noGrp="1"/>
          </p:cNvSpPr>
          <p:nvPr>
            <p:ph type="title"/>
          </p:nvPr>
        </p:nvSpPr>
        <p:spPr>
          <a:xfrm>
            <a:off x="7860667" y="685800"/>
            <a:ext cx="3656419" cy="1485900"/>
          </a:xfrm>
        </p:spPr>
        <p:txBody>
          <a:bodyPr>
            <a:normAutofit/>
          </a:bodyPr>
          <a:lstStyle/>
          <a:p>
            <a:r>
              <a:rPr lang="en-CA" dirty="0"/>
              <a:t>Primary consumers</a:t>
            </a:r>
          </a:p>
        </p:txBody>
      </p:sp>
      <p:sp>
        <p:nvSpPr>
          <p:cNvPr id="11" name="Rectangle 10">
            <a:extLst>
              <a:ext uri="{FF2B5EF4-FFF2-40B4-BE49-F238E27FC236}">
                <a16:creationId xmlns:a16="http://schemas.microsoft.com/office/drawing/2014/main" id="{5A4829B7-47EE-4685-ADC0-DE464C22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small animal standing on grass&#10;&#10;Description generated with high confidence">
            <a:extLst>
              <a:ext uri="{FF2B5EF4-FFF2-40B4-BE49-F238E27FC236}">
                <a16:creationId xmlns:a16="http://schemas.microsoft.com/office/drawing/2014/main" id="{45E9BCA9-AF69-4FF1-BBC5-E4A1ED7DDA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23561" y="825080"/>
            <a:ext cx="6517065" cy="4887798"/>
          </a:xfrm>
          <a:prstGeom prst="rect">
            <a:avLst/>
          </a:prstGeom>
        </p:spPr>
      </p:pic>
      <p:sp>
        <p:nvSpPr>
          <p:cNvPr id="3" name="Content Placeholder 2">
            <a:extLst>
              <a:ext uri="{FF2B5EF4-FFF2-40B4-BE49-F238E27FC236}">
                <a16:creationId xmlns:a16="http://schemas.microsoft.com/office/drawing/2014/main" id="{C576C486-E5E2-4DA1-9A89-CF1A6CF4E634}"/>
              </a:ext>
            </a:extLst>
          </p:cNvPr>
          <p:cNvSpPr>
            <a:spLocks noGrp="1"/>
          </p:cNvSpPr>
          <p:nvPr>
            <p:ph idx="1"/>
          </p:nvPr>
        </p:nvSpPr>
        <p:spPr>
          <a:xfrm>
            <a:off x="7860667" y="2286000"/>
            <a:ext cx="3656419" cy="3581400"/>
          </a:xfrm>
        </p:spPr>
        <p:txBody>
          <a:bodyPr>
            <a:normAutofit/>
          </a:bodyPr>
          <a:lstStyle/>
          <a:p>
            <a:r>
              <a:rPr lang="en-CA" dirty="0"/>
              <a:t>an organism that feeds on primary producers.</a:t>
            </a:r>
          </a:p>
          <a:p>
            <a:r>
              <a:rPr lang="en-CA" dirty="0"/>
              <a:t>are usually herbivores that feed on autotrophic plants</a:t>
            </a:r>
          </a:p>
        </p:txBody>
      </p:sp>
      <p:sp>
        <p:nvSpPr>
          <p:cNvPr id="6" name="TextBox 5">
            <a:extLst>
              <a:ext uri="{FF2B5EF4-FFF2-40B4-BE49-F238E27FC236}">
                <a16:creationId xmlns:a16="http://schemas.microsoft.com/office/drawing/2014/main" id="{409345AE-AEE0-4E88-A556-550CA0B1B5F3}"/>
              </a:ext>
            </a:extLst>
          </p:cNvPr>
          <p:cNvSpPr txBox="1"/>
          <p:nvPr/>
        </p:nvSpPr>
        <p:spPr>
          <a:xfrm>
            <a:off x="5300910" y="5512823"/>
            <a:ext cx="223971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s://www.flickr.com/photos/j_benson/9439945686">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CA" sz="700">
              <a:solidFill>
                <a:srgbClr val="FFFFFF"/>
              </a:solidFill>
            </a:endParaRPr>
          </a:p>
        </p:txBody>
      </p:sp>
    </p:spTree>
    <p:extLst>
      <p:ext uri="{BB962C8B-B14F-4D97-AF65-F5344CB8AC3E}">
        <p14:creationId xmlns:p14="http://schemas.microsoft.com/office/powerpoint/2010/main" val="3232442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3DB3-9BAE-402F-B870-967FD5B1AC6F}"/>
              </a:ext>
            </a:extLst>
          </p:cNvPr>
          <p:cNvSpPr>
            <a:spLocks noGrp="1"/>
          </p:cNvSpPr>
          <p:nvPr>
            <p:ph type="title"/>
          </p:nvPr>
        </p:nvSpPr>
        <p:spPr>
          <a:xfrm>
            <a:off x="7860667" y="685800"/>
            <a:ext cx="3656419" cy="1485900"/>
          </a:xfrm>
        </p:spPr>
        <p:txBody>
          <a:bodyPr>
            <a:normAutofit/>
          </a:bodyPr>
          <a:lstStyle/>
          <a:p>
            <a:r>
              <a:rPr lang="en-CA"/>
              <a:t>Secondary consumers</a:t>
            </a:r>
            <a:endParaRPr lang="en-CA" dirty="0"/>
          </a:p>
        </p:txBody>
      </p:sp>
      <p:sp>
        <p:nvSpPr>
          <p:cNvPr id="17" name="Rectangle 12">
            <a:extLst>
              <a:ext uri="{FF2B5EF4-FFF2-40B4-BE49-F238E27FC236}">
                <a16:creationId xmlns:a16="http://schemas.microsoft.com/office/drawing/2014/main" id="{5A4829B7-47EE-4685-ADC0-DE464C22A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fox sitting in the grass&#10;&#10;Description generated with very high confidence">
            <a:extLst>
              <a:ext uri="{FF2B5EF4-FFF2-40B4-BE49-F238E27FC236}">
                <a16:creationId xmlns:a16="http://schemas.microsoft.com/office/drawing/2014/main" id="{E485A716-04B6-4E3F-8849-6756BC35B90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23561" y="1102055"/>
            <a:ext cx="6517065" cy="4333848"/>
          </a:xfrm>
          <a:prstGeom prst="rect">
            <a:avLst/>
          </a:prstGeom>
        </p:spPr>
      </p:pic>
      <p:sp>
        <p:nvSpPr>
          <p:cNvPr id="3" name="Content Placeholder 2">
            <a:extLst>
              <a:ext uri="{FF2B5EF4-FFF2-40B4-BE49-F238E27FC236}">
                <a16:creationId xmlns:a16="http://schemas.microsoft.com/office/drawing/2014/main" id="{C576C486-E5E2-4DA1-9A89-CF1A6CF4E634}"/>
              </a:ext>
            </a:extLst>
          </p:cNvPr>
          <p:cNvSpPr>
            <a:spLocks noGrp="1"/>
          </p:cNvSpPr>
          <p:nvPr>
            <p:ph idx="1"/>
          </p:nvPr>
        </p:nvSpPr>
        <p:spPr>
          <a:xfrm>
            <a:off x="7860667" y="2286000"/>
            <a:ext cx="3656419" cy="3581400"/>
          </a:xfrm>
        </p:spPr>
        <p:txBody>
          <a:bodyPr>
            <a:normAutofit/>
          </a:bodyPr>
          <a:lstStyle/>
          <a:p>
            <a:r>
              <a:rPr lang="en-CA"/>
              <a:t>Consume the animals that eat only plants.</a:t>
            </a:r>
            <a:endParaRPr lang="en-CA" dirty="0"/>
          </a:p>
        </p:txBody>
      </p:sp>
      <p:sp>
        <p:nvSpPr>
          <p:cNvPr id="8" name="TextBox 7">
            <a:extLst>
              <a:ext uri="{FF2B5EF4-FFF2-40B4-BE49-F238E27FC236}">
                <a16:creationId xmlns:a16="http://schemas.microsoft.com/office/drawing/2014/main" id="{401458B5-42A4-4ABB-ACC1-41D594A5D69E}"/>
              </a:ext>
            </a:extLst>
          </p:cNvPr>
          <p:cNvSpPr txBox="1"/>
          <p:nvPr/>
        </p:nvSpPr>
        <p:spPr>
          <a:xfrm>
            <a:off x="5179082" y="5235848"/>
            <a:ext cx="2361544"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3" tooltip="http://en.wikipedia.org/wiki/File:Red_Fox_(Vulpes_vulpes)_-British_Wildlife_Centre-8.jpg">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spTree>
    <p:extLst>
      <p:ext uri="{BB962C8B-B14F-4D97-AF65-F5344CB8AC3E}">
        <p14:creationId xmlns:p14="http://schemas.microsoft.com/office/powerpoint/2010/main" val="480326567"/>
      </p:ext>
    </p:extLst>
  </p:cSld>
  <p:clrMapOvr>
    <a:masterClrMapping/>
  </p:clrMapOvr>
</p:sld>
</file>

<file path=ppt/theme/theme1.xml><?xml version="1.0" encoding="utf-8"?>
<a:theme xmlns:a="http://schemas.openxmlformats.org/drawingml/2006/main" name="Crop">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docProps/app.xml><?xml version="1.0" encoding="utf-8"?>
<Properties xmlns="http://schemas.openxmlformats.org/officeDocument/2006/extended-properties" xmlns:vt="http://schemas.openxmlformats.org/officeDocument/2006/docPropsVTypes">
  <TotalTime>22</TotalTime>
  <Words>678</Words>
  <Application>Microsoft Office PowerPoint</Application>
  <PresentationFormat>Widescreen</PresentationFormat>
  <Paragraphs>68</Paragraphs>
  <Slides>18</Slides>
  <Notes>0</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18</vt:i4>
      </vt:variant>
    </vt:vector>
  </HeadingPairs>
  <TitlesOfParts>
    <vt:vector size="20" baseType="lpstr">
      <vt:lpstr>Franklin Gothic Book</vt:lpstr>
      <vt:lpstr>Crop</vt:lpstr>
      <vt:lpstr>Food Chains</vt:lpstr>
      <vt:lpstr>What is a food chain?</vt:lpstr>
      <vt:lpstr>Food Chain </vt:lpstr>
      <vt:lpstr>Trophic Levels</vt:lpstr>
      <vt:lpstr>Producers</vt:lpstr>
      <vt:lpstr>Where does the energy in a food chain start?</vt:lpstr>
      <vt:lpstr>Consumers</vt:lpstr>
      <vt:lpstr>Primary consumers</vt:lpstr>
      <vt:lpstr>Secondary consumers</vt:lpstr>
      <vt:lpstr>Tertiary consumers</vt:lpstr>
      <vt:lpstr>Apex Predators</vt:lpstr>
      <vt:lpstr>Food chain video</vt:lpstr>
      <vt:lpstr>What are humans on the food chain?</vt:lpstr>
      <vt:lpstr>HUMANS</vt:lpstr>
      <vt:lpstr>What is a Food Web?</vt:lpstr>
      <vt:lpstr>PowerPoint Presentation</vt:lpstr>
      <vt:lpstr>Simple or complex</vt:lpstr>
      <vt:lpstr>WHY FOOD CHAINS?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Chains</dc:title>
  <dc:creator>Tyler C</dc:creator>
  <cp:lastModifiedBy>Tyler C</cp:lastModifiedBy>
  <cp:revision>9</cp:revision>
  <dcterms:created xsi:type="dcterms:W3CDTF">2018-09-14T15:45:59Z</dcterms:created>
  <dcterms:modified xsi:type="dcterms:W3CDTF">2018-09-14T16:08:59Z</dcterms:modified>
</cp:coreProperties>
</file>