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57FDD0-8B9E-4A94-9E12-3E83E55FCFDB}" type="doc">
      <dgm:prSet loTypeId="urn:microsoft.com/office/officeart/2005/8/layout/radial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C08E407B-F7E5-436C-AE56-7F2CB0971355}">
      <dgm:prSet phldrT="[Text]"/>
      <dgm:spPr/>
      <dgm:t>
        <a:bodyPr/>
        <a:lstStyle/>
        <a:p>
          <a:r>
            <a:rPr lang="en-CA"/>
            <a:t>Prevention</a:t>
          </a:r>
        </a:p>
      </dgm:t>
    </dgm:pt>
    <dgm:pt modelId="{0271C003-AE63-4EF1-9ADE-356AAAFBA8CC}" type="parTrans" cxnId="{7D8258FC-54A2-4D40-B3A6-2A921288AAFF}">
      <dgm:prSet/>
      <dgm:spPr/>
      <dgm:t>
        <a:bodyPr/>
        <a:lstStyle/>
        <a:p>
          <a:endParaRPr lang="en-CA"/>
        </a:p>
      </dgm:t>
    </dgm:pt>
    <dgm:pt modelId="{7FDF5257-7134-4B88-92E9-51A376D68E1E}" type="sibTrans" cxnId="{7D8258FC-54A2-4D40-B3A6-2A921288AAFF}">
      <dgm:prSet/>
      <dgm:spPr/>
      <dgm:t>
        <a:bodyPr/>
        <a:lstStyle/>
        <a:p>
          <a:endParaRPr lang="en-CA"/>
        </a:p>
      </dgm:t>
    </dgm:pt>
    <dgm:pt modelId="{F98748BB-986D-4BBE-BE48-D7AEBAEB48A3}">
      <dgm:prSet phldrT="[Text]"/>
      <dgm:spPr/>
      <dgm:t>
        <a:bodyPr/>
        <a:lstStyle/>
        <a:p>
          <a:r>
            <a:rPr lang="en-CA"/>
            <a:t>Mechanical Control</a:t>
          </a:r>
        </a:p>
      </dgm:t>
    </dgm:pt>
    <dgm:pt modelId="{F6021087-F65F-4438-A300-0E3E9795A292}" type="parTrans" cxnId="{82D6E427-5721-49B6-8E87-CF2166C26082}">
      <dgm:prSet/>
      <dgm:spPr/>
      <dgm:t>
        <a:bodyPr/>
        <a:lstStyle/>
        <a:p>
          <a:endParaRPr lang="en-CA"/>
        </a:p>
      </dgm:t>
    </dgm:pt>
    <dgm:pt modelId="{6069364D-EB52-493D-BB12-525A708AA0E7}" type="sibTrans" cxnId="{82D6E427-5721-49B6-8E87-CF2166C26082}">
      <dgm:prSet/>
      <dgm:spPr/>
      <dgm:t>
        <a:bodyPr/>
        <a:lstStyle/>
        <a:p>
          <a:endParaRPr lang="en-CA"/>
        </a:p>
      </dgm:t>
    </dgm:pt>
    <dgm:pt modelId="{739D8F8F-525D-4651-AD87-C3563DC806B3}">
      <dgm:prSet phldrT="[Text]"/>
      <dgm:spPr/>
      <dgm:t>
        <a:bodyPr/>
        <a:lstStyle/>
        <a:p>
          <a:r>
            <a:rPr lang="en-CA"/>
            <a:t>Manual Control</a:t>
          </a:r>
        </a:p>
      </dgm:t>
    </dgm:pt>
    <dgm:pt modelId="{A682E880-C66C-4A96-9B03-3E284DBFF018}" type="parTrans" cxnId="{C12F9009-BE95-4728-949C-321961D50E54}">
      <dgm:prSet/>
      <dgm:spPr/>
      <dgm:t>
        <a:bodyPr/>
        <a:lstStyle/>
        <a:p>
          <a:endParaRPr lang="en-CA"/>
        </a:p>
      </dgm:t>
    </dgm:pt>
    <dgm:pt modelId="{F7977F9C-9812-4024-BCD7-326FA255AD62}" type="sibTrans" cxnId="{C12F9009-BE95-4728-949C-321961D50E54}">
      <dgm:prSet/>
      <dgm:spPr/>
      <dgm:t>
        <a:bodyPr/>
        <a:lstStyle/>
        <a:p>
          <a:endParaRPr lang="en-CA"/>
        </a:p>
      </dgm:t>
    </dgm:pt>
    <dgm:pt modelId="{926A9F69-B938-426C-A9CA-38D0144B45D3}">
      <dgm:prSet phldrT="[Text]"/>
      <dgm:spPr/>
      <dgm:t>
        <a:bodyPr/>
        <a:lstStyle/>
        <a:p>
          <a:r>
            <a:rPr lang="en-CA"/>
            <a:t>Chemical Control</a:t>
          </a:r>
        </a:p>
      </dgm:t>
    </dgm:pt>
    <dgm:pt modelId="{184C5A0C-05FC-4E70-9EF8-904816FBF049}" type="parTrans" cxnId="{3392F5C2-D3F2-4D28-B664-E83564C4CDED}">
      <dgm:prSet/>
      <dgm:spPr/>
      <dgm:t>
        <a:bodyPr/>
        <a:lstStyle/>
        <a:p>
          <a:endParaRPr lang="en-CA"/>
        </a:p>
      </dgm:t>
    </dgm:pt>
    <dgm:pt modelId="{82CF66C5-91C4-49F4-BEBF-30A5FF8743AE}" type="sibTrans" cxnId="{3392F5C2-D3F2-4D28-B664-E83564C4CDED}">
      <dgm:prSet/>
      <dgm:spPr/>
      <dgm:t>
        <a:bodyPr/>
        <a:lstStyle/>
        <a:p>
          <a:endParaRPr lang="en-CA"/>
        </a:p>
      </dgm:t>
    </dgm:pt>
    <dgm:pt modelId="{27FCE557-63D2-403E-8C5E-AD422EB697D4}">
      <dgm:prSet phldrT="[Text]"/>
      <dgm:spPr/>
      <dgm:t>
        <a:bodyPr/>
        <a:lstStyle/>
        <a:p>
          <a:r>
            <a:rPr lang="en-CA" dirty="0"/>
            <a:t>Biological Control</a:t>
          </a:r>
        </a:p>
      </dgm:t>
    </dgm:pt>
    <dgm:pt modelId="{C9280C8D-671F-4220-9094-09618706A6A1}" type="parTrans" cxnId="{6855CBDE-E1E0-47BE-A3DF-794B417C0B01}">
      <dgm:prSet/>
      <dgm:spPr/>
      <dgm:t>
        <a:bodyPr/>
        <a:lstStyle/>
        <a:p>
          <a:endParaRPr lang="en-CA"/>
        </a:p>
      </dgm:t>
    </dgm:pt>
    <dgm:pt modelId="{245066BE-48F6-4251-8FE5-D4A38A4F1477}" type="sibTrans" cxnId="{6855CBDE-E1E0-47BE-A3DF-794B417C0B01}">
      <dgm:prSet/>
      <dgm:spPr/>
      <dgm:t>
        <a:bodyPr/>
        <a:lstStyle/>
        <a:p>
          <a:endParaRPr lang="en-CA"/>
        </a:p>
      </dgm:t>
    </dgm:pt>
    <dgm:pt modelId="{FBEE8D1B-496B-4920-9D5E-F7A79C9B5B79}" type="pres">
      <dgm:prSet presAssocID="{EC57FDD0-8B9E-4A94-9E12-3E83E55FCFD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AEB04BB-3FD2-4012-BFC4-05C421D66813}" type="pres">
      <dgm:prSet presAssocID="{C08E407B-F7E5-436C-AE56-7F2CB0971355}" presName="centerShape" presStyleLbl="node0" presStyleIdx="0" presStyleCnt="1"/>
      <dgm:spPr/>
    </dgm:pt>
    <dgm:pt modelId="{1704B111-C863-4B23-9014-0EC5E221AC6F}" type="pres">
      <dgm:prSet presAssocID="{F98748BB-986D-4BBE-BE48-D7AEBAEB48A3}" presName="node" presStyleLbl="node1" presStyleIdx="0" presStyleCnt="4">
        <dgm:presLayoutVars>
          <dgm:bulletEnabled val="1"/>
        </dgm:presLayoutVars>
      </dgm:prSet>
      <dgm:spPr/>
    </dgm:pt>
    <dgm:pt modelId="{49543044-178E-4282-880F-D2A586C07437}" type="pres">
      <dgm:prSet presAssocID="{F98748BB-986D-4BBE-BE48-D7AEBAEB48A3}" presName="dummy" presStyleCnt="0"/>
      <dgm:spPr/>
    </dgm:pt>
    <dgm:pt modelId="{F58DC5B2-4CEA-46FB-A800-7E496362CBB3}" type="pres">
      <dgm:prSet presAssocID="{6069364D-EB52-493D-BB12-525A708AA0E7}" presName="sibTrans" presStyleLbl="sibTrans2D1" presStyleIdx="0" presStyleCnt="4"/>
      <dgm:spPr/>
    </dgm:pt>
    <dgm:pt modelId="{09EE739F-CCEC-40E9-A575-5B18B5AD11D9}" type="pres">
      <dgm:prSet presAssocID="{739D8F8F-525D-4651-AD87-C3563DC806B3}" presName="node" presStyleLbl="node1" presStyleIdx="1" presStyleCnt="4">
        <dgm:presLayoutVars>
          <dgm:bulletEnabled val="1"/>
        </dgm:presLayoutVars>
      </dgm:prSet>
      <dgm:spPr/>
    </dgm:pt>
    <dgm:pt modelId="{B627DC24-548B-4C05-A040-1490DB4AF96C}" type="pres">
      <dgm:prSet presAssocID="{739D8F8F-525D-4651-AD87-C3563DC806B3}" presName="dummy" presStyleCnt="0"/>
      <dgm:spPr/>
    </dgm:pt>
    <dgm:pt modelId="{A2E9733F-A296-4FB7-85AF-411721A6AFF8}" type="pres">
      <dgm:prSet presAssocID="{F7977F9C-9812-4024-BCD7-326FA255AD62}" presName="sibTrans" presStyleLbl="sibTrans2D1" presStyleIdx="1" presStyleCnt="4"/>
      <dgm:spPr/>
    </dgm:pt>
    <dgm:pt modelId="{19ACB31D-DBCE-4BC5-822A-2B0755EE4A0F}" type="pres">
      <dgm:prSet presAssocID="{926A9F69-B938-426C-A9CA-38D0144B45D3}" presName="node" presStyleLbl="node1" presStyleIdx="2" presStyleCnt="4">
        <dgm:presLayoutVars>
          <dgm:bulletEnabled val="1"/>
        </dgm:presLayoutVars>
      </dgm:prSet>
      <dgm:spPr/>
    </dgm:pt>
    <dgm:pt modelId="{AEEDAEDC-41C6-4C8A-91A1-FB539C65A410}" type="pres">
      <dgm:prSet presAssocID="{926A9F69-B938-426C-A9CA-38D0144B45D3}" presName="dummy" presStyleCnt="0"/>
      <dgm:spPr/>
    </dgm:pt>
    <dgm:pt modelId="{13ABCFF6-191D-4EBB-A13D-033E0E328666}" type="pres">
      <dgm:prSet presAssocID="{82CF66C5-91C4-49F4-BEBF-30A5FF8743AE}" presName="sibTrans" presStyleLbl="sibTrans2D1" presStyleIdx="2" presStyleCnt="4"/>
      <dgm:spPr/>
    </dgm:pt>
    <dgm:pt modelId="{2B8BEE7A-F449-4AD5-81A4-5592292EBA78}" type="pres">
      <dgm:prSet presAssocID="{27FCE557-63D2-403E-8C5E-AD422EB697D4}" presName="node" presStyleLbl="node1" presStyleIdx="3" presStyleCnt="4">
        <dgm:presLayoutVars>
          <dgm:bulletEnabled val="1"/>
        </dgm:presLayoutVars>
      </dgm:prSet>
      <dgm:spPr/>
    </dgm:pt>
    <dgm:pt modelId="{8EFC1EF9-C37B-4DCE-B200-2E9E71F0612F}" type="pres">
      <dgm:prSet presAssocID="{27FCE557-63D2-403E-8C5E-AD422EB697D4}" presName="dummy" presStyleCnt="0"/>
      <dgm:spPr/>
    </dgm:pt>
    <dgm:pt modelId="{D4147980-8B86-4E9E-AA6F-1D3344E7F0B2}" type="pres">
      <dgm:prSet presAssocID="{245066BE-48F6-4251-8FE5-D4A38A4F1477}" presName="sibTrans" presStyleLbl="sibTrans2D1" presStyleIdx="3" presStyleCnt="4"/>
      <dgm:spPr/>
    </dgm:pt>
  </dgm:ptLst>
  <dgm:cxnLst>
    <dgm:cxn modelId="{C12F9009-BE95-4728-949C-321961D50E54}" srcId="{C08E407B-F7E5-436C-AE56-7F2CB0971355}" destId="{739D8F8F-525D-4651-AD87-C3563DC806B3}" srcOrd="1" destOrd="0" parTransId="{A682E880-C66C-4A96-9B03-3E284DBFF018}" sibTransId="{F7977F9C-9812-4024-BCD7-326FA255AD62}"/>
    <dgm:cxn modelId="{24565F13-36CD-4C28-AB30-C45981AA2364}" type="presOf" srcId="{EC57FDD0-8B9E-4A94-9E12-3E83E55FCFDB}" destId="{FBEE8D1B-496B-4920-9D5E-F7A79C9B5B79}" srcOrd="0" destOrd="0" presId="urn:microsoft.com/office/officeart/2005/8/layout/radial6"/>
    <dgm:cxn modelId="{82D6E427-5721-49B6-8E87-CF2166C26082}" srcId="{C08E407B-F7E5-436C-AE56-7F2CB0971355}" destId="{F98748BB-986D-4BBE-BE48-D7AEBAEB48A3}" srcOrd="0" destOrd="0" parTransId="{F6021087-F65F-4438-A300-0E3E9795A292}" sibTransId="{6069364D-EB52-493D-BB12-525A708AA0E7}"/>
    <dgm:cxn modelId="{13F65C2F-2C89-46F4-A5FE-073596C6DA60}" type="presOf" srcId="{245066BE-48F6-4251-8FE5-D4A38A4F1477}" destId="{D4147980-8B86-4E9E-AA6F-1D3344E7F0B2}" srcOrd="0" destOrd="0" presId="urn:microsoft.com/office/officeart/2005/8/layout/radial6"/>
    <dgm:cxn modelId="{4512CE3C-765C-4AC7-B4A9-64CF4C5203A1}" type="presOf" srcId="{82CF66C5-91C4-49F4-BEBF-30A5FF8743AE}" destId="{13ABCFF6-191D-4EBB-A13D-033E0E328666}" srcOrd="0" destOrd="0" presId="urn:microsoft.com/office/officeart/2005/8/layout/radial6"/>
    <dgm:cxn modelId="{340FB746-B56C-4A50-8F1D-DC918EC32BA8}" type="presOf" srcId="{F7977F9C-9812-4024-BCD7-326FA255AD62}" destId="{A2E9733F-A296-4FB7-85AF-411721A6AFF8}" srcOrd="0" destOrd="0" presId="urn:microsoft.com/office/officeart/2005/8/layout/radial6"/>
    <dgm:cxn modelId="{4E7AF46F-C427-45CD-9479-07340D806F8B}" type="presOf" srcId="{6069364D-EB52-493D-BB12-525A708AA0E7}" destId="{F58DC5B2-4CEA-46FB-A800-7E496362CBB3}" srcOrd="0" destOrd="0" presId="urn:microsoft.com/office/officeart/2005/8/layout/radial6"/>
    <dgm:cxn modelId="{76F06B73-3B33-4869-8FE7-9E3B4562BAE2}" type="presOf" srcId="{F98748BB-986D-4BBE-BE48-D7AEBAEB48A3}" destId="{1704B111-C863-4B23-9014-0EC5E221AC6F}" srcOrd="0" destOrd="0" presId="urn:microsoft.com/office/officeart/2005/8/layout/radial6"/>
    <dgm:cxn modelId="{B4C8D67C-907B-4E6F-B43D-84C7C815C79E}" type="presOf" srcId="{C08E407B-F7E5-436C-AE56-7F2CB0971355}" destId="{1AEB04BB-3FD2-4012-BFC4-05C421D66813}" srcOrd="0" destOrd="0" presId="urn:microsoft.com/office/officeart/2005/8/layout/radial6"/>
    <dgm:cxn modelId="{1FACA07D-1358-46A6-A078-C297B6EEA9A0}" type="presOf" srcId="{926A9F69-B938-426C-A9CA-38D0144B45D3}" destId="{19ACB31D-DBCE-4BC5-822A-2B0755EE4A0F}" srcOrd="0" destOrd="0" presId="urn:microsoft.com/office/officeart/2005/8/layout/radial6"/>
    <dgm:cxn modelId="{3392F5C2-D3F2-4D28-B664-E83564C4CDED}" srcId="{C08E407B-F7E5-436C-AE56-7F2CB0971355}" destId="{926A9F69-B938-426C-A9CA-38D0144B45D3}" srcOrd="2" destOrd="0" parTransId="{184C5A0C-05FC-4E70-9EF8-904816FBF049}" sibTransId="{82CF66C5-91C4-49F4-BEBF-30A5FF8743AE}"/>
    <dgm:cxn modelId="{6855CBDE-E1E0-47BE-A3DF-794B417C0B01}" srcId="{C08E407B-F7E5-436C-AE56-7F2CB0971355}" destId="{27FCE557-63D2-403E-8C5E-AD422EB697D4}" srcOrd="3" destOrd="0" parTransId="{C9280C8D-671F-4220-9094-09618706A6A1}" sibTransId="{245066BE-48F6-4251-8FE5-D4A38A4F1477}"/>
    <dgm:cxn modelId="{FD2B9CE1-A4A2-46B3-99CD-F6D8BDFEA59A}" type="presOf" srcId="{27FCE557-63D2-403E-8C5E-AD422EB697D4}" destId="{2B8BEE7A-F449-4AD5-81A4-5592292EBA78}" srcOrd="0" destOrd="0" presId="urn:microsoft.com/office/officeart/2005/8/layout/radial6"/>
    <dgm:cxn modelId="{490CFAF4-A835-4FFB-A302-970D78354138}" type="presOf" srcId="{739D8F8F-525D-4651-AD87-C3563DC806B3}" destId="{09EE739F-CCEC-40E9-A575-5B18B5AD11D9}" srcOrd="0" destOrd="0" presId="urn:microsoft.com/office/officeart/2005/8/layout/radial6"/>
    <dgm:cxn modelId="{7D8258FC-54A2-4D40-B3A6-2A921288AAFF}" srcId="{EC57FDD0-8B9E-4A94-9E12-3E83E55FCFDB}" destId="{C08E407B-F7E5-436C-AE56-7F2CB0971355}" srcOrd="0" destOrd="0" parTransId="{0271C003-AE63-4EF1-9ADE-356AAAFBA8CC}" sibTransId="{7FDF5257-7134-4B88-92E9-51A376D68E1E}"/>
    <dgm:cxn modelId="{B38D86E2-9ADC-43C0-A25E-10AE34738056}" type="presParOf" srcId="{FBEE8D1B-496B-4920-9D5E-F7A79C9B5B79}" destId="{1AEB04BB-3FD2-4012-BFC4-05C421D66813}" srcOrd="0" destOrd="0" presId="urn:microsoft.com/office/officeart/2005/8/layout/radial6"/>
    <dgm:cxn modelId="{E1F37C87-2875-48F2-806F-B2C856204290}" type="presParOf" srcId="{FBEE8D1B-496B-4920-9D5E-F7A79C9B5B79}" destId="{1704B111-C863-4B23-9014-0EC5E221AC6F}" srcOrd="1" destOrd="0" presId="urn:microsoft.com/office/officeart/2005/8/layout/radial6"/>
    <dgm:cxn modelId="{42BEA561-2037-4F1D-9B6A-CA67106ABE0E}" type="presParOf" srcId="{FBEE8D1B-496B-4920-9D5E-F7A79C9B5B79}" destId="{49543044-178E-4282-880F-D2A586C07437}" srcOrd="2" destOrd="0" presId="urn:microsoft.com/office/officeart/2005/8/layout/radial6"/>
    <dgm:cxn modelId="{3B8C3636-55F6-478C-97BF-8C09540DF9E8}" type="presParOf" srcId="{FBEE8D1B-496B-4920-9D5E-F7A79C9B5B79}" destId="{F58DC5B2-4CEA-46FB-A800-7E496362CBB3}" srcOrd="3" destOrd="0" presId="urn:microsoft.com/office/officeart/2005/8/layout/radial6"/>
    <dgm:cxn modelId="{16D5A47C-C210-4556-ACEC-7B7297CCB203}" type="presParOf" srcId="{FBEE8D1B-496B-4920-9D5E-F7A79C9B5B79}" destId="{09EE739F-CCEC-40E9-A575-5B18B5AD11D9}" srcOrd="4" destOrd="0" presId="urn:microsoft.com/office/officeart/2005/8/layout/radial6"/>
    <dgm:cxn modelId="{FB9BEE34-524C-49DD-9890-43720F82E49C}" type="presParOf" srcId="{FBEE8D1B-496B-4920-9D5E-F7A79C9B5B79}" destId="{B627DC24-548B-4C05-A040-1490DB4AF96C}" srcOrd="5" destOrd="0" presId="urn:microsoft.com/office/officeart/2005/8/layout/radial6"/>
    <dgm:cxn modelId="{54FE6DD6-E600-4448-A382-55325C118521}" type="presParOf" srcId="{FBEE8D1B-496B-4920-9D5E-F7A79C9B5B79}" destId="{A2E9733F-A296-4FB7-85AF-411721A6AFF8}" srcOrd="6" destOrd="0" presId="urn:microsoft.com/office/officeart/2005/8/layout/radial6"/>
    <dgm:cxn modelId="{B14FFA11-AD81-4E61-B4A9-679011E01CBE}" type="presParOf" srcId="{FBEE8D1B-496B-4920-9D5E-F7A79C9B5B79}" destId="{19ACB31D-DBCE-4BC5-822A-2B0755EE4A0F}" srcOrd="7" destOrd="0" presId="urn:microsoft.com/office/officeart/2005/8/layout/radial6"/>
    <dgm:cxn modelId="{F4DADE31-DFCD-4737-B21A-482E721927DF}" type="presParOf" srcId="{FBEE8D1B-496B-4920-9D5E-F7A79C9B5B79}" destId="{AEEDAEDC-41C6-4C8A-91A1-FB539C65A410}" srcOrd="8" destOrd="0" presId="urn:microsoft.com/office/officeart/2005/8/layout/radial6"/>
    <dgm:cxn modelId="{81DEF583-25CD-4D63-BB42-458197DC027E}" type="presParOf" srcId="{FBEE8D1B-496B-4920-9D5E-F7A79C9B5B79}" destId="{13ABCFF6-191D-4EBB-A13D-033E0E328666}" srcOrd="9" destOrd="0" presId="urn:microsoft.com/office/officeart/2005/8/layout/radial6"/>
    <dgm:cxn modelId="{6C97E6A5-A46C-454C-B51C-7B1CF6AE90DA}" type="presParOf" srcId="{FBEE8D1B-496B-4920-9D5E-F7A79C9B5B79}" destId="{2B8BEE7A-F449-4AD5-81A4-5592292EBA78}" srcOrd="10" destOrd="0" presId="urn:microsoft.com/office/officeart/2005/8/layout/radial6"/>
    <dgm:cxn modelId="{47523148-1128-46BF-8012-390B9544EC46}" type="presParOf" srcId="{FBEE8D1B-496B-4920-9D5E-F7A79C9B5B79}" destId="{8EFC1EF9-C37B-4DCE-B200-2E9E71F0612F}" srcOrd="11" destOrd="0" presId="urn:microsoft.com/office/officeart/2005/8/layout/radial6"/>
    <dgm:cxn modelId="{5E42D362-1569-4F33-9EAA-A9C1546A772A}" type="presParOf" srcId="{FBEE8D1B-496B-4920-9D5E-F7A79C9B5B79}" destId="{D4147980-8B86-4E9E-AA6F-1D3344E7F0B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47980-8B86-4E9E-AA6F-1D3344E7F0B2}">
      <dsp:nvSpPr>
        <dsp:cNvPr id="0" name=""/>
        <dsp:cNvSpPr/>
      </dsp:nvSpPr>
      <dsp:spPr>
        <a:xfrm>
          <a:off x="583936" y="845306"/>
          <a:ext cx="3889880" cy="3889880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ABCFF6-191D-4EBB-A13D-033E0E328666}">
      <dsp:nvSpPr>
        <dsp:cNvPr id="0" name=""/>
        <dsp:cNvSpPr/>
      </dsp:nvSpPr>
      <dsp:spPr>
        <a:xfrm>
          <a:off x="583936" y="845306"/>
          <a:ext cx="3889880" cy="3889880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E9733F-A296-4FB7-85AF-411721A6AFF8}">
      <dsp:nvSpPr>
        <dsp:cNvPr id="0" name=""/>
        <dsp:cNvSpPr/>
      </dsp:nvSpPr>
      <dsp:spPr>
        <a:xfrm>
          <a:off x="583936" y="845306"/>
          <a:ext cx="3889880" cy="3889880"/>
        </a:xfrm>
        <a:prstGeom prst="blockArc">
          <a:avLst>
            <a:gd name="adj1" fmla="val 0"/>
            <a:gd name="adj2" fmla="val 540000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8DC5B2-4CEA-46FB-A800-7E496362CBB3}">
      <dsp:nvSpPr>
        <dsp:cNvPr id="0" name=""/>
        <dsp:cNvSpPr/>
      </dsp:nvSpPr>
      <dsp:spPr>
        <a:xfrm>
          <a:off x="583936" y="845306"/>
          <a:ext cx="3889880" cy="3889880"/>
        </a:xfrm>
        <a:prstGeom prst="blockArc">
          <a:avLst>
            <a:gd name="adj1" fmla="val 16200000"/>
            <a:gd name="adj2" fmla="val 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EB04BB-3FD2-4012-BFC4-05C421D66813}">
      <dsp:nvSpPr>
        <dsp:cNvPr id="0" name=""/>
        <dsp:cNvSpPr/>
      </dsp:nvSpPr>
      <dsp:spPr>
        <a:xfrm>
          <a:off x="1633644" y="1895014"/>
          <a:ext cx="1790464" cy="17904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/>
            <a:t>Prevention</a:t>
          </a:r>
        </a:p>
      </dsp:txBody>
      <dsp:txXfrm>
        <a:off x="1895851" y="2157221"/>
        <a:ext cx="1266050" cy="1266050"/>
      </dsp:txXfrm>
    </dsp:sp>
    <dsp:sp modelId="{1704B111-C863-4B23-9014-0EC5E221AC6F}">
      <dsp:nvSpPr>
        <dsp:cNvPr id="0" name=""/>
        <dsp:cNvSpPr/>
      </dsp:nvSpPr>
      <dsp:spPr>
        <a:xfrm>
          <a:off x="1902213" y="263763"/>
          <a:ext cx="1253325" cy="12533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/>
            <a:t>Mechanical Control</a:t>
          </a:r>
        </a:p>
      </dsp:txBody>
      <dsp:txXfrm>
        <a:off x="2085758" y="447308"/>
        <a:ext cx="886235" cy="886235"/>
      </dsp:txXfrm>
    </dsp:sp>
    <dsp:sp modelId="{09EE739F-CCEC-40E9-A575-5B18B5AD11D9}">
      <dsp:nvSpPr>
        <dsp:cNvPr id="0" name=""/>
        <dsp:cNvSpPr/>
      </dsp:nvSpPr>
      <dsp:spPr>
        <a:xfrm>
          <a:off x="3802034" y="2163584"/>
          <a:ext cx="1253325" cy="12533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/>
            <a:t>Manual Control</a:t>
          </a:r>
        </a:p>
      </dsp:txBody>
      <dsp:txXfrm>
        <a:off x="3985579" y="2347129"/>
        <a:ext cx="886235" cy="886235"/>
      </dsp:txXfrm>
    </dsp:sp>
    <dsp:sp modelId="{19ACB31D-DBCE-4BC5-822A-2B0755EE4A0F}">
      <dsp:nvSpPr>
        <dsp:cNvPr id="0" name=""/>
        <dsp:cNvSpPr/>
      </dsp:nvSpPr>
      <dsp:spPr>
        <a:xfrm>
          <a:off x="1902213" y="4063405"/>
          <a:ext cx="1253325" cy="12533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/>
            <a:t>Chemical Control</a:t>
          </a:r>
        </a:p>
      </dsp:txBody>
      <dsp:txXfrm>
        <a:off x="2085758" y="4246950"/>
        <a:ext cx="886235" cy="886235"/>
      </dsp:txXfrm>
    </dsp:sp>
    <dsp:sp modelId="{2B8BEE7A-F449-4AD5-81A4-5592292EBA78}">
      <dsp:nvSpPr>
        <dsp:cNvPr id="0" name=""/>
        <dsp:cNvSpPr/>
      </dsp:nvSpPr>
      <dsp:spPr>
        <a:xfrm>
          <a:off x="2393" y="2163584"/>
          <a:ext cx="1253325" cy="12533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/>
            <a:t>Biological Control</a:t>
          </a:r>
        </a:p>
      </dsp:txBody>
      <dsp:txXfrm>
        <a:off x="185938" y="2347129"/>
        <a:ext cx="886235" cy="886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33C2-0A12-463C-82A5-99754DB38E9F}" type="datetimeFigureOut">
              <a:rPr lang="en-CA" smtClean="0"/>
              <a:t>2018-09-20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9C07C062-4DE6-42CE-B737-A5455062D902}" type="slidenum">
              <a:rPr lang="en-CA" smtClean="0"/>
              <a:t>‹#›</a:t>
            </a:fld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015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33C2-0A12-463C-82A5-99754DB38E9F}" type="datetimeFigureOut">
              <a:rPr lang="en-CA" smtClean="0"/>
              <a:t>2018-09-20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C062-4DE6-42CE-B737-A5455062D9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9602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33C2-0A12-463C-82A5-99754DB38E9F}" type="datetimeFigureOut">
              <a:rPr lang="en-CA" smtClean="0"/>
              <a:t>2018-09-20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C062-4DE6-42CE-B737-A5455062D9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434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33C2-0A12-463C-82A5-99754DB38E9F}" type="datetimeFigureOut">
              <a:rPr lang="en-CA" smtClean="0"/>
              <a:t>2018-09-20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C062-4DE6-42CE-B737-A5455062D902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575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33C2-0A12-463C-82A5-99754DB38E9F}" type="datetimeFigureOut">
              <a:rPr lang="en-CA" smtClean="0"/>
              <a:t>2018-09-20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C062-4DE6-42CE-B737-A5455062D9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2901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33C2-0A12-463C-82A5-99754DB38E9F}" type="datetimeFigureOut">
              <a:rPr lang="en-CA" smtClean="0"/>
              <a:t>2018-09-20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C062-4DE6-42CE-B737-A5455062D902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35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33C2-0A12-463C-82A5-99754DB38E9F}" type="datetimeFigureOut">
              <a:rPr lang="en-CA" smtClean="0"/>
              <a:t>2018-09-20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C062-4DE6-42CE-B737-A5455062D9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609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33C2-0A12-463C-82A5-99754DB38E9F}" type="datetimeFigureOut">
              <a:rPr lang="en-CA" smtClean="0"/>
              <a:t>2018-09-20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C062-4DE6-42CE-B737-A5455062D902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687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33C2-0A12-463C-82A5-99754DB38E9F}" type="datetimeFigureOut">
              <a:rPr lang="en-CA" smtClean="0"/>
              <a:t>2018-09-20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C062-4DE6-42CE-B737-A5455062D9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80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33C2-0A12-463C-82A5-99754DB38E9F}" type="datetimeFigureOut">
              <a:rPr lang="en-CA" smtClean="0"/>
              <a:t>2018-09-20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C062-4DE6-42CE-B737-A5455062D9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2628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33C2-0A12-463C-82A5-99754DB38E9F}" type="datetimeFigureOut">
              <a:rPr lang="en-CA" smtClean="0"/>
              <a:t>2018-09-20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C062-4DE6-42CE-B737-A5455062D9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798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AE733C2-0A12-463C-82A5-99754DB38E9F}" type="datetimeFigureOut">
              <a:rPr lang="en-CA" smtClean="0"/>
              <a:t>2018-09-20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7C062-4DE6-42CE-B737-A5455062D902}" type="slidenum">
              <a:rPr lang="en-CA" smtClean="0"/>
              <a:t>‹#›</a:t>
            </a:fld>
            <a:endParaRPr lang="en-CA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812944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2" Type="http://schemas.openxmlformats.org/officeDocument/2006/relationships/video" Target="https://www.youtube.com/embed/crCakRLb_4s" TargetMode="External"/><Relationship Id="rId1" Type="http://schemas.openxmlformats.org/officeDocument/2006/relationships/video" Target="https://www.youtube.com/embed/yswCh_sVUsQ" TargetMode="External"/><Relationship Id="rId6" Type="http://schemas.openxmlformats.org/officeDocument/2006/relationships/image" Target="../media/image13.jpeg"/><Relationship Id="rId5" Type="http://schemas.openxmlformats.org/officeDocument/2006/relationships/hyperlink" Target="https://www.youtube.com/watch?v=crCakRLb_4s" TargetMode="External"/><Relationship Id="rId4" Type="http://schemas.openxmlformats.org/officeDocument/2006/relationships/hyperlink" Target="https://www.youtube.com/watch?v=yswCh_sVUsQ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c.ca/news/canada/british-columbia/fire-fighting-first-nations-firekeepers-annie-kruger-penticton-bc-wildfire-mega-fire-1.4205506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Zxus9tiC2g" TargetMode="External"/><Relationship Id="rId5" Type="http://schemas.openxmlformats.org/officeDocument/2006/relationships/hyperlink" Target="https://www.youtube.com/watch?v=WZxus9tiC2g" TargetMode="Externa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Euphorbia_esula_001.JPG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vtome.com/doku.php?id=understanding_lawn_mowers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ography.com/archives/2010/03/hole.html" TargetMode="External"/><Relationship Id="rId5" Type="http://schemas.openxmlformats.org/officeDocument/2006/relationships/image" Target="../media/image8.gi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reestockphotos.biz/stockphoto/16078" TargetMode="Externa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g.ndsu.edu/publications/crops/leafy-spurge-control-using-flea-beetles-aphthona-spp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k.gamepedia.com/Fertilizer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Prairie_near_Brooks.JPG" TargetMode="External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FB377BB-601C-4288-A224-D150848C4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68ABA13-B3B3-4E09-854F-270094AA8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CA7029-49D1-4811-9706-47326D65B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B70EA8D-D093-4307-9DA5-E4EE61D82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687593-1834-43AF-A992-696B19B04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E1FE4DF-DA81-4174-A7A3-1DBD74FB3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52156C-1077-4E88-A0A1-AC8B8A42B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1939" y="3265639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0216DA-D58F-4432-B270-477D0632F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7575" y="1432668"/>
            <a:ext cx="3973282" cy="2268559"/>
          </a:xfrm>
        </p:spPr>
        <p:txBody>
          <a:bodyPr>
            <a:normAutofit/>
          </a:bodyPr>
          <a:lstStyle/>
          <a:p>
            <a:r>
              <a:rPr lang="en-CA" sz="4800" dirty="0"/>
              <a:t>Invasive Species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8ECDBB-A945-4DCF-8E43-508D82D9B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1319" y="3901494"/>
            <a:ext cx="3818179" cy="1160213"/>
          </a:xfrm>
        </p:spPr>
        <p:txBody>
          <a:bodyPr>
            <a:normAutofit/>
          </a:bodyPr>
          <a:lstStyle/>
          <a:p>
            <a:r>
              <a:rPr lang="en-CA" dirty="0"/>
              <a:t>Rediscovering Natural Ways</a:t>
            </a:r>
          </a:p>
        </p:txBody>
      </p:sp>
      <p:pic>
        <p:nvPicPr>
          <p:cNvPr id="7" name="Graphic 6" descr="Fir tree">
            <a:extLst>
              <a:ext uri="{FF2B5EF4-FFF2-40B4-BE49-F238E27FC236}">
                <a16:creationId xmlns:a16="http://schemas.microsoft.com/office/drawing/2014/main" id="{AE2C36D2-24E8-4227-9A3A-1EC2926CFE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48741" y="1432668"/>
            <a:ext cx="3993327" cy="3993327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E838281-5FBA-41E7-AD3B-CB3F49FE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73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66B99-C2CC-47A0-9801-8293D6DB6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Natural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5DB51-BB98-44E0-B9DB-08400AF03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430087"/>
            <a:ext cx="7796540" cy="2905358"/>
          </a:xfrm>
        </p:spPr>
        <p:txBody>
          <a:bodyPr/>
          <a:lstStyle/>
          <a:p>
            <a:r>
              <a:rPr lang="en-CA" dirty="0"/>
              <a:t>Mimicking Ecosystem Specific Grazing</a:t>
            </a:r>
          </a:p>
          <a:p>
            <a:pPr lvl="1"/>
            <a:r>
              <a:rPr lang="en-CA" dirty="0"/>
              <a:t>Example: Bison on Saskatchewan Grasslands</a:t>
            </a:r>
          </a:p>
          <a:p>
            <a:pPr lvl="1"/>
            <a:r>
              <a:rPr lang="en-CA" dirty="0"/>
              <a:t>Both removes invasive species and helps re-vegetate natural ground cover.</a:t>
            </a:r>
          </a:p>
          <a:p>
            <a:pPr lvl="1"/>
            <a:endParaRPr lang="en-CA" dirty="0"/>
          </a:p>
          <a:p>
            <a:pPr marL="457200" lvl="1" indent="0">
              <a:buNone/>
            </a:pPr>
            <a:r>
              <a:rPr lang="en-CA" dirty="0">
                <a:hlinkClick r:id="rId4"/>
              </a:rPr>
              <a:t>Bison</a:t>
            </a:r>
            <a:r>
              <a:rPr lang="en-CA" dirty="0"/>
              <a:t>			</a:t>
            </a:r>
            <a:r>
              <a:rPr lang="en-CA" dirty="0">
                <a:hlinkClick r:id="rId5"/>
              </a:rPr>
              <a:t>Sheep on the NE Swale</a:t>
            </a:r>
            <a:endParaRPr lang="en-CA" dirty="0"/>
          </a:p>
        </p:txBody>
      </p:sp>
      <p:pic>
        <p:nvPicPr>
          <p:cNvPr id="4" name="Online Media 3" title="American Bison">
            <a:hlinkClick r:id="" action="ppaction://media"/>
            <a:extLst>
              <a:ext uri="{FF2B5EF4-FFF2-40B4-BE49-F238E27FC236}">
                <a16:creationId xmlns:a16="http://schemas.microsoft.com/office/drawing/2014/main" id="{12CEFF4C-B69D-4158-9528-6354D5C123F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773599" y="4335444"/>
            <a:ext cx="3048000" cy="1714500"/>
          </a:xfrm>
          <a:prstGeom prst="rect">
            <a:avLst/>
          </a:prstGeom>
        </p:spPr>
      </p:pic>
      <p:pic>
        <p:nvPicPr>
          <p:cNvPr id="5" name="Online Media 4" title="Conserving Meewasin's Northeast Swale">
            <a:hlinkClick r:id="" action="ppaction://media"/>
            <a:extLst>
              <a:ext uri="{FF2B5EF4-FFF2-40B4-BE49-F238E27FC236}">
                <a16:creationId xmlns:a16="http://schemas.microsoft.com/office/drawing/2014/main" id="{86E720AB-D47F-4E44-8652-F2CF956FAFC2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6370401" y="4335444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55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66B99-C2CC-47A0-9801-8293D6DB6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Traditional Indigenous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5DB51-BB98-44E0-B9DB-08400AF03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430087"/>
            <a:ext cx="7796540" cy="2905358"/>
          </a:xfrm>
        </p:spPr>
        <p:txBody>
          <a:bodyPr/>
          <a:lstStyle/>
          <a:p>
            <a:r>
              <a:rPr lang="en-CA" dirty="0"/>
              <a:t>Controlled Burning</a:t>
            </a:r>
          </a:p>
          <a:p>
            <a:pPr lvl="1"/>
            <a:r>
              <a:rPr lang="en-CA" dirty="0"/>
              <a:t>Both removes invasive species and aids in the regrowth of a biologically diverse ecosystem.</a:t>
            </a:r>
          </a:p>
          <a:p>
            <a:pPr lvl="1"/>
            <a:r>
              <a:rPr lang="en-CA" dirty="0"/>
              <a:t>Example: Burning Invasive Species infested areas and re-establishing native prairie ecology.</a:t>
            </a:r>
          </a:p>
          <a:p>
            <a:pPr lvl="1"/>
            <a:r>
              <a:rPr lang="en-CA" dirty="0">
                <a:hlinkClick r:id="rId3"/>
              </a:rPr>
              <a:t>Fire Keepers</a:t>
            </a:r>
            <a:endParaRPr lang="en-CA" dirty="0"/>
          </a:p>
          <a:p>
            <a:pPr marL="457200" lvl="1" indent="0">
              <a:buNone/>
            </a:pPr>
            <a:endParaRPr lang="en-CA" dirty="0"/>
          </a:p>
        </p:txBody>
      </p:sp>
      <p:pic>
        <p:nvPicPr>
          <p:cNvPr id="6" name="Online Media 3" title="Prairie Fire: Controlling Invasive Species">
            <a:hlinkClick r:id="" action="ppaction://media"/>
            <a:extLst>
              <a:ext uri="{FF2B5EF4-FFF2-40B4-BE49-F238E27FC236}">
                <a16:creationId xmlns:a16="http://schemas.microsoft.com/office/drawing/2014/main" id="{0DE15DC5-47B6-4A90-BC04-E5ECDD5DA51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73599" y="4335445"/>
            <a:ext cx="3048000" cy="1714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559010-AC04-498E-B89E-8140029786E4}"/>
              </a:ext>
            </a:extLst>
          </p:cNvPr>
          <p:cNvSpPr txBox="1"/>
          <p:nvPr/>
        </p:nvSpPr>
        <p:spPr>
          <a:xfrm>
            <a:off x="6219316" y="4921008"/>
            <a:ext cx="2889783" cy="383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hlinkClick r:id="rId5"/>
              </a:rPr>
              <a:t>Controlled Burning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8504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4967A7A6-BAF2-4381-9705-C31A83A5A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984EA61F-AAFE-4370-A43B-DE1487C10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5DD3F6F6-DFAB-456E-80D6-AA3F841AD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0" name="Rectangle 14">
            <a:extLst>
              <a:ext uri="{FF2B5EF4-FFF2-40B4-BE49-F238E27FC236}">
                <a16:creationId xmlns:a16="http://schemas.microsoft.com/office/drawing/2014/main" id="{430B1E48-1E93-4EE2-AFFB-8E528FDA1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A1387C-A161-4A3C-91B0-AADC43458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9CFEE1-AF86-42B8-9EC4-EDB6FC4AF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83DC7E-2DBF-4874-9469-9C65639D6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936" y="2725740"/>
            <a:ext cx="3473753" cy="1564580"/>
          </a:xfrm>
        </p:spPr>
        <p:txBody>
          <a:bodyPr>
            <a:normAutofit/>
          </a:bodyPr>
          <a:lstStyle/>
          <a:p>
            <a:pPr algn="l"/>
            <a:r>
              <a:rPr lang="en-CA"/>
              <a:t>How do we control invasive species?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166C2F-3029-483F-9C10-36ACFFE4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91168" y="2572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87DE7A-1CA1-47F3-9C60-E504EFD97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ED0D3D0-E097-42FF-8D16-18BB61C67B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0102597"/>
              </p:ext>
            </p:extLst>
          </p:nvPr>
        </p:nvGraphicFramePr>
        <p:xfrm>
          <a:off x="5743079" y="638753"/>
          <a:ext cx="5057753" cy="5580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32862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24A1565-B7E1-4C59-84A2-5831F1160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8B134C-47B2-49B8-B810-2931B20EA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50BD34-8417-42DB-BEA7-96B1E4156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E04A24D-ECF7-4024-BAC2-981BA69CF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C3D135-9831-45A9-8FBE-2A2548C8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375ABF-52E0-4C78-B2CF-0A949D7D8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EA187A-D0B5-45F1-BB01-2646E2956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808056"/>
            <a:ext cx="3969504" cy="1077229"/>
          </a:xfrm>
        </p:spPr>
        <p:txBody>
          <a:bodyPr>
            <a:normAutofit/>
          </a:bodyPr>
          <a:lstStyle/>
          <a:p>
            <a:pPr algn="l"/>
            <a:r>
              <a:rPr lang="en-CA"/>
              <a:t>Prevention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901B3C-6BA1-4175-9507-82BCCF731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0169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68A5C-8538-4C20-8D27-F4C4E6093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803" y="1375954"/>
            <a:ext cx="3969505" cy="4673990"/>
          </a:xfrm>
        </p:spPr>
        <p:txBody>
          <a:bodyPr>
            <a:normAutofit/>
          </a:bodyPr>
          <a:lstStyle/>
          <a:p>
            <a:r>
              <a:rPr lang="en-CA" sz="1800" dirty="0"/>
              <a:t>Focuses on stopping invasive species before they get into the natural ecosystem.</a:t>
            </a:r>
          </a:p>
          <a:p>
            <a:pPr lvl="1"/>
            <a:r>
              <a:rPr lang="en-CA" dirty="0"/>
              <a:t>The government manages this.</a:t>
            </a:r>
          </a:p>
          <a:p>
            <a:pPr lvl="1"/>
            <a:r>
              <a:rPr lang="en-CA" dirty="0"/>
              <a:t>The government may recommend not planting or regulate with laws preventing the import of species it deems too risky.</a:t>
            </a:r>
          </a:p>
        </p:txBody>
      </p:sp>
      <p:pic>
        <p:nvPicPr>
          <p:cNvPr id="5" name="Picture 4" descr="A green plant in a garden&#10;&#10;Description generated with very high confidence">
            <a:extLst>
              <a:ext uri="{FF2B5EF4-FFF2-40B4-BE49-F238E27FC236}">
                <a16:creationId xmlns:a16="http://schemas.microsoft.com/office/drawing/2014/main" id="{A0752627-50D3-43BD-AF87-13437A461B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751768" y="766253"/>
            <a:ext cx="3994617" cy="5326156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4BB1BDF-EAFF-49B6-ABF3-7F9B3201C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A33DD6-0AD7-4EF1-AF14-8BEE60CA80E9}"/>
              </a:ext>
            </a:extLst>
          </p:cNvPr>
          <p:cNvSpPr txBox="1"/>
          <p:nvPr/>
        </p:nvSpPr>
        <p:spPr>
          <a:xfrm>
            <a:off x="8181260" y="5892354"/>
            <a:ext cx="256512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6" tooltip="http://commons.wikimedia.org/wiki/File:Euphorbia_esula_001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>
                <a:solidFill>
                  <a:srgbClr val="FFFFFF"/>
                </a:solidFill>
              </a:rPr>
              <a:t> by Unknown Author is licensed under </a:t>
            </a:r>
            <a:r>
              <a:rPr lang="en-CA" sz="70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CA" sz="70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B14A90-FD9B-46A3-8D7A-6F2C6C95675B}"/>
              </a:ext>
            </a:extLst>
          </p:cNvPr>
          <p:cNvSpPr txBox="1"/>
          <p:nvPr/>
        </p:nvSpPr>
        <p:spPr>
          <a:xfrm>
            <a:off x="6751769" y="365760"/>
            <a:ext cx="399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Leafy Spurge</a:t>
            </a:r>
          </a:p>
        </p:txBody>
      </p:sp>
    </p:spTree>
    <p:extLst>
      <p:ext uri="{BB962C8B-B14F-4D97-AF65-F5344CB8AC3E}">
        <p14:creationId xmlns:p14="http://schemas.microsoft.com/office/powerpoint/2010/main" val="4177331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0C8693A-B687-4F5E-B86B-B4F11D523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1084F9-D042-49BE-9E1A-43E583B98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65CA45-264D-4FD3-9249-3CB04EC97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7B58214-716F-43B8-8272-85CE2B9AB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5C070E-7DB1-4147-B6A8-D14B9C40E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1070C9-36CD-4B65-8159-324995821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B67964-7A64-4B38-9561-1536DD479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en-CA" dirty="0"/>
              <a:t>Mechanical Management</a:t>
            </a:r>
            <a:endParaRPr lang="en-C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4DE740-C1E1-486D-9AC1-DD17AABA0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0169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8DD03-9A0E-4826-B194-CC5B0209F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805" y="2052116"/>
            <a:ext cx="2908167" cy="3997828"/>
          </a:xfrm>
        </p:spPr>
        <p:txBody>
          <a:bodyPr>
            <a:normAutofit/>
          </a:bodyPr>
          <a:lstStyle/>
          <a:p>
            <a:r>
              <a:rPr lang="en-CA" sz="1600"/>
              <a:t>This would include methods such as mowing.</a:t>
            </a:r>
          </a:p>
          <a:p>
            <a:r>
              <a:rPr lang="en-CA" sz="1600"/>
              <a:t>The drawback of this method is that plants must be cut down before they go to seed and sometimes must be cut down multiple times.</a:t>
            </a:r>
          </a:p>
        </p:txBody>
      </p:sp>
      <p:pic>
        <p:nvPicPr>
          <p:cNvPr id="5" name="Picture 4" descr="A little mower on a grassy field&#10;&#10;Description generated with very high confidence">
            <a:extLst>
              <a:ext uri="{FF2B5EF4-FFF2-40B4-BE49-F238E27FC236}">
                <a16:creationId xmlns:a16="http://schemas.microsoft.com/office/drawing/2014/main" id="{6276F2C8-202A-4F95-A7F2-0BA5BC95D0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3109" r="-4" b="-4"/>
          <a:stretch/>
        </p:blipFill>
        <p:spPr>
          <a:xfrm>
            <a:off x="5432992" y="2348779"/>
            <a:ext cx="4818974" cy="337346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9C35FB2-5194-4BE0-92D0-464E2B711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A5E3F3-C1D4-4E67-B35B-6C1C6FBFED2C}"/>
              </a:ext>
            </a:extLst>
          </p:cNvPr>
          <p:cNvSpPr txBox="1"/>
          <p:nvPr/>
        </p:nvSpPr>
        <p:spPr>
          <a:xfrm>
            <a:off x="7686840" y="5522192"/>
            <a:ext cx="256512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6" tooltip="http://devtome.com/doku.php?id=understanding_lawn_mower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>
                <a:solidFill>
                  <a:srgbClr val="FFFFFF"/>
                </a:solidFill>
              </a:rPr>
              <a:t> by Unknown Author is licensed under </a:t>
            </a:r>
            <a:r>
              <a:rPr lang="en-CA" sz="70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CA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824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D7E45EB-2082-42A1-A5FC-6D53F21DB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6A5C072-919B-4308-A48B-96DC0CBF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F74E2F-7C51-4D72-96BA-528A50748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B61F797-14BD-476F-B569-140E96CB6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0235D8-BAC3-4440-8A9B-43D98243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F2FD5C-3192-4646-91D2-C907BDC4C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7314CD-0AA4-46C9-AF12-17CF3A1D4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en-CA" dirty="0"/>
              <a:t>Manual Management</a:t>
            </a:r>
            <a:endParaRPr lang="en-C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A8D0CB-6F06-4CF1-813A-C746972E9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0169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pic>
        <p:nvPicPr>
          <p:cNvPr id="5" name="Picture 4" descr="A drawing of a face&#10;&#10;Description generated with high confidence">
            <a:extLst>
              <a:ext uri="{FF2B5EF4-FFF2-40B4-BE49-F238E27FC236}">
                <a16:creationId xmlns:a16="http://schemas.microsoft.com/office/drawing/2014/main" id="{E08D9841-83F8-4065-84AD-B70AB4F875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194330" y="2364159"/>
            <a:ext cx="4429158" cy="3364051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B5840-ECC7-4716-8C68-69CE7C63B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6175" y="2052116"/>
            <a:ext cx="3289986" cy="3997828"/>
          </a:xfrm>
        </p:spPr>
        <p:txBody>
          <a:bodyPr>
            <a:normAutofit/>
          </a:bodyPr>
          <a:lstStyle/>
          <a:p>
            <a:r>
              <a:rPr lang="en-CA" sz="1800"/>
              <a:t>Includes: Hand pulling and digging.</a:t>
            </a:r>
          </a:p>
          <a:p>
            <a:r>
              <a:rPr lang="en-CA" sz="1800"/>
              <a:t>This method is good for environmentally sensitive areas, where chemical or biological methods would be risky.</a:t>
            </a:r>
          </a:p>
          <a:p>
            <a:r>
              <a:rPr lang="en-CA" sz="1800"/>
              <a:t>The drawback is that this method is very time and labour intensive (SLOW)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564258-BA63-4452-B6A7-27E3497D9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180CA4-9498-4028-9B79-88DB48FDED13}"/>
              </a:ext>
            </a:extLst>
          </p:cNvPr>
          <p:cNvSpPr txBox="1"/>
          <p:nvPr/>
        </p:nvSpPr>
        <p:spPr>
          <a:xfrm>
            <a:off x="3890047" y="5528155"/>
            <a:ext cx="27334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6" tooltip="http://blogography.com/archives/2010/03/hol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>
                <a:solidFill>
                  <a:srgbClr val="FFFFFF"/>
                </a:solidFill>
              </a:rPr>
              <a:t> by Unknown Author is licensed under </a:t>
            </a:r>
            <a:r>
              <a:rPr lang="en-CA" sz="700">
                <a:solidFill>
                  <a:srgbClr val="FFFFFF"/>
                </a:solidFill>
                <a:hlinkClick r:id="rId7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CA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0C8693A-B687-4F5E-B86B-B4F11D523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1084F9-D042-49BE-9E1A-43E583B98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65CA45-264D-4FD3-9249-3CB04EC97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7B58214-716F-43B8-8272-85CE2B9AB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5C070E-7DB1-4147-B6A8-D14B9C40E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31070C9-36CD-4B65-8159-324995821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9D7220-29BB-46C1-9B5C-772559671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en-CA" dirty="0"/>
              <a:t>Chemical Management</a:t>
            </a:r>
            <a:endParaRPr lang="en-C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4DE740-C1E1-486D-9AC1-DD17AABA0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0169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2458E-C311-4156-AEDB-D35C57FC9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173" y="2052116"/>
            <a:ext cx="3832852" cy="3997828"/>
          </a:xfrm>
        </p:spPr>
        <p:txBody>
          <a:bodyPr>
            <a:normAutofit/>
          </a:bodyPr>
          <a:lstStyle/>
          <a:p>
            <a:r>
              <a:rPr lang="en-CA" sz="1600" dirty="0"/>
              <a:t>This is typically what most people think of when thinking about invasive species management.</a:t>
            </a:r>
          </a:p>
          <a:p>
            <a:r>
              <a:rPr lang="en-CA" sz="1600" dirty="0"/>
              <a:t>Would include: Pesticides, Herbicides, etc.</a:t>
            </a:r>
          </a:p>
          <a:p>
            <a:r>
              <a:rPr lang="en-CA" sz="1600" dirty="0"/>
              <a:t>Advantages: Quick and easy to deploy</a:t>
            </a:r>
          </a:p>
          <a:p>
            <a:r>
              <a:rPr lang="en-CA" sz="1600" dirty="0"/>
              <a:t>Drawbacks: Can have negative impacts on surrounding non-target plants.</a:t>
            </a:r>
          </a:p>
        </p:txBody>
      </p:sp>
      <p:pic>
        <p:nvPicPr>
          <p:cNvPr id="5" name="Picture 4" descr="A person standing next to a tree&#10;&#10;Description generated with high confidence">
            <a:extLst>
              <a:ext uri="{FF2B5EF4-FFF2-40B4-BE49-F238E27FC236}">
                <a16:creationId xmlns:a16="http://schemas.microsoft.com/office/drawing/2014/main" id="{6F74AEA3-3DD7-4E79-A072-FD7FFEABAF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648" r="2" b="2"/>
          <a:stretch/>
        </p:blipFill>
        <p:spPr>
          <a:xfrm>
            <a:off x="5432992" y="2348779"/>
            <a:ext cx="4818974" cy="337346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9C35FB2-5194-4BE0-92D0-464E2B711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51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CD557CE-2AB8-44E1-AABA-A21D2274F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DCB6E5-A344-4A17-A353-EC4D71E6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82F4F2-6117-4CCD-94A7-4AFD603EC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CCA9FB2-FFC7-4B6D-8E30-9D2CC14E7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F6D6F6-E7F9-4521-BD22-74A61D8ED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566E74-1425-46AC-885D-D2DAEE365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1F7C60-247A-4C95-BCC3-92972154F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808056"/>
            <a:ext cx="3317492" cy="1077229"/>
          </a:xfrm>
        </p:spPr>
        <p:txBody>
          <a:bodyPr>
            <a:normAutofit/>
          </a:bodyPr>
          <a:lstStyle/>
          <a:p>
            <a:pPr algn="l"/>
            <a:r>
              <a:rPr lang="en-CA" dirty="0"/>
              <a:t>Biological Management</a:t>
            </a:r>
            <a:endParaRPr lang="en-C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7C24CE-648A-4D3A-8241-7BCFE9A48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0169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D063D-D2A2-4443-BD42-47B4DB9F8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803" y="2052116"/>
            <a:ext cx="3317493" cy="3997828"/>
          </a:xfrm>
        </p:spPr>
        <p:txBody>
          <a:bodyPr>
            <a:normAutofit/>
          </a:bodyPr>
          <a:lstStyle/>
          <a:p>
            <a:r>
              <a:rPr lang="en-CA" sz="1800" dirty="0"/>
              <a:t>Would include importing insects that feed on the invasive species.</a:t>
            </a:r>
          </a:p>
          <a:p>
            <a:pPr lvl="1"/>
            <a:r>
              <a:rPr lang="en-CA" dirty="0"/>
              <a:t>Example: Leafy Spurge beetle</a:t>
            </a:r>
          </a:p>
        </p:txBody>
      </p:sp>
      <p:pic>
        <p:nvPicPr>
          <p:cNvPr id="5" name="Picture 4" descr="A picture containing tree, person, outdoor, grass&#10;&#10;Description generated with very high confidence">
            <a:extLst>
              <a:ext uri="{FF2B5EF4-FFF2-40B4-BE49-F238E27FC236}">
                <a16:creationId xmlns:a16="http://schemas.microsoft.com/office/drawing/2014/main" id="{87EB4B28-B292-4A7A-8E88-9CC7AECDF4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094766" y="1458208"/>
            <a:ext cx="4651619" cy="3942247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6858379-D070-40E4-8A3D-F29E90C5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8B69ED-E030-459B-8763-DD89A6C84473}"/>
              </a:ext>
            </a:extLst>
          </p:cNvPr>
          <p:cNvSpPr txBox="1"/>
          <p:nvPr/>
        </p:nvSpPr>
        <p:spPr>
          <a:xfrm>
            <a:off x="8022561" y="5200400"/>
            <a:ext cx="27238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6" tooltip="https://www.ag.ndsu.edu/publications/crops/leafy-spurge-control-using-flea-beetles-aphthona-sp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>
                <a:solidFill>
                  <a:srgbClr val="FFFFFF"/>
                </a:solidFill>
              </a:rPr>
              <a:t> by Unknown Author is licensed under </a:t>
            </a:r>
            <a:r>
              <a:rPr lang="en-CA" sz="700">
                <a:solidFill>
                  <a:srgbClr val="FFFFFF"/>
                </a:solidFill>
                <a:hlinkClick r:id="rId7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CA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793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2BF0A0-B64C-4A93-8918-F11412783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CD5395-7CFC-4A48-AC00-A04326CA3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CF2868-CAF0-49A7-8E77-2F6E733CB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F5D4D4B-3D5D-49AC-973B-2EF962D9D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50B604-8141-4B3D-804A-DF7C594B8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4D52DE-B748-4EA3-8D45-D2851D7DB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B484B-3171-493E-8D3F-66DF9685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en-CA" dirty="0"/>
              <a:t>Cultural Methods</a:t>
            </a:r>
            <a:endParaRPr lang="en-C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469967-F6BD-40C3-9D79-4650B9E5E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0169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5034C-B886-4558-820C-4E3472C25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672" y="2052116"/>
            <a:ext cx="3633654" cy="3997828"/>
          </a:xfrm>
        </p:spPr>
        <p:txBody>
          <a:bodyPr>
            <a:normAutofit/>
          </a:bodyPr>
          <a:lstStyle/>
          <a:p>
            <a:r>
              <a:rPr lang="en-CA" sz="1800"/>
              <a:t> Includes: Re-vegetating, irrigating or fertilizing to encourage the establishment of a healthy ground or crop cover to resist invasive plants.</a:t>
            </a:r>
          </a:p>
        </p:txBody>
      </p:sp>
      <p:pic>
        <p:nvPicPr>
          <p:cNvPr id="5" name="Picture 4" descr="A picture containing object, photo&#10;&#10;Description generated with high confidence">
            <a:extLst>
              <a:ext uri="{FF2B5EF4-FFF2-40B4-BE49-F238E27FC236}">
                <a16:creationId xmlns:a16="http://schemas.microsoft.com/office/drawing/2014/main" id="{7D8EF1AE-2B89-4A51-B196-9B96C5910B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728033" y="2348779"/>
            <a:ext cx="3373468" cy="337346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B10DB22-FA48-4A87-9373-894F800CF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BE3A97-1838-4C2D-99F4-D8B9DE5B15F9}"/>
              </a:ext>
            </a:extLst>
          </p:cNvPr>
          <p:cNvSpPr txBox="1"/>
          <p:nvPr/>
        </p:nvSpPr>
        <p:spPr>
          <a:xfrm>
            <a:off x="7377678" y="5522192"/>
            <a:ext cx="27238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6" tooltip="https://ark.gamepedia.com/Fertiliz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>
                <a:solidFill>
                  <a:srgbClr val="FFFFFF"/>
                </a:solidFill>
              </a:rPr>
              <a:t> by Unknown Author is licensed under </a:t>
            </a:r>
            <a:r>
              <a:rPr lang="en-CA" sz="700">
                <a:solidFill>
                  <a:srgbClr val="FFFFFF"/>
                </a:solidFill>
                <a:hlinkClick r:id="rId7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CA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584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FD6CE23-240D-415B-81B0-F15CE6076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E66A48-7796-4FE2-8042-B87F1E3A5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DED009-4FA7-4A3F-B64A-86EE7D5C4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FC58165-2D0C-46A8-9039-E47107B79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B394C5-66AD-4654-96DD-5F7A5B282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006BD7-716F-4665-AEF3-99B318822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5196D7-5C71-45A6-9229-80A3E8ECB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808056"/>
            <a:ext cx="3317492" cy="1077229"/>
          </a:xfrm>
        </p:spPr>
        <p:txBody>
          <a:bodyPr>
            <a:normAutofit/>
          </a:bodyPr>
          <a:lstStyle/>
          <a:p>
            <a:pPr algn="l"/>
            <a:r>
              <a:rPr lang="en-CA" dirty="0"/>
              <a:t>Rediscovering Ways</a:t>
            </a:r>
            <a:endParaRPr lang="en-C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C13107-6741-445E-9C2F-828474F32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0169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C8C22-29B2-4EB7-95C3-82D670D31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803" y="2052116"/>
            <a:ext cx="3317493" cy="3997828"/>
          </a:xfrm>
        </p:spPr>
        <p:txBody>
          <a:bodyPr>
            <a:normAutofit/>
          </a:bodyPr>
          <a:lstStyle/>
          <a:p>
            <a:r>
              <a:rPr lang="en-CA" sz="1800"/>
              <a:t>Natural Methods</a:t>
            </a:r>
          </a:p>
          <a:p>
            <a:r>
              <a:rPr lang="en-CA" sz="1800"/>
              <a:t>Traditional Indigenous Methods</a:t>
            </a:r>
          </a:p>
        </p:txBody>
      </p:sp>
      <p:pic>
        <p:nvPicPr>
          <p:cNvPr id="5" name="Picture 4" descr="A field of tall grass&#10;&#10;Description generated with very high confidence">
            <a:extLst>
              <a:ext uri="{FF2B5EF4-FFF2-40B4-BE49-F238E27FC236}">
                <a16:creationId xmlns:a16="http://schemas.microsoft.com/office/drawing/2014/main" id="{A1FE5B76-8D14-4629-9C9F-E68182AA9D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9015" r="18288" b="2"/>
          <a:stretch/>
        </p:blipFill>
        <p:spPr>
          <a:xfrm>
            <a:off x="6094766" y="647190"/>
            <a:ext cx="4651619" cy="5564283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7038EEB-6071-4BDA-AA8F-6D46EB56D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8A41CC-4340-477D-8E7B-ECEE8F5DE074}"/>
              </a:ext>
            </a:extLst>
          </p:cNvPr>
          <p:cNvSpPr txBox="1"/>
          <p:nvPr/>
        </p:nvSpPr>
        <p:spPr>
          <a:xfrm>
            <a:off x="8181260" y="6011418"/>
            <a:ext cx="256512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6" tooltip="https://commons.wikimedia.org/wiki/File:Prairie_near_Brooks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>
                <a:solidFill>
                  <a:srgbClr val="FFFFFF"/>
                </a:solidFill>
              </a:rPr>
              <a:t> by Unknown Author is licensed under </a:t>
            </a:r>
            <a:r>
              <a:rPr lang="en-CA" sz="70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CA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8188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366</Words>
  <Application>Microsoft Office PowerPoint</Application>
  <PresentationFormat>Widescreen</PresentationFormat>
  <Paragraphs>60</Paragraphs>
  <Slides>11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MS Shell Dlg 2</vt:lpstr>
      <vt:lpstr>Wingdings</vt:lpstr>
      <vt:lpstr>Wingdings 3</vt:lpstr>
      <vt:lpstr>Madison</vt:lpstr>
      <vt:lpstr>Invasive Species Management</vt:lpstr>
      <vt:lpstr>How do we control invasive species?</vt:lpstr>
      <vt:lpstr>Prevention</vt:lpstr>
      <vt:lpstr>Mechanical Management</vt:lpstr>
      <vt:lpstr>Manual Management</vt:lpstr>
      <vt:lpstr>Chemical Management</vt:lpstr>
      <vt:lpstr>Biological Management</vt:lpstr>
      <vt:lpstr>Cultural Methods</vt:lpstr>
      <vt:lpstr>Rediscovering Ways</vt:lpstr>
      <vt:lpstr>Natural Methods</vt:lpstr>
      <vt:lpstr>Traditional Indigenous Methods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Invasive Species Management</dc:title>
  <dc:creator>Tyler C</dc:creator>
  <cp:lastModifiedBy>Tyler C</cp:lastModifiedBy>
  <cp:revision>7</cp:revision>
  <dcterms:created xsi:type="dcterms:W3CDTF">2018-09-16T22:40:49Z</dcterms:created>
  <dcterms:modified xsi:type="dcterms:W3CDTF">2018-09-21T04:58:33Z</dcterms:modified>
</cp:coreProperties>
</file>