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D673C-162E-4C2E-B57D-4F3E280412B4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54180C7-096D-4619-8B62-7967D73954EA}">
      <dgm:prSet/>
      <dgm:spPr/>
      <dgm:t>
        <a:bodyPr/>
        <a:lstStyle/>
        <a:p>
          <a:r>
            <a:rPr lang="en-CA" baseline="0" dirty="0"/>
            <a:t>O</a:t>
          </a:r>
          <a:r>
            <a:rPr lang="en-CA" baseline="-25000" dirty="0"/>
            <a:t>2</a:t>
          </a:r>
          <a:endParaRPr lang="en-US" dirty="0"/>
        </a:p>
      </dgm:t>
    </dgm:pt>
    <dgm:pt modelId="{782A2979-5FDC-4BD3-9DE6-C875F2E6FD1B}" type="parTrans" cxnId="{E6F7E6BD-2044-487A-BA93-1F17A3C64EF9}">
      <dgm:prSet/>
      <dgm:spPr/>
      <dgm:t>
        <a:bodyPr/>
        <a:lstStyle/>
        <a:p>
          <a:endParaRPr lang="en-US"/>
        </a:p>
      </dgm:t>
    </dgm:pt>
    <dgm:pt modelId="{98735504-2528-4387-82AC-78BB8BFA60EF}" type="sibTrans" cxnId="{E6F7E6BD-2044-487A-BA93-1F17A3C64EF9}">
      <dgm:prSet/>
      <dgm:spPr/>
      <dgm:t>
        <a:bodyPr/>
        <a:lstStyle/>
        <a:p>
          <a:endParaRPr lang="en-US"/>
        </a:p>
      </dgm:t>
    </dgm:pt>
    <dgm:pt modelId="{B87850AE-3E24-44E2-9405-9761E83AC6C6}">
      <dgm:prSet/>
      <dgm:spPr/>
      <dgm:t>
        <a:bodyPr/>
        <a:lstStyle/>
        <a:p>
          <a:r>
            <a:rPr lang="en-CA" baseline="0" dirty="0"/>
            <a:t>NH</a:t>
          </a:r>
          <a:r>
            <a:rPr lang="en-CA" baseline="-25000" dirty="0"/>
            <a:t>3</a:t>
          </a:r>
          <a:endParaRPr lang="en-US" baseline="-25000" dirty="0"/>
        </a:p>
      </dgm:t>
    </dgm:pt>
    <dgm:pt modelId="{281A4B4A-10D7-4084-B320-248F41235D27}" type="parTrans" cxnId="{0989BC49-6442-4FF5-8669-AF8A0506ED17}">
      <dgm:prSet/>
      <dgm:spPr/>
      <dgm:t>
        <a:bodyPr/>
        <a:lstStyle/>
        <a:p>
          <a:endParaRPr lang="en-US"/>
        </a:p>
      </dgm:t>
    </dgm:pt>
    <dgm:pt modelId="{EFF6FB9E-381A-4C2B-991F-5B4B87C7D91B}" type="sibTrans" cxnId="{0989BC49-6442-4FF5-8669-AF8A0506ED17}">
      <dgm:prSet/>
      <dgm:spPr/>
      <dgm:t>
        <a:bodyPr/>
        <a:lstStyle/>
        <a:p>
          <a:endParaRPr lang="en-US"/>
        </a:p>
      </dgm:t>
    </dgm:pt>
    <dgm:pt modelId="{B94E3C9D-2E32-4B4F-B03E-1B0DAD641D62}" type="pres">
      <dgm:prSet presAssocID="{F7DD673C-162E-4C2E-B57D-4F3E280412B4}" presName="linear" presStyleCnt="0">
        <dgm:presLayoutVars>
          <dgm:animLvl val="lvl"/>
          <dgm:resizeHandles val="exact"/>
        </dgm:presLayoutVars>
      </dgm:prSet>
      <dgm:spPr/>
    </dgm:pt>
    <dgm:pt modelId="{4CCDAF69-02BC-4C72-9E70-A9BEC5A49437}" type="pres">
      <dgm:prSet presAssocID="{054180C7-096D-4619-8B62-7967D73954E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FB7C833-63CB-4F9C-A163-12D488DEEDDB}" type="pres">
      <dgm:prSet presAssocID="{98735504-2528-4387-82AC-78BB8BFA60EF}" presName="spacer" presStyleCnt="0"/>
      <dgm:spPr/>
    </dgm:pt>
    <dgm:pt modelId="{8A294495-536A-4663-AF6E-977058463B71}" type="pres">
      <dgm:prSet presAssocID="{B87850AE-3E24-44E2-9405-9761E83AC6C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8680D45-3F95-4AE3-A631-03753C962F75}" type="presOf" srcId="{F7DD673C-162E-4C2E-B57D-4F3E280412B4}" destId="{B94E3C9D-2E32-4B4F-B03E-1B0DAD641D62}" srcOrd="0" destOrd="0" presId="urn:microsoft.com/office/officeart/2005/8/layout/vList2"/>
    <dgm:cxn modelId="{0989BC49-6442-4FF5-8669-AF8A0506ED17}" srcId="{F7DD673C-162E-4C2E-B57D-4F3E280412B4}" destId="{B87850AE-3E24-44E2-9405-9761E83AC6C6}" srcOrd="1" destOrd="0" parTransId="{281A4B4A-10D7-4084-B320-248F41235D27}" sibTransId="{EFF6FB9E-381A-4C2B-991F-5B4B87C7D91B}"/>
    <dgm:cxn modelId="{E8D25658-80ED-4055-8BCB-A7381D4154D6}" type="presOf" srcId="{B87850AE-3E24-44E2-9405-9761E83AC6C6}" destId="{8A294495-536A-4663-AF6E-977058463B71}" srcOrd="0" destOrd="0" presId="urn:microsoft.com/office/officeart/2005/8/layout/vList2"/>
    <dgm:cxn modelId="{22E3249D-ABAE-4D9B-A23C-46EB9014E6C2}" type="presOf" srcId="{054180C7-096D-4619-8B62-7967D73954EA}" destId="{4CCDAF69-02BC-4C72-9E70-A9BEC5A49437}" srcOrd="0" destOrd="0" presId="urn:microsoft.com/office/officeart/2005/8/layout/vList2"/>
    <dgm:cxn modelId="{E6F7E6BD-2044-487A-BA93-1F17A3C64EF9}" srcId="{F7DD673C-162E-4C2E-B57D-4F3E280412B4}" destId="{054180C7-096D-4619-8B62-7967D73954EA}" srcOrd="0" destOrd="0" parTransId="{782A2979-5FDC-4BD3-9DE6-C875F2E6FD1B}" sibTransId="{98735504-2528-4387-82AC-78BB8BFA60EF}"/>
    <dgm:cxn modelId="{0BBB546B-5820-4985-9AF1-88BC8657E84D}" type="presParOf" srcId="{B94E3C9D-2E32-4B4F-B03E-1B0DAD641D62}" destId="{4CCDAF69-02BC-4C72-9E70-A9BEC5A49437}" srcOrd="0" destOrd="0" presId="urn:microsoft.com/office/officeart/2005/8/layout/vList2"/>
    <dgm:cxn modelId="{069BF329-FC2D-4341-B043-92237C4B1C37}" type="presParOf" srcId="{B94E3C9D-2E32-4B4F-B03E-1B0DAD641D62}" destId="{BFB7C833-63CB-4F9C-A163-12D488DEEDDB}" srcOrd="1" destOrd="0" presId="urn:microsoft.com/office/officeart/2005/8/layout/vList2"/>
    <dgm:cxn modelId="{518BD7A8-9105-45A9-B073-E9A7F29C1F09}" type="presParOf" srcId="{B94E3C9D-2E32-4B4F-B03E-1B0DAD641D62}" destId="{8A294495-536A-4663-AF6E-977058463B7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DAF69-02BC-4C72-9E70-A9BEC5A49437}">
      <dsp:nvSpPr>
        <dsp:cNvPr id="0" name=""/>
        <dsp:cNvSpPr/>
      </dsp:nvSpPr>
      <dsp:spPr>
        <a:xfrm>
          <a:off x="0" y="978402"/>
          <a:ext cx="5990135" cy="15590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25000"/>
              <a:satMod val="1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500" kern="1200" baseline="0" dirty="0"/>
            <a:t>O</a:t>
          </a:r>
          <a:r>
            <a:rPr lang="en-CA" sz="6500" kern="1200" baseline="-25000" dirty="0"/>
            <a:t>2</a:t>
          </a:r>
          <a:endParaRPr lang="en-US" sz="6500" kern="1200" dirty="0"/>
        </a:p>
      </dsp:txBody>
      <dsp:txXfrm>
        <a:off x="76105" y="1054507"/>
        <a:ext cx="5837925" cy="1406815"/>
      </dsp:txXfrm>
    </dsp:sp>
    <dsp:sp modelId="{8A294495-536A-4663-AF6E-977058463B71}">
      <dsp:nvSpPr>
        <dsp:cNvPr id="0" name=""/>
        <dsp:cNvSpPr/>
      </dsp:nvSpPr>
      <dsp:spPr>
        <a:xfrm>
          <a:off x="0" y="2724627"/>
          <a:ext cx="5990135" cy="1559025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>
          <a:noFill/>
        </a:ln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accent2">
              <a:hueOff val="-7424668"/>
              <a:satOff val="2422"/>
              <a:lumOff val="-2157"/>
              <a:alphaOff val="0"/>
              <a:shade val="25000"/>
              <a:satMod val="1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500" kern="1200" baseline="0" dirty="0"/>
            <a:t>NH</a:t>
          </a:r>
          <a:r>
            <a:rPr lang="en-CA" sz="6500" kern="1200" baseline="-25000" dirty="0"/>
            <a:t>3</a:t>
          </a:r>
          <a:endParaRPr lang="en-US" sz="6500" kern="1200" baseline="-25000" dirty="0"/>
        </a:p>
      </dsp:txBody>
      <dsp:txXfrm>
        <a:off x="76105" y="2800732"/>
        <a:ext cx="5837925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64206-6412-462A-B3D2-5C06AE7D0EE1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68EFA-9A9A-47F1-9D4E-7B09AF8F5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7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768EFA-9A9A-47F1-9D4E-7B09AF8F57E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29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6223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680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45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17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920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31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42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10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94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23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29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57BA58B-EBA8-486C-9C21-F270EB70E663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82071A2-E72E-4790-8D66-9E88A1B952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393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wirdoudesigns.deviantart.com/art/Types-of-Chemical-Bonds-35850656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rdoudesigns.deviantart.com/art/Types-of-Chemical-Bonds-358506569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2DA3-6227-41A6-A232-5F8D77307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525" y="228599"/>
            <a:ext cx="10132452" cy="3839633"/>
          </a:xfrm>
        </p:spPr>
        <p:txBody>
          <a:bodyPr anchor="b">
            <a:normAutofit/>
          </a:bodyPr>
          <a:lstStyle/>
          <a:p>
            <a:r>
              <a:rPr lang="en-CA" sz="4800" dirty="0"/>
              <a:t>Ionic to covalent compounds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C7468-5284-48CD-B47B-02EDE36B9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9525" y="4389966"/>
            <a:ext cx="10132452" cy="2229198"/>
          </a:xfrm>
          <a:noFill/>
        </p:spPr>
        <p:txBody>
          <a:bodyPr anchor="t">
            <a:normAutofit/>
          </a:bodyPr>
          <a:lstStyle/>
          <a:p>
            <a:r>
              <a:rPr lang="en-CA" sz="3200">
                <a:solidFill>
                  <a:schemeClr val="tx1"/>
                </a:solidFill>
              </a:rPr>
              <a:t>What is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2282044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680FD8-7A96-4100-A7B7-3C173D22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</a:t>
            </a:r>
            <a:r>
              <a:rPr lang="en-CA" baseline="-25000" dirty="0"/>
              <a:t>2</a:t>
            </a:r>
            <a:endParaRPr lang="en-CA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4967761-9385-4AE2-8A0D-BA0E92C9CFE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4" t="-3034" r="-211" b="5971"/>
          <a:stretch/>
        </p:blipFill>
        <p:spPr>
          <a:xfrm>
            <a:off x="407127" y="1292134"/>
            <a:ext cx="10601788" cy="2444931"/>
          </a:xfrm>
        </p:spPr>
      </p:pic>
    </p:spTree>
    <p:extLst>
      <p:ext uri="{BB962C8B-B14F-4D97-AF65-F5344CB8AC3E}">
        <p14:creationId xmlns:p14="http://schemas.microsoft.com/office/powerpoint/2010/main" val="254753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A7214A-036D-4B69-B0CB-88C0EE53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NH</a:t>
            </a:r>
            <a:r>
              <a:rPr lang="en-CA" baseline="-25000" dirty="0"/>
              <a:t>3</a:t>
            </a:r>
          </a:p>
        </p:txBody>
      </p:sp>
      <p:pic>
        <p:nvPicPr>
          <p:cNvPr id="6" name="Picture Placeholder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BBF7756-D13F-44E2-8C1C-E8DF0A39DA3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r="781" b="-665"/>
          <a:stretch/>
        </p:blipFill>
        <p:spPr>
          <a:xfrm>
            <a:off x="1027610" y="753335"/>
            <a:ext cx="9309464" cy="3765757"/>
          </a:xfrm>
        </p:spPr>
      </p:pic>
    </p:spTree>
    <p:extLst>
      <p:ext uri="{BB962C8B-B14F-4D97-AF65-F5344CB8AC3E}">
        <p14:creationId xmlns:p14="http://schemas.microsoft.com/office/powerpoint/2010/main" val="1485017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12E318-8843-4FBA-9CB8-AC44622DE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5418D5-11A6-457F-8BCD-5160B33D6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9160" y="0"/>
            <a:ext cx="10393679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72FA4-CE76-429E-BC38-BB8ACA807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92" y="321732"/>
            <a:ext cx="9733620" cy="878397"/>
          </a:xfrm>
          <a:noFill/>
        </p:spPr>
        <p:txBody>
          <a:bodyPr anchor="ctr">
            <a:normAutofit/>
          </a:bodyPr>
          <a:lstStyle/>
          <a:p>
            <a:r>
              <a:rPr lang="en-CA" sz="4000" dirty="0">
                <a:solidFill>
                  <a:srgbClr val="FFFFFF"/>
                </a:solidFill>
              </a:rPr>
              <a:t>Covalent Bonds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1E5C3D-6980-43E1-B38A-365BF0E6E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811"/>
            <a:ext cx="89916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2BF88-6ED5-49EE-A725-27FDC6F09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892" y="1828800"/>
            <a:ext cx="9733620" cy="435133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These bonds form only between non-metals.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Share electrons to fill valence shell.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Only Share unpaired electrons.</a:t>
            </a:r>
          </a:p>
          <a:p>
            <a:endParaRPr lang="en-CA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87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12E318-8843-4FBA-9CB8-AC44622DE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5418D5-11A6-457F-8BCD-5160B33D6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9160" y="0"/>
            <a:ext cx="10393679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76855-AF0C-405C-B3C1-778F867E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92" y="321732"/>
            <a:ext cx="9733620" cy="878397"/>
          </a:xfrm>
          <a:noFill/>
        </p:spPr>
        <p:txBody>
          <a:bodyPr anchor="ctr">
            <a:normAutofit/>
          </a:bodyPr>
          <a:lstStyle/>
          <a:p>
            <a:r>
              <a:rPr lang="en-CA" sz="4000">
                <a:solidFill>
                  <a:srgbClr val="FFFFFF"/>
                </a:solidFill>
              </a:rPr>
              <a:t>Properties of Covalent Bonds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1E5C3D-6980-43E1-B38A-365BF0E6E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811"/>
            <a:ext cx="89916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5A7BD-3ABE-4B47-9B36-08E654CCD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892" y="1828800"/>
            <a:ext cx="9733620" cy="4351337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FFFFFF"/>
                </a:solidFill>
              </a:rPr>
              <a:t>Covalent compounds have low melting and boiling points.</a:t>
            </a:r>
          </a:p>
          <a:p>
            <a:r>
              <a:rPr lang="en-CA" sz="2400" dirty="0">
                <a:solidFill>
                  <a:srgbClr val="FFFFFF"/>
                </a:solidFill>
              </a:rPr>
              <a:t>Covalent compounds never conduct electricity. </a:t>
            </a:r>
          </a:p>
          <a:p>
            <a:r>
              <a:rPr lang="en-CA" sz="2400" dirty="0">
                <a:solidFill>
                  <a:srgbClr val="FFFFFF"/>
                </a:solidFill>
              </a:rPr>
              <a:t>Covalent compounds burn more frequently. </a:t>
            </a:r>
          </a:p>
          <a:p>
            <a:r>
              <a:rPr lang="en-CA" sz="2400" dirty="0">
                <a:solidFill>
                  <a:srgbClr val="FFFFFF"/>
                </a:solidFill>
              </a:rPr>
              <a:t>Covalent compounds have a wide variety of textures. </a:t>
            </a:r>
          </a:p>
          <a:p>
            <a:r>
              <a:rPr lang="en-CA" sz="2400" dirty="0">
                <a:solidFill>
                  <a:srgbClr val="FFFFFF"/>
                </a:solidFill>
              </a:rPr>
              <a:t>Covalent compounds have many different appearances. </a:t>
            </a:r>
          </a:p>
          <a:p>
            <a:endParaRPr lang="en-CA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7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66C88B-B170-4C69-85D3-FD6AD975F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0FE256-DF37-4639-8CB7-2E2F1897A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67B12-783B-4DF1-8B7D-25C48D032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2600" y="758952"/>
            <a:ext cx="5157591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7200">
                <a:solidFill>
                  <a:srgbClr val="FFFFFF"/>
                </a:solidFill>
              </a:rPr>
              <a:t>Ionic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CD1E2-294A-4805-90E9-585839253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2600" y="4800600"/>
            <a:ext cx="5157592" cy="16916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D9D9D9"/>
                </a:solidFill>
              </a:rPr>
              <a:t>These bonds form only between metals and non-metals.</a:t>
            </a: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DD1039A-772C-4213-A092-0D8A9EF4A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284" y="0"/>
            <a:ext cx="46199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Flask">
            <a:extLst>
              <a:ext uri="{FF2B5EF4-FFF2-40B4-BE49-F238E27FC236}">
                <a16:creationId xmlns:a16="http://schemas.microsoft.com/office/drawing/2014/main" id="{3D71C687-D39C-410D-92EF-B53B92EB8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2987" y="1566474"/>
            <a:ext cx="3718563" cy="37185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B39728D-66CA-4175-956D-FE26F3225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5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23C828-50AC-4F3F-A8E8-80205F4F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31" y="640080"/>
            <a:ext cx="3690425" cy="1325562"/>
          </a:xfrm>
        </p:spPr>
        <p:txBody>
          <a:bodyPr>
            <a:normAutofit/>
          </a:bodyPr>
          <a:lstStyle/>
          <a:p>
            <a:r>
              <a:rPr lang="en-CA" sz="3200"/>
              <a:t>Ionic Bonds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D3C8BAE1-1807-4051-B397-A6809BCCF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31" y="1936955"/>
            <a:ext cx="3690425" cy="4243182"/>
          </a:xfrm>
        </p:spPr>
        <p:txBody>
          <a:bodyPr>
            <a:normAutofit/>
          </a:bodyPr>
          <a:lstStyle/>
          <a:p>
            <a:r>
              <a:rPr lang="en-US" sz="1600" dirty="0"/>
              <a:t>Exchange electrons. </a:t>
            </a:r>
          </a:p>
          <a:p>
            <a:r>
              <a:rPr lang="en-US" sz="1600" dirty="0"/>
              <a:t>The metal ion “cation” loses electrons and becomes positively charged.</a:t>
            </a:r>
          </a:p>
          <a:p>
            <a:r>
              <a:rPr lang="en-US" sz="1600" dirty="0"/>
              <a:t>The non-metal “anion” gains electrons and becomes negatively charged.</a:t>
            </a:r>
          </a:p>
        </p:txBody>
      </p:sp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BD66EFD5-7115-432B-82A5-7259D916F6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5941" t="568" r="6316" b="63520"/>
          <a:stretch/>
        </p:blipFill>
        <p:spPr>
          <a:xfrm>
            <a:off x="4654296" y="1442465"/>
            <a:ext cx="6155736" cy="398333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0694156-B30C-4AE1-9886-0D236EC01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7A5615-33FA-4642-8B39-5A777ACE7F97}"/>
              </a:ext>
            </a:extLst>
          </p:cNvPr>
          <p:cNvSpPr txBox="1"/>
          <p:nvPr/>
        </p:nvSpPr>
        <p:spPr>
          <a:xfrm>
            <a:off x="7925909" y="5225740"/>
            <a:ext cx="288412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4" tooltip="http://wirdoudesigns.deviantart.com/art/Types-of-Chemical-Bonds-35850656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5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12E318-8843-4FBA-9CB8-AC44622DE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5418D5-11A6-457F-8BCD-5160B33D6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9160" y="0"/>
            <a:ext cx="10393679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C6EE0-523E-49AE-8EFC-3602BB5C3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92" y="321732"/>
            <a:ext cx="9733620" cy="878397"/>
          </a:xfrm>
          <a:noFill/>
        </p:spPr>
        <p:txBody>
          <a:bodyPr anchor="ctr">
            <a:normAutofit/>
          </a:bodyPr>
          <a:lstStyle/>
          <a:p>
            <a:r>
              <a:rPr lang="en-CA" sz="4000">
                <a:solidFill>
                  <a:srgbClr val="FFFFFF"/>
                </a:solidFill>
              </a:rPr>
              <a:t>Properties of Ionic Compounds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1E5C3D-6980-43E1-B38A-365BF0E6E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811"/>
            <a:ext cx="89916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86B08-6A15-44D7-95BB-90B5586AC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892" y="1828800"/>
            <a:ext cx="9733620" cy="4351337"/>
          </a:xfrm>
        </p:spPr>
        <p:txBody>
          <a:bodyPr>
            <a:normAutofit/>
          </a:bodyPr>
          <a:lstStyle/>
          <a:p>
            <a:r>
              <a:rPr lang="en-CA" sz="2400">
                <a:solidFill>
                  <a:srgbClr val="FFFFFF"/>
                </a:solidFill>
              </a:rPr>
              <a:t>Ionic compounds have high melting and boiling points.</a:t>
            </a:r>
          </a:p>
          <a:p>
            <a:r>
              <a:rPr lang="en-CA" sz="2400">
                <a:solidFill>
                  <a:srgbClr val="FFFFFF"/>
                </a:solidFill>
              </a:rPr>
              <a:t>Ionic compounds conduct electricity when dissolved in water or molten. </a:t>
            </a:r>
          </a:p>
          <a:p>
            <a:r>
              <a:rPr lang="en-CA" sz="2400">
                <a:solidFill>
                  <a:srgbClr val="FFFFFF"/>
                </a:solidFill>
              </a:rPr>
              <a:t>Ionic compounds rarely burn.</a:t>
            </a:r>
          </a:p>
          <a:p>
            <a:r>
              <a:rPr lang="en-CA" sz="2400">
                <a:solidFill>
                  <a:srgbClr val="FFFFFF"/>
                </a:solidFill>
              </a:rPr>
              <a:t>Ionic compounds are hard and brittle.</a:t>
            </a:r>
          </a:p>
          <a:p>
            <a:r>
              <a:rPr lang="en-CA" sz="2400">
                <a:solidFill>
                  <a:srgbClr val="FFFFFF"/>
                </a:solidFill>
              </a:rPr>
              <a:t>Ionic compounds form crystals.</a:t>
            </a:r>
          </a:p>
        </p:txBody>
      </p:sp>
    </p:spTree>
    <p:extLst>
      <p:ext uri="{BB962C8B-B14F-4D97-AF65-F5344CB8AC3E}">
        <p14:creationId xmlns:p14="http://schemas.microsoft.com/office/powerpoint/2010/main" val="336338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66C88B-B170-4C69-85D3-FD6AD975F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0FE256-DF37-4639-8CB7-2E2F1897A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67B12-783B-4DF1-8B7D-25C48D032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86" y="758952"/>
            <a:ext cx="6971414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7200" dirty="0">
                <a:solidFill>
                  <a:srgbClr val="FFFFFF"/>
                </a:solidFill>
              </a:rPr>
              <a:t>Covalent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CD1E2-294A-4805-90E9-585839253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2600" y="4800600"/>
            <a:ext cx="6056256" cy="16916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D9D9D9"/>
                </a:solidFill>
              </a:rPr>
              <a:t>These bonds form only between non-metals.</a:t>
            </a: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DD1039A-772C-4213-A092-0D8A9EF4A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284" y="0"/>
            <a:ext cx="46199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Flask">
            <a:extLst>
              <a:ext uri="{FF2B5EF4-FFF2-40B4-BE49-F238E27FC236}">
                <a16:creationId xmlns:a16="http://schemas.microsoft.com/office/drawing/2014/main" id="{3D71C687-D39C-410D-92EF-B53B92EB8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2987" y="1566474"/>
            <a:ext cx="3718563" cy="37185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B39728D-66CA-4175-956D-FE26F3225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6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2BBA-8BD5-4153-A0D4-A2F72765A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31" y="640080"/>
            <a:ext cx="3690425" cy="1325562"/>
          </a:xfrm>
        </p:spPr>
        <p:txBody>
          <a:bodyPr>
            <a:normAutofit/>
          </a:bodyPr>
          <a:lstStyle/>
          <a:p>
            <a:r>
              <a:rPr lang="en-CA" sz="3200" dirty="0"/>
              <a:t>Covalent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39477-B69A-4839-A4E2-8C004C635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31" y="1936955"/>
            <a:ext cx="3690425" cy="4243182"/>
          </a:xfrm>
        </p:spPr>
        <p:txBody>
          <a:bodyPr>
            <a:normAutofit/>
          </a:bodyPr>
          <a:lstStyle/>
          <a:p>
            <a:r>
              <a:rPr lang="en-CA" sz="1600" dirty="0"/>
              <a:t>Share Electrons to fill their valence shells.</a:t>
            </a:r>
          </a:p>
          <a:p>
            <a:r>
              <a:rPr lang="en-CA" sz="1600" dirty="0"/>
              <a:t>Do not have charges.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5208FD-4EE0-4DB6-B7D0-D85EBCF40E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456" t="35573" r="4801" b="34807"/>
          <a:stretch/>
        </p:blipFill>
        <p:spPr>
          <a:xfrm>
            <a:off x="4654296" y="1791417"/>
            <a:ext cx="6155736" cy="328542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0694156-B30C-4AE1-9886-0D236EC01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5115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12E318-8843-4FBA-9CB8-AC44622DE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5418D5-11A6-457F-8BCD-5160B33D6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9160" y="0"/>
            <a:ext cx="10393679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712A94-DD61-4F3A-AB9B-6CA69D50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92" y="321732"/>
            <a:ext cx="9733620" cy="878397"/>
          </a:xfrm>
          <a:noFill/>
        </p:spPr>
        <p:txBody>
          <a:bodyPr anchor="ctr">
            <a:normAutofit/>
          </a:bodyPr>
          <a:lstStyle/>
          <a:p>
            <a:r>
              <a:rPr lang="en-CA" sz="4000">
                <a:solidFill>
                  <a:srgbClr val="FFFFFF"/>
                </a:solidFill>
              </a:rPr>
              <a:t>Valency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1E5C3D-6980-43E1-B38A-365BF0E6E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811"/>
            <a:ext cx="89916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215BB-A0F9-4CCA-B02A-F658D40C4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892" y="1828800"/>
            <a:ext cx="9733620" cy="4351337"/>
          </a:xfrm>
        </p:spPr>
        <p:txBody>
          <a:bodyPr>
            <a:normAutofit/>
          </a:bodyPr>
          <a:lstStyle/>
          <a:p>
            <a:r>
              <a:rPr lang="en-CA" sz="2400">
                <a:solidFill>
                  <a:srgbClr val="FFFFFF"/>
                </a:solidFill>
              </a:rPr>
              <a:t>The number of electrons in the outer shell of an atom which are able to be used to form bonds with other atoms.</a:t>
            </a:r>
          </a:p>
        </p:txBody>
      </p:sp>
    </p:spTree>
    <p:extLst>
      <p:ext uri="{BB962C8B-B14F-4D97-AF65-F5344CB8AC3E}">
        <p14:creationId xmlns:p14="http://schemas.microsoft.com/office/powerpoint/2010/main" val="114586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0CDF5D3-7220-42A0-9D37-ECF3BF28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510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BC717F-58B3-4A4E-BC3B-1B11323AD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AABDC-528E-4087-BE42-8710896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183" y="5181600"/>
            <a:ext cx="10156435" cy="107632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400">
                <a:solidFill>
                  <a:srgbClr val="FFFFFF"/>
                </a:solidFill>
              </a:rPr>
              <a:t>Covalent Bond Forming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E75710-64C5-4CA8-8A7C-82EE4125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8EE2D97F-4F34-416F-B5B6-D69870E81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263" y="279139"/>
            <a:ext cx="8227473" cy="442367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35050B1-74E1-4A81-923D-0F5971A3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7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A79D2-FB0A-4A66-90BF-FCB1290F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en-CA" sz="3600" dirty="0">
                <a:solidFill>
                  <a:srgbClr val="FFFFFF"/>
                </a:solidFill>
              </a:rPr>
              <a:t>Examples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734F7F68-61C4-4514-AA7E-AD81CB8391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836296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63396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Widescreen</PresentationFormat>
  <Paragraphs>39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Schoolbook</vt:lpstr>
      <vt:lpstr>Wingdings 2</vt:lpstr>
      <vt:lpstr>View</vt:lpstr>
      <vt:lpstr>Ionic to covalent compounds</vt:lpstr>
      <vt:lpstr>Ionic Bonds</vt:lpstr>
      <vt:lpstr>Ionic Bonds</vt:lpstr>
      <vt:lpstr>Properties of Ionic Compounds</vt:lpstr>
      <vt:lpstr>Covalent Bonds</vt:lpstr>
      <vt:lpstr>Covalent Bonds</vt:lpstr>
      <vt:lpstr>Valency</vt:lpstr>
      <vt:lpstr>Covalent Bond Forming</vt:lpstr>
      <vt:lpstr>Examples</vt:lpstr>
      <vt:lpstr>O2</vt:lpstr>
      <vt:lpstr>NH3</vt:lpstr>
      <vt:lpstr>Covalent Bonds</vt:lpstr>
      <vt:lpstr>Properties of Covalent Bonds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to covalent compounds</dc:title>
  <dc:creator>Tyler C</dc:creator>
  <cp:lastModifiedBy>Tyler C</cp:lastModifiedBy>
  <cp:revision>1</cp:revision>
  <dcterms:created xsi:type="dcterms:W3CDTF">2018-10-25T07:09:49Z</dcterms:created>
  <dcterms:modified xsi:type="dcterms:W3CDTF">2018-10-25T07:10:08Z</dcterms:modified>
</cp:coreProperties>
</file>