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5"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10/12/2016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10/12/2016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10/12/2016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a:t>
            </a:r>
            <a:r>
              <a:rPr lang="en-US" dirty="0"/>
              <a:t>S</a:t>
            </a:r>
            <a:r>
              <a:rPr lang="en-US" dirty="0" smtClean="0"/>
              <a:t>election Activity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3216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439" y="2045441"/>
            <a:ext cx="8461740" cy="3693319"/>
          </a:xfrm>
          <a:prstGeom prst="rect">
            <a:avLst/>
          </a:prstGeom>
          <a:noFill/>
        </p:spPr>
        <p:txBody>
          <a:bodyPr wrap="square" rtlCol="0">
            <a:spAutoFit/>
          </a:bodyPr>
          <a:lstStyle/>
          <a:p>
            <a:r>
              <a:rPr lang="en-US" sz="2400" b="1" dirty="0">
                <a:solidFill>
                  <a:srgbClr val="FFFFFF"/>
                </a:solidFill>
              </a:rPr>
              <a:t>Selection</a:t>
            </a:r>
            <a:r>
              <a:rPr lang="en-US" sz="2400" dirty="0">
                <a:solidFill>
                  <a:srgbClr val="FFFFFF"/>
                </a:solidFill>
              </a:rPr>
              <a:t>: In </a:t>
            </a:r>
            <a:r>
              <a:rPr lang="en-US" sz="2400" dirty="0" err="1" smtClean="0">
                <a:solidFill>
                  <a:srgbClr val="FFFFFF"/>
                </a:solidFill>
              </a:rPr>
              <a:t>arti</a:t>
            </a:r>
            <a:r>
              <a:rPr lang="en-US" sz="2400" dirty="0" err="1">
                <a:solidFill>
                  <a:srgbClr val="FFFFFF"/>
                </a:solidFill>
              </a:rPr>
              <a:t>f</a:t>
            </a:r>
            <a:r>
              <a:rPr lang="en-US" sz="2400" dirty="0" err="1" smtClean="0">
                <a:solidFill>
                  <a:srgbClr val="FFFFFF"/>
                </a:solidFill>
              </a:rPr>
              <a:t>cial</a:t>
            </a:r>
            <a:r>
              <a:rPr lang="en-US" sz="2400" dirty="0" smtClean="0">
                <a:solidFill>
                  <a:srgbClr val="FFFFFF"/>
                </a:solidFill>
              </a:rPr>
              <a:t> </a:t>
            </a:r>
            <a:r>
              <a:rPr lang="en-US" sz="2400" dirty="0">
                <a:solidFill>
                  <a:srgbClr val="FFFFFF"/>
                </a:solidFill>
              </a:rPr>
              <a:t>selection, individuals with favorable traits are bred in the hopes that those traits will be passed on to the next generation. </a:t>
            </a:r>
            <a:endParaRPr lang="en-US" sz="2400" dirty="0" smtClean="0">
              <a:solidFill>
                <a:srgbClr val="FFFFFF"/>
              </a:solidFill>
            </a:endParaRPr>
          </a:p>
          <a:p>
            <a:endParaRPr lang="en-US" sz="2400" dirty="0">
              <a:solidFill>
                <a:srgbClr val="FFFFFF"/>
              </a:solidFill>
            </a:endParaRPr>
          </a:p>
          <a:p>
            <a:r>
              <a:rPr lang="en-US" sz="2400" b="1" dirty="0">
                <a:solidFill>
                  <a:srgbClr val="FFFFFF"/>
                </a:solidFill>
              </a:rPr>
              <a:t>Time</a:t>
            </a:r>
            <a:r>
              <a:rPr lang="en-US" sz="2400" dirty="0">
                <a:solidFill>
                  <a:srgbClr val="FFFFFF"/>
                </a:solidFill>
              </a:rPr>
              <a:t>: Getting the desirable features does not usually happen in just one try. Often, you have to breed many generations to get a new breed established. </a:t>
            </a:r>
          </a:p>
          <a:p>
            <a:endParaRPr lang="en-US" sz="2400" dirty="0"/>
          </a:p>
          <a:p>
            <a:endParaRPr lang="en-US" sz="2400" dirty="0">
              <a:solidFill>
                <a:srgbClr val="FFFFFF"/>
              </a:solidFill>
            </a:endParaRPr>
          </a:p>
          <a:p>
            <a:endParaRPr lang="en-US" dirty="0"/>
          </a:p>
        </p:txBody>
      </p:sp>
      <p:sp>
        <p:nvSpPr>
          <p:cNvPr id="9" name="TextBox 8"/>
          <p:cNvSpPr txBox="1"/>
          <p:nvPr/>
        </p:nvSpPr>
        <p:spPr>
          <a:xfrm>
            <a:off x="1336034" y="326061"/>
            <a:ext cx="6713775" cy="646331"/>
          </a:xfrm>
          <a:prstGeom prst="rect">
            <a:avLst/>
          </a:prstGeom>
          <a:noFill/>
        </p:spPr>
        <p:txBody>
          <a:bodyPr wrap="square" rtlCol="0">
            <a:spAutoFit/>
          </a:bodyPr>
          <a:lstStyle/>
          <a:p>
            <a:r>
              <a:rPr lang="en-US" b="1" dirty="0" err="1" smtClean="0"/>
              <a:t>Artifcial</a:t>
            </a:r>
            <a:r>
              <a:rPr lang="en-US" b="1" dirty="0" smtClean="0"/>
              <a:t> </a:t>
            </a:r>
            <a:r>
              <a:rPr lang="en-US" b="1" dirty="0"/>
              <a:t>Selection </a:t>
            </a:r>
            <a:endParaRPr lang="en-US" dirty="0"/>
          </a:p>
          <a:p>
            <a:endParaRPr lang="en-US" dirty="0"/>
          </a:p>
        </p:txBody>
      </p:sp>
    </p:spTree>
    <p:extLst>
      <p:ext uri="{BB962C8B-B14F-4D97-AF65-F5344CB8AC3E}">
        <p14:creationId xmlns:p14="http://schemas.microsoft.com/office/powerpoint/2010/main" val="306774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Foxhound</a:t>
            </a:r>
            <a:endParaRPr lang="en-US" dirty="0"/>
          </a:p>
        </p:txBody>
      </p:sp>
      <p:pic>
        <p:nvPicPr>
          <p:cNvPr id="8" name="Picture 7" descr="Screen Shot 2016-10-04 at 8.05.1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69206"/>
            <a:ext cx="9144000" cy="3099354"/>
          </a:xfrm>
          <a:prstGeom prst="rect">
            <a:avLst/>
          </a:prstGeom>
        </p:spPr>
      </p:pic>
    </p:spTree>
    <p:extLst>
      <p:ext uri="{BB962C8B-B14F-4D97-AF65-F5344CB8AC3E}">
        <p14:creationId xmlns:p14="http://schemas.microsoft.com/office/powerpoint/2010/main" val="285977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6-10-04 at 8.06.4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174" y="832558"/>
            <a:ext cx="7389424" cy="3274148"/>
          </a:xfrm>
          <a:prstGeom prst="rect">
            <a:avLst/>
          </a:prstGeom>
        </p:spPr>
      </p:pic>
      <p:sp>
        <p:nvSpPr>
          <p:cNvPr id="5" name="TextBox 4"/>
          <p:cNvSpPr txBox="1"/>
          <p:nvPr/>
        </p:nvSpPr>
        <p:spPr>
          <a:xfrm>
            <a:off x="940171" y="4424634"/>
            <a:ext cx="7735805" cy="2308324"/>
          </a:xfrm>
          <a:prstGeom prst="rect">
            <a:avLst/>
          </a:prstGeom>
          <a:noFill/>
        </p:spPr>
        <p:txBody>
          <a:bodyPr wrap="square" rtlCol="0">
            <a:spAutoFit/>
          </a:bodyPr>
          <a:lstStyle/>
          <a:p>
            <a:r>
              <a:rPr lang="en-US" dirty="0">
                <a:solidFill>
                  <a:schemeClr val="bg1"/>
                </a:solidFill>
              </a:rPr>
              <a:t>The American Foxhound is half descended from the English Foxhounds that were brought to America in 1650. The English hounds were crossed with a French hound that George Washington received as a gift from Lafayette. The combination breed became an excellent hunter of wild animals. The American Foxhound has great speed and an excellent sense of smell. It can run at high speed for long periods and has a musical bay that is easy to follow. American Foxhounds are still used as hunting dogs today but are also used as companions and watchdogs.</a:t>
            </a:r>
          </a:p>
        </p:txBody>
      </p:sp>
    </p:spTree>
    <p:extLst>
      <p:ext uri="{BB962C8B-B14F-4D97-AF65-F5344CB8AC3E}">
        <p14:creationId xmlns:p14="http://schemas.microsoft.com/office/powerpoint/2010/main" val="318659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All dogs are </a:t>
            </a:r>
            <a:r>
              <a:rPr lang="en-US" dirty="0"/>
              <a:t>from the same species, </a:t>
            </a:r>
            <a:r>
              <a:rPr lang="en-US" i="1" dirty="0" err="1"/>
              <a:t>Canis</a:t>
            </a:r>
            <a:r>
              <a:rPr lang="en-US" i="1" dirty="0"/>
              <a:t> </a:t>
            </a:r>
            <a:r>
              <a:rPr lang="en-US" i="1" dirty="0" err="1" smtClean="0"/>
              <a:t>familiaris</a:t>
            </a:r>
            <a:r>
              <a:rPr lang="en-US" dirty="0" smtClean="0"/>
              <a:t>. Therefore, </a:t>
            </a:r>
            <a:r>
              <a:rPr lang="en-US" dirty="0"/>
              <a:t>it is possible to select dogs to breed for particular </a:t>
            </a:r>
            <a:r>
              <a:rPr lang="en-US" dirty="0" smtClean="0"/>
              <a:t>traits.</a:t>
            </a:r>
          </a:p>
          <a:p>
            <a:r>
              <a:rPr lang="en-US" dirty="0" smtClean="0"/>
              <a:t>What features </a:t>
            </a:r>
            <a:r>
              <a:rPr lang="en-US" dirty="0"/>
              <a:t>or abilities of dogs </a:t>
            </a:r>
            <a:r>
              <a:rPr lang="en-US" dirty="0" smtClean="0"/>
              <a:t>might humans want to breed for? </a:t>
            </a:r>
            <a:endParaRPr lang="en-US" dirty="0"/>
          </a:p>
        </p:txBody>
      </p:sp>
      <p:pic>
        <p:nvPicPr>
          <p:cNvPr id="5" name="Picture 4" descr="Screen Shot 2016-10-04 at 8.11.1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4869" y="4328877"/>
            <a:ext cx="7422368" cy="2213318"/>
          </a:xfrm>
          <a:prstGeom prst="rect">
            <a:avLst/>
          </a:prstGeom>
        </p:spPr>
      </p:pic>
    </p:spTree>
    <p:extLst>
      <p:ext uri="{BB962C8B-B14F-4D97-AF65-F5344CB8AC3E}">
        <p14:creationId xmlns:p14="http://schemas.microsoft.com/office/powerpoint/2010/main" val="339439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edingexampl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2818" y="39150"/>
            <a:ext cx="5468023" cy="7076265"/>
          </a:xfrm>
          <a:prstGeom prst="rect">
            <a:avLst/>
          </a:prstGeom>
        </p:spPr>
      </p:pic>
      <p:sp>
        <p:nvSpPr>
          <p:cNvPr id="5" name="TextBox 4"/>
          <p:cNvSpPr txBox="1"/>
          <p:nvPr/>
        </p:nvSpPr>
        <p:spPr>
          <a:xfrm>
            <a:off x="6647658" y="2216386"/>
            <a:ext cx="1998592" cy="2862323"/>
          </a:xfrm>
          <a:prstGeom prst="rect">
            <a:avLst/>
          </a:prstGeom>
          <a:noFill/>
        </p:spPr>
        <p:txBody>
          <a:bodyPr wrap="square" rtlCol="0">
            <a:spAutoFit/>
          </a:bodyPr>
          <a:lstStyle/>
          <a:p>
            <a:r>
              <a:rPr lang="en-US" dirty="0">
                <a:solidFill>
                  <a:srgbClr val="FFFFFF"/>
                </a:solidFill>
              </a:rPr>
              <a:t>W</a:t>
            </a:r>
            <a:r>
              <a:rPr lang="en-US" dirty="0" smtClean="0">
                <a:solidFill>
                  <a:srgbClr val="FFFFFF"/>
                </a:solidFill>
              </a:rPr>
              <a:t>hich </a:t>
            </a:r>
            <a:r>
              <a:rPr lang="en-US" dirty="0">
                <a:solidFill>
                  <a:srgbClr val="FFFFFF"/>
                </a:solidFill>
              </a:rPr>
              <a:t>traits would be most appropriate to match the example </a:t>
            </a:r>
            <a:r>
              <a:rPr lang="en-US" dirty="0" smtClean="0">
                <a:solidFill>
                  <a:srgbClr val="FFFFFF"/>
                </a:solidFill>
              </a:rPr>
              <a:t>given?</a:t>
            </a:r>
          </a:p>
          <a:p>
            <a:endParaRPr lang="en-US" dirty="0" smtClean="0">
              <a:solidFill>
                <a:srgbClr val="FFFFFF"/>
              </a:solidFill>
            </a:endParaRPr>
          </a:p>
          <a:p>
            <a:endParaRPr lang="en-US" dirty="0">
              <a:solidFill>
                <a:srgbClr val="FFFFFF"/>
              </a:solidFill>
            </a:endParaRPr>
          </a:p>
          <a:p>
            <a:r>
              <a:rPr lang="en-US" dirty="0" smtClean="0">
                <a:solidFill>
                  <a:srgbClr val="FFFFFF"/>
                </a:solidFill>
              </a:rPr>
              <a:t>Which </a:t>
            </a:r>
            <a:r>
              <a:rPr lang="en-US" dirty="0">
                <a:solidFill>
                  <a:srgbClr val="FFFFFF"/>
                </a:solidFill>
              </a:rPr>
              <a:t>breeds would probably be best to cross?</a:t>
            </a:r>
          </a:p>
        </p:txBody>
      </p:sp>
    </p:spTree>
    <p:extLst>
      <p:ext uri="{BB962C8B-B14F-4D97-AF65-F5344CB8AC3E}">
        <p14:creationId xmlns:p14="http://schemas.microsoft.com/office/powerpoint/2010/main" val="118632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gtraits.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6780" y="-1"/>
            <a:ext cx="5812411" cy="7521943"/>
          </a:xfrm>
          <a:prstGeom prst="rect">
            <a:avLst/>
          </a:prstGeom>
        </p:spPr>
      </p:pic>
      <p:sp>
        <p:nvSpPr>
          <p:cNvPr id="5" name="TextBox 4"/>
          <p:cNvSpPr txBox="1"/>
          <p:nvPr/>
        </p:nvSpPr>
        <p:spPr>
          <a:xfrm>
            <a:off x="6696666" y="1765017"/>
            <a:ext cx="2078275" cy="3416320"/>
          </a:xfrm>
          <a:prstGeom prst="rect">
            <a:avLst/>
          </a:prstGeom>
          <a:noFill/>
        </p:spPr>
        <p:txBody>
          <a:bodyPr wrap="square" rtlCol="0">
            <a:spAutoFit/>
          </a:bodyPr>
          <a:lstStyle/>
          <a:p>
            <a:r>
              <a:rPr lang="en-US" dirty="0">
                <a:solidFill>
                  <a:srgbClr val="FFFFFF"/>
                </a:solidFill>
              </a:rPr>
              <a:t>P</a:t>
            </a:r>
            <a:r>
              <a:rPr lang="en-US" dirty="0" smtClean="0">
                <a:solidFill>
                  <a:srgbClr val="FFFFFF"/>
                </a:solidFill>
              </a:rPr>
              <a:t>hysical </a:t>
            </a:r>
            <a:r>
              <a:rPr lang="en-US" dirty="0">
                <a:solidFill>
                  <a:srgbClr val="FFFFFF"/>
                </a:solidFill>
              </a:rPr>
              <a:t>traits serve a very specific function for dogs. Each of these could play an important role, or have significance for humans when they need a dog to perform a particular function</a:t>
            </a:r>
          </a:p>
        </p:txBody>
      </p:sp>
      <p:sp>
        <p:nvSpPr>
          <p:cNvPr id="6" name="TextBox 5"/>
          <p:cNvSpPr txBox="1"/>
          <p:nvPr/>
        </p:nvSpPr>
        <p:spPr>
          <a:xfrm>
            <a:off x="5987413" y="5674449"/>
            <a:ext cx="2144252" cy="923330"/>
          </a:xfrm>
          <a:prstGeom prst="rect">
            <a:avLst/>
          </a:prstGeom>
          <a:noFill/>
        </p:spPr>
        <p:txBody>
          <a:bodyPr wrap="square" rtlCol="0">
            <a:spAutoFit/>
          </a:bodyPr>
          <a:lstStyle/>
          <a:p>
            <a:r>
              <a:rPr lang="en-US" dirty="0" smtClean="0">
                <a:solidFill>
                  <a:srgbClr val="FFFFFF"/>
                </a:solidFill>
              </a:rPr>
              <a:t>What significance can each trait have?</a:t>
            </a:r>
            <a:endParaRPr lang="en-US" dirty="0">
              <a:solidFill>
                <a:srgbClr val="FFFFFF"/>
              </a:solidFill>
            </a:endParaRPr>
          </a:p>
        </p:txBody>
      </p:sp>
    </p:spTree>
    <p:extLst>
      <p:ext uri="{BB962C8B-B14F-4D97-AF65-F5344CB8AC3E}">
        <p14:creationId xmlns:p14="http://schemas.microsoft.com/office/powerpoint/2010/main" val="292652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chers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02" y="0"/>
            <a:ext cx="8593798" cy="11121384"/>
          </a:xfrm>
          <a:prstGeom prst="rect">
            <a:avLst/>
          </a:prstGeom>
        </p:spPr>
      </p:pic>
    </p:spTree>
    <p:extLst>
      <p:ext uri="{BB962C8B-B14F-4D97-AF65-F5344CB8AC3E}">
        <p14:creationId xmlns:p14="http://schemas.microsoft.com/office/powerpoint/2010/main" val="225530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DIVIDE INTO GROUPS OF 3 </a:t>
            </a:r>
          </a:p>
          <a:p>
            <a:r>
              <a:rPr lang="en-US" dirty="0" smtClean="0"/>
              <a:t>GRAB DOG PACKET</a:t>
            </a:r>
          </a:p>
          <a:p>
            <a:r>
              <a:rPr lang="en-US" dirty="0"/>
              <a:t>E</a:t>
            </a:r>
            <a:r>
              <a:rPr lang="en-US" dirty="0" smtClean="0"/>
              <a:t>ach </a:t>
            </a:r>
            <a:r>
              <a:rPr lang="en-US" dirty="0"/>
              <a:t>group will be trying to artificially select a new dog with certain traits by crossing two existing </a:t>
            </a:r>
            <a:r>
              <a:rPr lang="en-US" dirty="0" smtClean="0"/>
              <a:t>breeds</a:t>
            </a:r>
          </a:p>
          <a:p>
            <a:r>
              <a:rPr lang="en-US" dirty="0" smtClean="0"/>
              <a:t>Take out “ownership card” and fill it out. The “dog breeds” handout contains the breeds you may use. </a:t>
            </a:r>
            <a:endParaRPr lang="en-US" dirty="0"/>
          </a:p>
        </p:txBody>
      </p:sp>
    </p:spTree>
    <p:extLst>
      <p:ext uri="{BB962C8B-B14F-4D97-AF65-F5344CB8AC3E}">
        <p14:creationId xmlns:p14="http://schemas.microsoft.com/office/powerpoint/2010/main" val="83366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439" y="2045441"/>
            <a:ext cx="8461740" cy="4431983"/>
          </a:xfrm>
          <a:prstGeom prst="rect">
            <a:avLst/>
          </a:prstGeom>
          <a:noFill/>
        </p:spPr>
        <p:txBody>
          <a:bodyPr wrap="square" rtlCol="0">
            <a:spAutoFit/>
          </a:bodyPr>
          <a:lstStyle/>
          <a:p>
            <a:r>
              <a:rPr lang="en-US" sz="2400" i="1" dirty="0" err="1" smtClean="0">
                <a:solidFill>
                  <a:srgbClr val="FFFFFF"/>
                </a:solidFill>
              </a:rPr>
              <a:t>Arti</a:t>
            </a:r>
            <a:r>
              <a:rPr lang="en-US" sz="2400" i="1" dirty="0" err="1">
                <a:solidFill>
                  <a:srgbClr val="FFFFFF"/>
                </a:solidFill>
              </a:rPr>
              <a:t>f</a:t>
            </a:r>
            <a:r>
              <a:rPr lang="en-US" sz="2400" i="1" dirty="0" err="1" smtClean="0">
                <a:solidFill>
                  <a:srgbClr val="FFFFFF"/>
                </a:solidFill>
              </a:rPr>
              <a:t>cial</a:t>
            </a:r>
            <a:r>
              <a:rPr lang="en-US" sz="2400" i="1" dirty="0" smtClean="0">
                <a:solidFill>
                  <a:srgbClr val="FFFFFF"/>
                </a:solidFill>
              </a:rPr>
              <a:t> </a:t>
            </a:r>
            <a:r>
              <a:rPr lang="en-US" sz="2400" i="1" dirty="0">
                <a:solidFill>
                  <a:srgbClr val="FFFFFF"/>
                </a:solidFill>
              </a:rPr>
              <a:t>selection </a:t>
            </a:r>
            <a:r>
              <a:rPr lang="en-US" sz="2400" dirty="0">
                <a:solidFill>
                  <a:srgbClr val="FFFFFF"/>
                </a:solidFill>
              </a:rPr>
              <a:t>happens when people select individuals to mate that have features they hope the offspring will inherit. This is also called </a:t>
            </a:r>
            <a:r>
              <a:rPr lang="en-US" sz="2400" dirty="0" smtClean="0">
                <a:solidFill>
                  <a:srgbClr val="FFFFFF"/>
                </a:solidFill>
              </a:rPr>
              <a:t>selective </a:t>
            </a:r>
            <a:r>
              <a:rPr lang="en-US" sz="2400" dirty="0">
                <a:solidFill>
                  <a:srgbClr val="FFFFFF"/>
                </a:solidFill>
              </a:rPr>
              <a:t>breeding. </a:t>
            </a:r>
          </a:p>
          <a:p>
            <a:endParaRPr lang="en-US" sz="2400" dirty="0" smtClean="0">
              <a:solidFill>
                <a:srgbClr val="FFFFFF"/>
              </a:solidFill>
            </a:endParaRPr>
          </a:p>
          <a:p>
            <a:r>
              <a:rPr lang="en-US" sz="2400" dirty="0" smtClean="0">
                <a:solidFill>
                  <a:srgbClr val="FFFFFF"/>
                </a:solidFill>
              </a:rPr>
              <a:t>Here </a:t>
            </a:r>
            <a:r>
              <a:rPr lang="en-US" sz="2400" dirty="0">
                <a:solidFill>
                  <a:srgbClr val="FFFFFF"/>
                </a:solidFill>
              </a:rPr>
              <a:t>is what is required: </a:t>
            </a:r>
          </a:p>
          <a:p>
            <a:r>
              <a:rPr lang="en-US" sz="2400" b="1" dirty="0" smtClean="0">
                <a:solidFill>
                  <a:srgbClr val="FFFFFF"/>
                </a:solidFill>
              </a:rPr>
              <a:t>Variation</a:t>
            </a:r>
            <a:r>
              <a:rPr lang="en-US" sz="2400" dirty="0">
                <a:solidFill>
                  <a:srgbClr val="FFFFFF"/>
                </a:solidFill>
              </a:rPr>
              <a:t>: The differences that exist among individuals. Many of these differences are determined by their genes. </a:t>
            </a:r>
            <a:endParaRPr lang="en-US" sz="2400" dirty="0" smtClean="0">
              <a:solidFill>
                <a:srgbClr val="FFFFFF"/>
              </a:solidFill>
            </a:endParaRPr>
          </a:p>
          <a:p>
            <a:endParaRPr lang="en-US" sz="2400" dirty="0">
              <a:solidFill>
                <a:srgbClr val="FFFFFF"/>
              </a:solidFill>
            </a:endParaRPr>
          </a:p>
          <a:p>
            <a:r>
              <a:rPr lang="en-US" sz="2400" b="1" dirty="0">
                <a:solidFill>
                  <a:srgbClr val="FFFFFF"/>
                </a:solidFill>
              </a:rPr>
              <a:t>Inheritance</a:t>
            </a:r>
            <a:r>
              <a:rPr lang="en-US" sz="2400" dirty="0">
                <a:solidFill>
                  <a:srgbClr val="FFFFFF"/>
                </a:solidFill>
              </a:rPr>
              <a:t>: Genetic traits are inherited from parents and are passed on to offspring. </a:t>
            </a:r>
          </a:p>
          <a:p>
            <a:endParaRPr lang="en-US" sz="2400" dirty="0">
              <a:solidFill>
                <a:srgbClr val="FFFFFF"/>
              </a:solidFill>
            </a:endParaRPr>
          </a:p>
          <a:p>
            <a:endParaRPr lang="en-US" dirty="0"/>
          </a:p>
        </p:txBody>
      </p:sp>
      <p:sp>
        <p:nvSpPr>
          <p:cNvPr id="9" name="TextBox 8"/>
          <p:cNvSpPr txBox="1"/>
          <p:nvPr/>
        </p:nvSpPr>
        <p:spPr>
          <a:xfrm>
            <a:off x="1336034" y="326061"/>
            <a:ext cx="6713775" cy="646331"/>
          </a:xfrm>
          <a:prstGeom prst="rect">
            <a:avLst/>
          </a:prstGeom>
          <a:noFill/>
        </p:spPr>
        <p:txBody>
          <a:bodyPr wrap="square" rtlCol="0">
            <a:spAutoFit/>
          </a:bodyPr>
          <a:lstStyle/>
          <a:p>
            <a:r>
              <a:rPr lang="en-US" b="1" dirty="0" err="1" smtClean="0"/>
              <a:t>Artifcial</a:t>
            </a:r>
            <a:r>
              <a:rPr lang="en-US" b="1" dirty="0" smtClean="0"/>
              <a:t> </a:t>
            </a:r>
            <a:r>
              <a:rPr lang="en-US" b="1" dirty="0"/>
              <a:t>Selection </a:t>
            </a:r>
            <a:endParaRPr lang="en-US" dirty="0"/>
          </a:p>
          <a:p>
            <a:endParaRPr lang="en-US" dirty="0"/>
          </a:p>
        </p:txBody>
      </p:sp>
    </p:spTree>
    <p:extLst>
      <p:ext uri="{BB962C8B-B14F-4D97-AF65-F5344CB8AC3E}">
        <p14:creationId xmlns:p14="http://schemas.microsoft.com/office/powerpoint/2010/main" val="384950868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47</TotalTime>
  <Words>382</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Habitat</vt:lpstr>
      <vt:lpstr>Artificial Selection Activity</vt:lpstr>
      <vt:lpstr>American Foxhound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Badmaash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Selection Activity</dc:title>
  <dc:creator>Mariam  Siddiqui</dc:creator>
  <cp:lastModifiedBy>Sean Brandt</cp:lastModifiedBy>
  <cp:revision>5</cp:revision>
  <dcterms:created xsi:type="dcterms:W3CDTF">2016-10-05T01:58:16Z</dcterms:created>
  <dcterms:modified xsi:type="dcterms:W3CDTF">2016-10-12T21:52:10Z</dcterms:modified>
</cp:coreProperties>
</file>