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77" r:id="rId7"/>
    <p:sldId id="269" r:id="rId8"/>
    <p:sldId id="270" r:id="rId9"/>
    <p:sldId id="258" r:id="rId10"/>
    <p:sldId id="259" r:id="rId11"/>
    <p:sldId id="261" r:id="rId12"/>
    <p:sldId id="263" r:id="rId13"/>
    <p:sldId id="262" r:id="rId14"/>
    <p:sldId id="281" r:id="rId15"/>
    <p:sldId id="264" r:id="rId16"/>
    <p:sldId id="265" r:id="rId17"/>
    <p:sldId id="266" r:id="rId18"/>
    <p:sldId id="267" r:id="rId19"/>
    <p:sldId id="279" r:id="rId20"/>
    <p:sldId id="271" r:id="rId21"/>
    <p:sldId id="280" r:id="rId22"/>
    <p:sldId id="268" r:id="rId23"/>
    <p:sldId id="273" r:id="rId24"/>
    <p:sldId id="278"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9" autoAdjust="0"/>
    <p:restoredTop sz="94660"/>
  </p:normalViewPr>
  <p:slideViewPr>
    <p:cSldViewPr>
      <p:cViewPr>
        <p:scale>
          <a:sx n="76" d="100"/>
          <a:sy n="76" d="100"/>
        </p:scale>
        <p:origin x="-1374"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1C388-BEE0-4713-BE1D-AA649D97B93C}" type="datetimeFigureOut">
              <a:rPr lang="en-US" smtClean="0"/>
              <a:pPr/>
              <a:t>3/3/2015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1EAFC-BA58-4546-9E11-7A0FC2B88724}" type="slidenum">
              <a:rPr lang="en-US" smtClean="0"/>
              <a:pPr/>
              <a:t>‹#›</a:t>
            </a:fld>
            <a:endParaRPr lang="en-US"/>
          </a:p>
        </p:txBody>
      </p:sp>
    </p:spTree>
    <p:extLst>
      <p:ext uri="{BB962C8B-B14F-4D97-AF65-F5344CB8AC3E}">
        <p14:creationId xmlns:p14="http://schemas.microsoft.com/office/powerpoint/2010/main" val="5640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1EAFC-BA58-4546-9E11-7A0FC2B88724}" type="slidenum">
              <a:rPr lang="en-US" smtClean="0"/>
              <a:pPr/>
              <a:t>12</a:t>
            </a:fld>
            <a:endParaRPr lang="en-US"/>
          </a:p>
        </p:txBody>
      </p:sp>
    </p:spTree>
    <p:extLst>
      <p:ext uri="{BB962C8B-B14F-4D97-AF65-F5344CB8AC3E}">
        <p14:creationId xmlns:p14="http://schemas.microsoft.com/office/powerpoint/2010/main" val="70212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58F113-8D2B-46A8-BC25-D4763A37F334}"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607DF-5B07-4CFB-A300-ED4B91DCF9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58F113-8D2B-46A8-BC25-D4763A37F334}"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607DF-5B07-4CFB-A300-ED4B91DCF9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58F113-8D2B-46A8-BC25-D4763A37F334}"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607DF-5B07-4CFB-A300-ED4B91DCF9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58F113-8D2B-46A8-BC25-D4763A37F334}"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607DF-5B07-4CFB-A300-ED4B91DCF9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8F113-8D2B-46A8-BC25-D4763A37F334}"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607DF-5B07-4CFB-A300-ED4B91DCF9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58F113-8D2B-46A8-BC25-D4763A37F334}"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607DF-5B07-4CFB-A300-ED4B91DCF9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58F113-8D2B-46A8-BC25-D4763A37F334}" type="datetimeFigureOut">
              <a:rPr lang="en-US" smtClean="0"/>
              <a:pPr/>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607DF-5B07-4CFB-A300-ED4B91DCF9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58F113-8D2B-46A8-BC25-D4763A37F334}" type="datetimeFigureOut">
              <a:rPr lang="en-US" smtClean="0"/>
              <a:pPr/>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607DF-5B07-4CFB-A300-ED4B91DCF9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8F113-8D2B-46A8-BC25-D4763A37F334}" type="datetimeFigureOut">
              <a:rPr lang="en-US" smtClean="0"/>
              <a:pPr/>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607DF-5B07-4CFB-A300-ED4B91DCF9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8F113-8D2B-46A8-BC25-D4763A37F334}"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607DF-5B07-4CFB-A300-ED4B91DCF9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8F113-8D2B-46A8-BC25-D4763A37F334}"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607DF-5B07-4CFB-A300-ED4B91DCF9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8F113-8D2B-46A8-BC25-D4763A37F334}" type="datetimeFigureOut">
              <a:rPr lang="en-US" smtClean="0"/>
              <a:pPr/>
              <a:t>3/3/2015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07DF-5B07-4CFB-A300-ED4B91DCF9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file:///\\ktadmfs12\katyisd\High%20School\Campuses\KHS\Science\From%20Sour%20Dough%20to%20Swiss%20Cheese%20Bacteria%20in%20Food%20Video.asf" TargetMode="Externa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ideo" Target="file:///\\ktadmfs12\katyisd\High%20School\Campuses\KHS\Science\Infectious%20Diseases%20Caused%20by%20Bacteria%20Video.as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ideo" Target="file:///\\ktadmfs12\katyisd\High%20School\Campuses\KHS\Science\Antibiotics%20Video.as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ideo" Target="file:///\\ktadmfs12\katyisd\High%20School\Campuses\KHS\Science\Industrial%20Uses%20for%20Bacteria%20Video.as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teria.jpg"/>
          <p:cNvPicPr>
            <a:picLocks noChangeAspect="1"/>
          </p:cNvPicPr>
          <p:nvPr/>
        </p:nvPicPr>
        <p:blipFill>
          <a:blip r:embed="rId2" cstate="print">
            <a:lum/>
          </a:blip>
          <a:stretch>
            <a:fillRect/>
          </a:stretch>
        </p:blipFill>
        <p:spPr>
          <a:xfrm>
            <a:off x="0" y="-457200"/>
            <a:ext cx="9144000" cy="7315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4" name="Rectangle 3"/>
          <p:cNvSpPr/>
          <p:nvPr/>
        </p:nvSpPr>
        <p:spPr>
          <a:xfrm>
            <a:off x="762000" y="0"/>
            <a:ext cx="4267200" cy="1446550"/>
          </a:xfrm>
          <a:prstGeom prst="rect">
            <a:avLst/>
          </a:prstGeom>
          <a:noFill/>
        </p:spPr>
        <p:txBody>
          <a:bodyPr wrap="square" lIns="91440" tIns="45720" rIns="91440" bIns="45720">
            <a:spAutoFit/>
          </a:bodyPr>
          <a:lstStyle/>
          <a:p>
            <a:pPr algn="ctr"/>
            <a:r>
              <a:rPr lang="en-US" sz="8800" b="1" cap="none" spc="0" dirty="0" smtClean="0">
                <a:ln w="38100">
                  <a:solidFill>
                    <a:srgbClr val="FF0000"/>
                  </a:solidFill>
                  <a:prstDash val="solid"/>
                </a:ln>
                <a:solidFill>
                  <a:schemeClr val="bg1"/>
                </a:solidFill>
                <a:effectLst>
                  <a:outerShdw blurRad="41275" dist="20320" dir="1800000" algn="tl" rotWithShape="0">
                    <a:srgbClr val="000000">
                      <a:alpha val="40000"/>
                    </a:srgbClr>
                  </a:outerShdw>
                </a:effectLst>
                <a:latin typeface="Matisse ITC" pitchFamily="82" charset="0"/>
              </a:rPr>
              <a:t>B</a:t>
            </a:r>
            <a:r>
              <a:rPr lang="en-US" sz="8800" b="1" dirty="0" smtClean="0">
                <a:ln w="38100">
                  <a:solidFill>
                    <a:srgbClr val="FF0000"/>
                  </a:solidFill>
                  <a:prstDash val="solid"/>
                </a:ln>
                <a:solidFill>
                  <a:schemeClr val="bg1"/>
                </a:solidFill>
                <a:effectLst>
                  <a:outerShdw blurRad="41275" dist="20320" dir="1800000" algn="tl" rotWithShape="0">
                    <a:srgbClr val="000000">
                      <a:alpha val="40000"/>
                    </a:srgbClr>
                  </a:outerShdw>
                </a:effectLst>
                <a:latin typeface="Matisse ITC" pitchFamily="82" charset="0"/>
              </a:rPr>
              <a:t>ACTERIA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terial decomposers.jpg"/>
          <p:cNvPicPr>
            <a:picLocks noChangeAspect="1"/>
          </p:cNvPicPr>
          <p:nvPr/>
        </p:nvPicPr>
        <p:blipFill>
          <a:blip r:embed="rId2" cstate="print">
            <a:lum bright="70000" contrast="-70000"/>
          </a:blip>
          <a:stretch>
            <a:fillRect/>
          </a:stretch>
        </p:blipFill>
        <p:spPr>
          <a:xfrm>
            <a:off x="0" y="0"/>
            <a:ext cx="9144000" cy="6858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Box 4"/>
          <p:cNvSpPr txBox="1"/>
          <p:nvPr/>
        </p:nvSpPr>
        <p:spPr>
          <a:xfrm>
            <a:off x="304800" y="228600"/>
            <a:ext cx="8839200" cy="2862322"/>
          </a:xfrm>
          <a:prstGeom prst="rect">
            <a:avLst/>
          </a:prstGeom>
          <a:noFill/>
        </p:spPr>
        <p:txBody>
          <a:bodyPr wrap="square" rtlCol="0">
            <a:spAutoFit/>
          </a:bodyPr>
          <a:lstStyle/>
          <a:p>
            <a:r>
              <a:rPr lang="en-US" sz="3600" b="1" dirty="0" smtClean="0"/>
              <a:t>D. Importance:</a:t>
            </a:r>
          </a:p>
          <a:p>
            <a:r>
              <a:rPr lang="en-US" sz="3600" b="1" dirty="0" smtClean="0"/>
              <a:t>	1. </a:t>
            </a:r>
            <a:r>
              <a:rPr lang="en-US" sz="3600" b="1" i="1" dirty="0" smtClean="0"/>
              <a:t>Beneficial</a:t>
            </a:r>
          </a:p>
          <a:p>
            <a:pPr marL="2286000" indent="-746125"/>
            <a:r>
              <a:rPr lang="en-US" sz="3600" b="1" dirty="0" smtClean="0"/>
              <a:t>a.  breakdown dead matter to </a:t>
            </a:r>
            <a:r>
              <a:rPr lang="en-US" sz="3600" b="1" u="sng" dirty="0" smtClean="0"/>
              <a:t>recycle nutrients</a:t>
            </a:r>
            <a:r>
              <a:rPr lang="en-US" sz="3600" b="1" dirty="0" smtClean="0"/>
              <a:t> into ecosystem - </a:t>
            </a:r>
            <a:r>
              <a:rPr lang="en-US" sz="3600" b="1" u="sng" dirty="0" smtClean="0"/>
              <a:t>decomposers</a:t>
            </a:r>
            <a:endParaRPr lang="en-US" sz="3600" b="1" i="1" dirty="0"/>
          </a:p>
        </p:txBody>
      </p:sp>
      <p:pic>
        <p:nvPicPr>
          <p:cNvPr id="13316" name="Picture 4" descr="http://www.litzsinger.org/weblog/archives/email%20FallenTrunk3%20LREC%20101405.jpg"/>
          <p:cNvPicPr>
            <a:picLocks noChangeAspect="1" noChangeArrowheads="1"/>
          </p:cNvPicPr>
          <p:nvPr/>
        </p:nvPicPr>
        <p:blipFill>
          <a:blip r:embed="rId2" cstate="print"/>
          <a:srcRect/>
          <a:stretch>
            <a:fillRect/>
          </a:stretch>
        </p:blipFill>
        <p:spPr bwMode="auto">
          <a:xfrm>
            <a:off x="4113944" y="3276600"/>
            <a:ext cx="5030056" cy="3581400"/>
          </a:xfrm>
          <a:prstGeom prst="rect">
            <a:avLst/>
          </a:prstGeom>
          <a:noFill/>
        </p:spPr>
      </p:pic>
      <p:pic>
        <p:nvPicPr>
          <p:cNvPr id="13314" name="Picture 2" descr="http://farm4.static.flickr.com/3659/3316308699_f2285c886b.jpg"/>
          <p:cNvPicPr>
            <a:picLocks noChangeAspect="1" noChangeArrowheads="1"/>
          </p:cNvPicPr>
          <p:nvPr/>
        </p:nvPicPr>
        <p:blipFill>
          <a:blip r:embed="rId3" cstate="print"/>
          <a:srcRect/>
          <a:stretch>
            <a:fillRect/>
          </a:stretch>
        </p:blipFill>
        <p:spPr bwMode="auto">
          <a:xfrm>
            <a:off x="0" y="3286125"/>
            <a:ext cx="4762500" cy="35718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extension.missouri.edu/explore/images/g06956figure01.jpg"/>
          <p:cNvPicPr>
            <a:picLocks noChangeAspect="1" noChangeArrowheads="1"/>
          </p:cNvPicPr>
          <p:nvPr/>
        </p:nvPicPr>
        <p:blipFill>
          <a:blip r:embed="rId2" cstate="print"/>
          <a:srcRect/>
          <a:stretch>
            <a:fillRect/>
          </a:stretch>
        </p:blipFill>
        <p:spPr bwMode="auto">
          <a:xfrm>
            <a:off x="4100053" y="2514600"/>
            <a:ext cx="5043948" cy="4343400"/>
          </a:xfrm>
          <a:prstGeom prst="rect">
            <a:avLst/>
          </a:prstGeom>
          <a:noFill/>
        </p:spPr>
      </p:pic>
      <p:pic>
        <p:nvPicPr>
          <p:cNvPr id="36868" name="Picture 4" descr="http://environment.gov.ab.ca/edu/activities/compost/Compost%20Photos/6finished.jpg"/>
          <p:cNvPicPr>
            <a:picLocks noChangeAspect="1" noChangeArrowheads="1"/>
          </p:cNvPicPr>
          <p:nvPr/>
        </p:nvPicPr>
        <p:blipFill>
          <a:blip r:embed="rId3" cstate="print"/>
          <a:srcRect/>
          <a:stretch>
            <a:fillRect/>
          </a:stretch>
        </p:blipFill>
        <p:spPr bwMode="auto">
          <a:xfrm>
            <a:off x="0" y="1354667"/>
            <a:ext cx="4127500" cy="5503333"/>
          </a:xfrm>
          <a:prstGeom prst="rect">
            <a:avLst/>
          </a:prstGeom>
          <a:noFill/>
        </p:spPr>
      </p:pic>
      <p:sp>
        <p:nvSpPr>
          <p:cNvPr id="4" name="Rectangle 3"/>
          <p:cNvSpPr/>
          <p:nvPr/>
        </p:nvSpPr>
        <p:spPr>
          <a:xfrm>
            <a:off x="152400" y="228600"/>
            <a:ext cx="8991600" cy="954107"/>
          </a:xfrm>
          <a:prstGeom prst="rect">
            <a:avLst/>
          </a:prstGeom>
        </p:spPr>
        <p:txBody>
          <a:bodyPr wrap="square">
            <a:spAutoFit/>
          </a:bodyPr>
          <a:lstStyle/>
          <a:p>
            <a:r>
              <a:rPr lang="en-US" sz="2800" b="1" dirty="0" smtClean="0">
                <a:latin typeface="Calibri" pitchFamily="34" charset="0"/>
              </a:rPr>
              <a:t>Example: Compost piles need microorganisms (ex. bacteria) to decompose (breakdown) matter.</a:t>
            </a:r>
            <a:endParaRPr lang="en-US" sz="2800" b="1"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57199" y="228601"/>
            <a:ext cx="868680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ea typeface="Times New Roman" pitchFamily="18" charset="0"/>
                <a:cs typeface="Arial" pitchFamily="34" charset="0"/>
              </a:rPr>
              <a:t>b. dairy industry - </a:t>
            </a:r>
            <a:r>
              <a:rPr kumimoji="0" lang="en-US" sz="3600" b="1" i="0" u="sng" strike="noStrike" cap="none" normalizeH="0" baseline="0" dirty="0" smtClean="0">
                <a:ln>
                  <a:noFill/>
                </a:ln>
                <a:effectLst/>
                <a:ea typeface="Times New Roman" pitchFamily="18" charset="0"/>
                <a:cs typeface="Arial" pitchFamily="34" charset="0"/>
              </a:rPr>
              <a:t>bacteria in</a:t>
            </a:r>
            <a:r>
              <a:rPr kumimoji="0" lang="en-US" sz="1400" i="0" strike="noStrike" cap="none" normalizeH="0" baseline="0" dirty="0" smtClean="0">
                <a:ln>
                  <a:noFill/>
                </a:ln>
                <a:effectLst/>
                <a:ea typeface="Times New Roman" pitchFamily="18" charset="0"/>
                <a:cs typeface="Arial" pitchFamily="34" charset="0"/>
              </a:rPr>
              <a:t>       2:08 minute</a:t>
            </a:r>
            <a:r>
              <a:rPr kumimoji="0" lang="en-US" sz="1400" i="0" strike="noStrike" cap="none" normalizeH="0" dirty="0" smtClean="0">
                <a:ln>
                  <a:noFill/>
                </a:ln>
                <a:effectLst/>
                <a:ea typeface="Times New Roman" pitchFamily="18" charset="0"/>
                <a:cs typeface="Arial" pitchFamily="34" charset="0"/>
              </a:rPr>
              <a:t> video</a:t>
            </a:r>
            <a:endParaRPr kumimoji="0" lang="en-US" sz="1400" b="1" i="0" u="sng" strike="noStrike" cap="none" normalizeH="0" baseline="0" dirty="0" smtClean="0">
              <a:ln>
                <a:noFill/>
              </a:ln>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600" b="1" dirty="0" smtClean="0">
                <a:ea typeface="Times New Roman" pitchFamily="18" charset="0"/>
                <a:cs typeface="Arial" pitchFamily="34" charset="0"/>
              </a:rPr>
              <a:t>    </a:t>
            </a:r>
            <a:r>
              <a:rPr kumimoji="0" lang="en-US" sz="3600" b="1" i="0" u="sng" strike="noStrike" cap="none" normalizeH="0" baseline="0" dirty="0" smtClean="0">
                <a:ln>
                  <a:noFill/>
                </a:ln>
                <a:effectLst/>
                <a:ea typeface="Times New Roman" pitchFamily="18" charset="0"/>
                <a:cs typeface="Arial" pitchFamily="34" charset="0"/>
              </a:rPr>
              <a:t>yogurt, sour cream and cheese</a:t>
            </a:r>
            <a:r>
              <a:rPr kumimoji="0" lang="en-US" sz="3600" b="0" i="0" u="none" strike="noStrike" cap="none" normalizeH="0" baseline="0" dirty="0" smtClean="0">
                <a:ln>
                  <a:noFill/>
                </a:ln>
                <a:effectLst/>
                <a:ea typeface="Times New Roman" pitchFamily="18" charset="0"/>
                <a:cs typeface="Arial" pitchFamily="34" charset="0"/>
              </a:rPr>
              <a:t> </a:t>
            </a:r>
            <a:endParaRPr kumimoji="0" lang="en-US" sz="3600" b="0" i="0" u="none" strike="noStrike" cap="none" normalizeH="0" baseline="0" dirty="0" smtClean="0">
              <a:ln>
                <a:noFill/>
              </a:ln>
              <a:effectLst/>
              <a:cs typeface="Arial" pitchFamily="34" charset="0"/>
            </a:endParaRPr>
          </a:p>
        </p:txBody>
      </p:sp>
      <p:pic>
        <p:nvPicPr>
          <p:cNvPr id="4" name="From Sour Dough to Swiss Cheese Bacteria in Food Video.asf">
            <a:hlinkClick r:id="" action="ppaction://media"/>
          </p:cNvPr>
          <p:cNvPicPr>
            <a:picLocks noRot="1" noChangeAspect="1"/>
          </p:cNvPicPr>
          <p:nvPr>
            <a:videoFile r:link="rId1"/>
          </p:nvPr>
        </p:nvPicPr>
        <p:blipFill>
          <a:blip r:embed="rId4" cstate="print"/>
          <a:stretch>
            <a:fillRect/>
          </a:stretch>
        </p:blipFill>
        <p:spPr>
          <a:xfrm>
            <a:off x="0" y="1447799"/>
            <a:ext cx="9144000" cy="541020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il spill.jpg"/>
          <p:cNvPicPr>
            <a:picLocks noChangeAspect="1"/>
          </p:cNvPicPr>
          <p:nvPr/>
        </p:nvPicPr>
        <p:blipFill>
          <a:blip r:embed="rId2" cstate="print"/>
          <a:stretch>
            <a:fillRect/>
          </a:stretch>
        </p:blipFill>
        <p:spPr>
          <a:xfrm>
            <a:off x="0" y="0"/>
            <a:ext cx="9144000" cy="4800600"/>
          </a:xfrm>
          <a:prstGeom prst="rect">
            <a:avLst/>
          </a:prstGeom>
        </p:spPr>
      </p:pic>
      <p:sp>
        <p:nvSpPr>
          <p:cNvPr id="3" name="TextBox 2"/>
          <p:cNvSpPr txBox="1"/>
          <p:nvPr/>
        </p:nvSpPr>
        <p:spPr>
          <a:xfrm>
            <a:off x="228600" y="5105400"/>
            <a:ext cx="8915400" cy="584775"/>
          </a:xfrm>
          <a:prstGeom prst="rect">
            <a:avLst/>
          </a:prstGeom>
          <a:noFill/>
        </p:spPr>
        <p:txBody>
          <a:bodyPr wrap="square" rtlCol="0">
            <a:spAutoFit/>
          </a:bodyPr>
          <a:lstStyle/>
          <a:p>
            <a:r>
              <a:rPr lang="en-US" sz="3200" dirty="0" smtClean="0">
                <a:latin typeface="Berlin Sans FB Demi" pitchFamily="34" charset="0"/>
                <a:cs typeface="Aharoni" pitchFamily="2" charset="-79"/>
              </a:rPr>
              <a:t>c. Oil spills - </a:t>
            </a:r>
            <a:r>
              <a:rPr lang="en-US" sz="3200" u="sng" dirty="0" smtClean="0">
                <a:latin typeface="Berlin Sans FB Demi" pitchFamily="34" charset="0"/>
                <a:cs typeface="Aharoni" pitchFamily="2" charset="-79"/>
              </a:rPr>
              <a:t>bacteria can digest small oil spills</a:t>
            </a:r>
            <a:endParaRPr lang="en-US" sz="3200" u="sng" dirty="0">
              <a:latin typeface="Berlin Sans FB Demi" pitchFamily="34" charset="0"/>
              <a:cs typeface="Aharoni" pitchFamily="2"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A plasmid for insulin.gif"/>
          <p:cNvPicPr>
            <a:picLocks noChangeAspect="1"/>
          </p:cNvPicPr>
          <p:nvPr/>
        </p:nvPicPr>
        <p:blipFill>
          <a:blip r:embed="rId2" cstate="print"/>
          <a:stretch>
            <a:fillRect/>
          </a:stretch>
        </p:blipFill>
        <p:spPr>
          <a:xfrm>
            <a:off x="152400" y="152400"/>
            <a:ext cx="4724400" cy="6553200"/>
          </a:xfrm>
          <a:prstGeom prst="rect">
            <a:avLst/>
          </a:prstGeom>
        </p:spPr>
      </p:pic>
      <p:sp>
        <p:nvSpPr>
          <p:cNvPr id="3" name="TextBox 2"/>
          <p:cNvSpPr txBox="1"/>
          <p:nvPr/>
        </p:nvSpPr>
        <p:spPr>
          <a:xfrm>
            <a:off x="4876800" y="1447800"/>
            <a:ext cx="4267200" cy="2308324"/>
          </a:xfrm>
          <a:prstGeom prst="rect">
            <a:avLst/>
          </a:prstGeom>
          <a:noFill/>
        </p:spPr>
        <p:txBody>
          <a:bodyPr wrap="square" rtlCol="0">
            <a:spAutoFit/>
          </a:bodyPr>
          <a:lstStyle/>
          <a:p>
            <a:r>
              <a:rPr lang="en-US" sz="3200" dirty="0" smtClean="0">
                <a:solidFill>
                  <a:schemeClr val="bg2">
                    <a:lumMod val="25000"/>
                  </a:schemeClr>
                </a:solidFill>
              </a:rPr>
              <a:t>d. Genetic </a:t>
            </a:r>
          </a:p>
          <a:p>
            <a:r>
              <a:rPr lang="en-US" sz="3200" dirty="0" smtClean="0">
                <a:solidFill>
                  <a:schemeClr val="bg2">
                    <a:lumMod val="25000"/>
                  </a:schemeClr>
                </a:solidFill>
              </a:rPr>
              <a:t>    engineering—</a:t>
            </a:r>
          </a:p>
          <a:p>
            <a:endParaRPr lang="en-US" sz="2400" u="sng" dirty="0" smtClean="0">
              <a:solidFill>
                <a:schemeClr val="bg2">
                  <a:lumMod val="25000"/>
                </a:schemeClr>
              </a:solidFill>
            </a:endParaRPr>
          </a:p>
          <a:p>
            <a:pPr algn="ctr"/>
            <a:r>
              <a:rPr lang="en-US" sz="2800" b="1" u="sng" dirty="0" smtClean="0">
                <a:solidFill>
                  <a:schemeClr val="bg2">
                    <a:lumMod val="25000"/>
                  </a:schemeClr>
                </a:solidFill>
              </a:rPr>
              <a:t>Recombinant/synthetic DNA (Ex: Insulin)</a:t>
            </a:r>
            <a:endParaRPr lang="en-US" sz="2800" b="1" u="sng"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odpoisoning.gif"/>
          <p:cNvPicPr>
            <a:picLocks noChangeAspect="1"/>
          </p:cNvPicPr>
          <p:nvPr/>
        </p:nvPicPr>
        <p:blipFill>
          <a:blip r:embed="rId2" cstate="print"/>
          <a:stretch>
            <a:fillRect/>
          </a:stretch>
        </p:blipFill>
        <p:spPr>
          <a:xfrm>
            <a:off x="2209800" y="3200400"/>
            <a:ext cx="5710822" cy="3657600"/>
          </a:xfrm>
          <a:prstGeom prst="rect">
            <a:avLst/>
          </a:prstGeom>
        </p:spPr>
      </p:pic>
      <p:sp>
        <p:nvSpPr>
          <p:cNvPr id="1025" name="Rectangle 1"/>
          <p:cNvSpPr>
            <a:spLocks noChangeArrowheads="1"/>
          </p:cNvSpPr>
          <p:nvPr/>
        </p:nvSpPr>
        <p:spPr bwMode="auto">
          <a:xfrm>
            <a:off x="228600" y="152400"/>
            <a:ext cx="8763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en-US" sz="3200" b="0" i="0" u="none" strike="noStrike" cap="none" normalizeH="0" baseline="0" dirty="0" smtClean="0">
                <a:ln>
                  <a:noFill/>
                </a:ln>
                <a:effectLst/>
                <a:ea typeface="Times New Roman" pitchFamily="18" charset="0"/>
                <a:cs typeface="Arial" pitchFamily="34" charset="0"/>
              </a:rPr>
              <a:t>e. symbiotic relationship - </a:t>
            </a:r>
            <a:r>
              <a:rPr kumimoji="0" lang="en-US" sz="3200" b="0" i="1" u="sng" strike="noStrike" cap="none" normalizeH="0" baseline="0" dirty="0" smtClean="0">
                <a:ln>
                  <a:noFill/>
                </a:ln>
                <a:effectLst/>
                <a:ea typeface="Times New Roman" pitchFamily="18" charset="0"/>
                <a:cs typeface="Arial" pitchFamily="34" charset="0"/>
              </a:rPr>
              <a:t>E. coli</a:t>
            </a:r>
            <a:r>
              <a:rPr kumimoji="0" lang="en-US" sz="3200" b="0" i="0" u="sng" strike="noStrike" cap="none" normalizeH="0" baseline="0" dirty="0" smtClean="0">
                <a:ln>
                  <a:noFill/>
                </a:ln>
                <a:effectLst/>
                <a:ea typeface="Times New Roman" pitchFamily="18" charset="0"/>
                <a:cs typeface="Arial" pitchFamily="34" charset="0"/>
              </a:rPr>
              <a:t> and our </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smtClean="0">
                <a:ea typeface="Times New Roman" pitchFamily="18" charset="0"/>
                <a:cs typeface="Arial" pitchFamily="34" charset="0"/>
              </a:rPr>
              <a:t>    </a:t>
            </a:r>
            <a:r>
              <a:rPr kumimoji="0" lang="en-US" sz="3200" b="0" i="0" u="sng" strike="noStrike" cap="none" normalizeH="0" baseline="0" dirty="0" smtClean="0">
                <a:ln>
                  <a:noFill/>
                </a:ln>
                <a:effectLst/>
                <a:ea typeface="Times New Roman" pitchFamily="18" charset="0"/>
                <a:cs typeface="Arial" pitchFamily="34" charset="0"/>
              </a:rPr>
              <a:t>intestines-both organisms benefit</a:t>
            </a:r>
            <a:endParaRPr kumimoji="0" lang="en-US" sz="3200" b="0" i="0" u="sng"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effectLst/>
              <a:ea typeface="Times New Roman" pitchFamily="18" charset="0"/>
              <a:cs typeface="Arial" pitchFamily="34" charset="0"/>
            </a:endParaRPr>
          </a:p>
          <a:p>
            <a:pPr marL="1660525" lvl="1" indent="-1660525" eaLnBrk="0" fontAlgn="base" hangingPunct="0">
              <a:spcBef>
                <a:spcPct val="0"/>
              </a:spcBef>
              <a:spcAft>
                <a:spcPct val="0"/>
              </a:spcAft>
            </a:pPr>
            <a:r>
              <a:rPr kumimoji="0" lang="en-US" sz="2800" b="0" i="0" u="none" strike="noStrike" cap="none" normalizeH="0" baseline="0" dirty="0" smtClean="0">
                <a:ln>
                  <a:noFill/>
                </a:ln>
                <a:effectLst/>
                <a:ea typeface="Times New Roman" pitchFamily="18" charset="0"/>
                <a:cs typeface="Arial" pitchFamily="34" charset="0"/>
              </a:rPr>
              <a:t>Example: E. coli in intestines helps us digest food and make vitamins</a:t>
            </a:r>
            <a:r>
              <a:rPr kumimoji="0" lang="en-US" sz="2800" b="0" i="0" u="none" strike="noStrike" cap="none" normalizeH="0" dirty="0" smtClean="0">
                <a:ln>
                  <a:noFill/>
                </a:ln>
                <a:effectLst/>
                <a:ea typeface="Times New Roman" pitchFamily="18" charset="0"/>
                <a:cs typeface="Arial" pitchFamily="34" charset="0"/>
              </a:rPr>
              <a:t> </a:t>
            </a:r>
            <a:r>
              <a:rPr kumimoji="0" lang="en-US" sz="2400" b="0" i="0" u="none" strike="noStrike" cap="none" normalizeH="0" dirty="0" smtClean="0">
                <a:ln>
                  <a:noFill/>
                </a:ln>
                <a:effectLst/>
                <a:ea typeface="Times New Roman" pitchFamily="18" charset="0"/>
                <a:cs typeface="Arial" pitchFamily="34" charset="0"/>
              </a:rPr>
              <a:t>(such as Vitamin K and B-complex)</a:t>
            </a:r>
            <a:r>
              <a:rPr lang="en-US" sz="2400" dirty="0" smtClean="0">
                <a:cs typeface="Arial" pitchFamily="34" charset="0"/>
              </a:rPr>
              <a:t> </a:t>
            </a:r>
            <a:r>
              <a:rPr kumimoji="0" lang="en-US" sz="2800" b="0" i="0" u="none" strike="noStrike" cap="none" normalizeH="0" baseline="0" dirty="0" smtClean="0">
                <a:ln>
                  <a:noFill/>
                </a:ln>
                <a:effectLst/>
                <a:ea typeface="Times New Roman" pitchFamily="18" charset="0"/>
                <a:cs typeface="Arial" pitchFamily="34" charset="0"/>
              </a:rPr>
              <a:t>In return, human intestines provide food and</a:t>
            </a:r>
            <a:r>
              <a:rPr kumimoji="0" lang="en-US" sz="2800" b="0" i="0" u="none" strike="noStrike" cap="none" normalizeH="0" dirty="0" smtClean="0">
                <a:ln>
                  <a:noFill/>
                </a:ln>
                <a:effectLst/>
                <a:ea typeface="Times New Roman" pitchFamily="18" charset="0"/>
                <a:cs typeface="Arial" pitchFamily="34" charset="0"/>
              </a:rPr>
              <a:t> </a:t>
            </a:r>
            <a:r>
              <a:rPr kumimoji="0" lang="en-US" sz="2800" b="0" i="0" u="none" strike="noStrike" cap="none" normalizeH="0" baseline="0" dirty="0" smtClean="0">
                <a:ln>
                  <a:noFill/>
                </a:ln>
                <a:effectLst/>
                <a:ea typeface="Times New Roman" pitchFamily="18" charset="0"/>
                <a:cs typeface="Arial" pitchFamily="34" charset="0"/>
              </a:rPr>
              <a:t>shelter for bacteria.</a:t>
            </a:r>
            <a:endParaRPr kumimoji="0" lang="en-US" sz="28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F0000"/>
              </a:solidFill>
              <a:effectLst/>
              <a:cs typeface="Arial" pitchFamily="34" charset="0"/>
            </a:endParaRPr>
          </a:p>
        </p:txBody>
      </p:sp>
      <p:sp>
        <p:nvSpPr>
          <p:cNvPr id="8193" name="Rectangle 1"/>
          <p:cNvSpPr>
            <a:spLocks noChangeArrowheads="1"/>
          </p:cNvSpPr>
          <p:nvPr/>
        </p:nvSpPr>
        <p:spPr bwMode="auto">
          <a:xfrm>
            <a:off x="152400" y="3766066"/>
            <a:ext cx="1981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(This strain of </a:t>
            </a:r>
            <a:r>
              <a:rPr kumimoji="0" lang="en-US" sz="24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 coli</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is different from the </a:t>
            </a:r>
            <a:r>
              <a:rPr kumimoji="0" lang="en-US" sz="24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 coli</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strain that causes food poisoning.)</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5">
                                            <p:txEl>
                                              <p:pRg st="0" end="0"/>
                                            </p:txEl>
                                          </p:spTgt>
                                        </p:tgtEl>
                                        <p:attrNameLst>
                                          <p:attrName>style.visibility</p:attrName>
                                        </p:attrNameLst>
                                      </p:cBhvr>
                                      <p:to>
                                        <p:strVal val="visible"/>
                                      </p:to>
                                    </p:set>
                                    <p:anim calcmode="discrete" valueType="clr">
                                      <p:cBhvr override="childStyle">
                                        <p:cTn id="7" dur="80"/>
                                        <p:tgtEl>
                                          <p:spTgt spid="10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5">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1025">
                                            <p:txEl>
                                              <p:pRg st="1" end="1"/>
                                            </p:txEl>
                                          </p:spTgt>
                                        </p:tgtEl>
                                        <p:attrNameLst>
                                          <p:attrName>style.visibility</p:attrName>
                                        </p:attrNameLst>
                                      </p:cBhvr>
                                      <p:to>
                                        <p:strVal val="visible"/>
                                      </p:to>
                                    </p:set>
                                    <p:anim calcmode="discrete" valueType="clr">
                                      <p:cBhvr override="childStyle">
                                        <p:cTn id="12" dur="80"/>
                                        <p:tgtEl>
                                          <p:spTgt spid="102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25">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1025">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025">
                                            <p:txEl>
                                              <p:pRg st="3" end="3"/>
                                            </p:txEl>
                                          </p:spTgt>
                                        </p:tgtEl>
                                        <p:attrNameLst>
                                          <p:attrName>style.visibility</p:attrName>
                                        </p:attrNameLst>
                                      </p:cBhvr>
                                      <p:to>
                                        <p:strVal val="visible"/>
                                      </p:to>
                                    </p:set>
                                    <p:anim calcmode="lin" valueType="num">
                                      <p:cBhvr>
                                        <p:cTn id="19" dur="1000" fill="hold"/>
                                        <p:tgtEl>
                                          <p:spTgt spid="1025">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102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25">
                                            <p:txEl>
                                              <p:pRg st="3" end="3"/>
                                            </p:txEl>
                                          </p:spTgt>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fectious Diseases Caused by Bacteria Video.asf">
            <a:hlinkClick r:id="" action="ppaction://media"/>
          </p:cNvPr>
          <p:cNvPicPr>
            <a:picLocks noRot="1" noChangeAspect="1"/>
          </p:cNvPicPr>
          <p:nvPr>
            <a:videoFile r:link="rId1"/>
          </p:nvPr>
        </p:nvPicPr>
        <p:blipFill>
          <a:blip r:embed="rId3" cstate="print"/>
          <a:stretch>
            <a:fillRect/>
          </a:stretch>
        </p:blipFill>
        <p:spPr>
          <a:xfrm>
            <a:off x="0" y="0"/>
            <a:ext cx="9164320" cy="6858000"/>
          </a:xfrm>
          <a:prstGeom prst="rect">
            <a:avLst/>
          </a:prstGeom>
        </p:spPr>
      </p:pic>
      <p:sp>
        <p:nvSpPr>
          <p:cNvPr id="3" name="TextBox 2"/>
          <p:cNvSpPr txBox="1"/>
          <p:nvPr/>
        </p:nvSpPr>
        <p:spPr>
          <a:xfrm>
            <a:off x="6858000" y="228600"/>
            <a:ext cx="2286000" cy="307777"/>
          </a:xfrm>
          <a:prstGeom prst="rect">
            <a:avLst/>
          </a:prstGeom>
          <a:noFill/>
        </p:spPr>
        <p:txBody>
          <a:bodyPr wrap="square" rtlCol="0">
            <a:spAutoFit/>
          </a:bodyPr>
          <a:lstStyle/>
          <a:p>
            <a:pPr algn="ctr"/>
            <a:r>
              <a:rPr lang="en-US" sz="1400" dirty="0" smtClean="0">
                <a:solidFill>
                  <a:schemeClr val="bg1"/>
                </a:solidFill>
                <a:latin typeface="Arial Black" pitchFamily="34" charset="0"/>
              </a:rPr>
              <a:t>3:07 minute video</a:t>
            </a:r>
            <a:endParaRPr lang="en-US" sz="1400"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52400" y="244733"/>
            <a:ext cx="5181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i="1" u="none" strike="noStrike" cap="none" normalizeH="0" baseline="0" dirty="0" smtClean="0">
                <a:ln>
                  <a:noFill/>
                </a:ln>
                <a:solidFill>
                  <a:schemeClr val="tx1"/>
                </a:solidFill>
                <a:effectLst/>
                <a:latin typeface="Calibri" pitchFamily="34" charset="0"/>
                <a:ea typeface="Times New Roman" pitchFamily="18" charset="0"/>
                <a:cs typeface="Aharoni" pitchFamily="2" charset="-79"/>
              </a:rPr>
              <a:t>Harmful :</a:t>
            </a:r>
            <a:endParaRPr lang="en-US" sz="3000" dirty="0" smtClean="0">
              <a:latin typeface="Calibri" pitchFamily="34" charset="0"/>
              <a:cs typeface="Aharoni" pitchFamily="2" charset="-79"/>
            </a:endParaRPr>
          </a:p>
          <a:p>
            <a:pPr marL="514350" marR="0" lvl="0" indent="-514350" algn="l" defTabSz="914400" rtl="0" eaLnBrk="1" fontAlgn="base" latinLnBrk="0" hangingPunct="1">
              <a:lnSpc>
                <a:spcPct val="100000"/>
              </a:lnSpc>
              <a:spcBef>
                <a:spcPct val="0"/>
              </a:spcBef>
              <a:spcAft>
                <a:spcPct val="0"/>
              </a:spcAft>
              <a:buClrTx/>
              <a:buSzTx/>
              <a:buFontTx/>
              <a:buAutoNum type="alphaLcPeriod"/>
              <a:tabLst/>
            </a:pPr>
            <a:r>
              <a:rPr kumimoji="0" lang="en-US" sz="3000" i="0" u="none" strike="noStrike" cap="none" normalizeH="0" baseline="0" dirty="0" smtClean="0">
                <a:ln>
                  <a:noFill/>
                </a:ln>
                <a:solidFill>
                  <a:schemeClr val="tx1"/>
                </a:solidFill>
                <a:effectLst/>
                <a:latin typeface="Calibri" pitchFamily="34" charset="0"/>
                <a:ea typeface="Times New Roman" pitchFamily="18" charset="0"/>
                <a:cs typeface="Aharoni" pitchFamily="2" charset="-79"/>
              </a:rPr>
              <a:t>human diseases – </a:t>
            </a:r>
          </a:p>
          <a:p>
            <a:pPr marL="514350" marR="0" lvl="0" indent="-514350" algn="l" defTabSz="914400" rtl="0" eaLnBrk="1" fontAlgn="base" latinLnBrk="0" hangingPunct="1">
              <a:lnSpc>
                <a:spcPct val="100000"/>
              </a:lnSpc>
              <a:spcBef>
                <a:spcPct val="0"/>
              </a:spcBef>
              <a:spcAft>
                <a:spcPct val="0"/>
              </a:spcAft>
              <a:buClrTx/>
              <a:buSzTx/>
              <a:tabLst/>
            </a:pPr>
            <a:r>
              <a:rPr lang="en-US" sz="3000" b="1" dirty="0" smtClean="0">
                <a:latin typeface="Calibri" pitchFamily="34" charset="0"/>
                <a:ea typeface="Times New Roman" pitchFamily="18" charset="0"/>
                <a:cs typeface="Aharoni" pitchFamily="2" charset="-79"/>
              </a:rPr>
              <a:t>	</a:t>
            </a:r>
            <a:r>
              <a:rPr kumimoji="0" lang="en-US" sz="3000" b="1" i="0" u="sng" strike="noStrike" cap="none" normalizeH="0" dirty="0" smtClean="0">
                <a:ln>
                  <a:noFill/>
                </a:ln>
                <a:solidFill>
                  <a:schemeClr val="tx1"/>
                </a:solidFill>
                <a:effectLst/>
                <a:latin typeface="Calibri" pitchFamily="34" charset="0"/>
                <a:ea typeface="Times New Roman" pitchFamily="18" charset="0"/>
                <a:cs typeface="Aharoni" pitchFamily="2" charset="-79"/>
              </a:rPr>
              <a:t>strep throat, tuberculosis, </a:t>
            </a:r>
          </a:p>
          <a:p>
            <a:pPr marL="514350" marR="0" lvl="0" indent="-514350" algn="l" defTabSz="914400" rtl="0" eaLnBrk="1" fontAlgn="base" latinLnBrk="0" hangingPunct="1">
              <a:lnSpc>
                <a:spcPct val="100000"/>
              </a:lnSpc>
              <a:spcBef>
                <a:spcPct val="0"/>
              </a:spcBef>
              <a:spcAft>
                <a:spcPct val="0"/>
              </a:spcAft>
              <a:buClrTx/>
              <a:buSzTx/>
              <a:tabLst/>
            </a:pPr>
            <a:r>
              <a:rPr kumimoji="0" lang="en-US" sz="3000" b="1" i="0" strike="noStrike" cap="none" normalizeH="0" dirty="0" smtClean="0">
                <a:ln>
                  <a:noFill/>
                </a:ln>
                <a:solidFill>
                  <a:schemeClr val="tx1"/>
                </a:solidFill>
                <a:effectLst/>
                <a:latin typeface="Calibri" pitchFamily="34" charset="0"/>
                <a:ea typeface="Times New Roman" pitchFamily="18" charset="0"/>
                <a:cs typeface="Aharoni" pitchFamily="2" charset="-79"/>
              </a:rPr>
              <a:t>	</a:t>
            </a:r>
            <a:r>
              <a:rPr kumimoji="0" lang="en-US" sz="3000" b="1" i="0" u="sng" strike="noStrike" cap="none" normalizeH="0" dirty="0" smtClean="0">
                <a:ln>
                  <a:noFill/>
                </a:ln>
                <a:solidFill>
                  <a:schemeClr val="tx1"/>
                </a:solidFill>
                <a:effectLst/>
                <a:latin typeface="Calibri" pitchFamily="34" charset="0"/>
                <a:ea typeface="Times New Roman" pitchFamily="18" charset="0"/>
                <a:cs typeface="Aharoni" pitchFamily="2" charset="-79"/>
              </a:rPr>
              <a:t>tooth decay and bad </a:t>
            </a:r>
          </a:p>
          <a:p>
            <a:pPr marL="514350" marR="0" lvl="0" indent="-514350" algn="l" defTabSz="914400" rtl="0" eaLnBrk="1" fontAlgn="base" latinLnBrk="0" hangingPunct="1">
              <a:lnSpc>
                <a:spcPct val="100000"/>
              </a:lnSpc>
              <a:spcBef>
                <a:spcPct val="0"/>
              </a:spcBef>
              <a:spcAft>
                <a:spcPct val="0"/>
              </a:spcAft>
              <a:buClrTx/>
              <a:buSzTx/>
              <a:tabLst/>
            </a:pPr>
            <a:r>
              <a:rPr kumimoji="0" lang="en-US" sz="3000" b="1" i="0" strike="noStrike" cap="none" normalizeH="0" dirty="0" smtClean="0">
                <a:ln>
                  <a:noFill/>
                </a:ln>
                <a:solidFill>
                  <a:schemeClr val="tx1"/>
                </a:solidFill>
                <a:effectLst/>
                <a:latin typeface="Calibri" pitchFamily="34" charset="0"/>
                <a:ea typeface="Times New Roman" pitchFamily="18" charset="0"/>
                <a:cs typeface="Aharoni" pitchFamily="2" charset="-79"/>
              </a:rPr>
              <a:t>	</a:t>
            </a:r>
            <a:r>
              <a:rPr kumimoji="0" lang="en-US" sz="3000" b="1" i="0" u="sng" strike="noStrike" cap="none" normalizeH="0" dirty="0" smtClean="0">
                <a:ln>
                  <a:noFill/>
                </a:ln>
                <a:solidFill>
                  <a:schemeClr val="tx1"/>
                </a:solidFill>
                <a:effectLst/>
                <a:latin typeface="Calibri" pitchFamily="34" charset="0"/>
                <a:ea typeface="Times New Roman" pitchFamily="18" charset="0"/>
                <a:cs typeface="Aharoni" pitchFamily="2" charset="-79"/>
              </a:rPr>
              <a:t>breath, anthrax, plague, </a:t>
            </a:r>
          </a:p>
          <a:p>
            <a:pPr marL="514350" indent="-514350" fontAlgn="base">
              <a:spcBef>
                <a:spcPct val="0"/>
              </a:spcBef>
              <a:spcAft>
                <a:spcPct val="0"/>
              </a:spcAft>
            </a:pPr>
            <a:r>
              <a:rPr kumimoji="0" lang="en-US" sz="3000" i="0" strike="noStrike" cap="none" normalizeH="0" dirty="0" smtClean="0">
                <a:ln>
                  <a:noFill/>
                </a:ln>
                <a:solidFill>
                  <a:schemeClr val="tx1"/>
                </a:solidFill>
                <a:effectLst/>
                <a:latin typeface="Calibri" pitchFamily="34" charset="0"/>
                <a:ea typeface="Times New Roman" pitchFamily="18" charset="0"/>
                <a:cs typeface="Aharoni" pitchFamily="2" charset="-79"/>
              </a:rPr>
              <a:t>	</a:t>
            </a:r>
            <a:r>
              <a:rPr kumimoji="0" lang="en-US" sz="3000" b="1" i="0" u="sng" strike="noStrike" cap="none" normalizeH="0" dirty="0" smtClean="0">
                <a:ln>
                  <a:noFill/>
                </a:ln>
                <a:solidFill>
                  <a:schemeClr val="tx1"/>
                </a:solidFill>
                <a:effectLst/>
                <a:latin typeface="Calibri" pitchFamily="34" charset="0"/>
                <a:ea typeface="Times New Roman" pitchFamily="18" charset="0"/>
                <a:cs typeface="Aharoni" pitchFamily="2" charset="-79"/>
              </a:rPr>
              <a:t>tetanus, food poisoning</a:t>
            </a:r>
            <a:endParaRPr kumimoji="0" lang="en-US" sz="3000" b="1" i="0" u="sng" strike="noStrike" cap="none" normalizeH="0" dirty="0" smtClean="0">
              <a:ln>
                <a:noFill/>
              </a:ln>
              <a:solidFill>
                <a:schemeClr val="tx1"/>
              </a:solidFill>
              <a:effectLst/>
              <a:latin typeface="Calibri" pitchFamily="34" charset="0"/>
              <a:cs typeface="Aharoni" pitchFamily="2" charset="-79"/>
            </a:endParaRPr>
          </a:p>
        </p:txBody>
      </p:sp>
      <p:grpSp>
        <p:nvGrpSpPr>
          <p:cNvPr id="18" name="Group 17"/>
          <p:cNvGrpSpPr/>
          <p:nvPr/>
        </p:nvGrpSpPr>
        <p:grpSpPr>
          <a:xfrm>
            <a:off x="0" y="3836670"/>
            <a:ext cx="4648200" cy="3021330"/>
            <a:chOff x="0" y="3836670"/>
            <a:chExt cx="4648200" cy="3021330"/>
          </a:xfrm>
        </p:grpSpPr>
        <p:pic>
          <p:nvPicPr>
            <p:cNvPr id="8" name="Picture 7" descr="tetanus.jpg"/>
            <p:cNvPicPr>
              <a:picLocks noChangeAspect="1"/>
            </p:cNvPicPr>
            <p:nvPr/>
          </p:nvPicPr>
          <p:blipFill>
            <a:blip r:embed="rId2" cstate="print"/>
            <a:stretch>
              <a:fillRect/>
            </a:stretch>
          </p:blipFill>
          <p:spPr>
            <a:xfrm>
              <a:off x="0" y="3836670"/>
              <a:ext cx="4648200" cy="3021330"/>
            </a:xfrm>
            <a:prstGeom prst="rect">
              <a:avLst/>
            </a:prstGeom>
          </p:spPr>
        </p:pic>
        <p:sp>
          <p:nvSpPr>
            <p:cNvPr id="9" name="TextBox 8"/>
            <p:cNvSpPr txBox="1"/>
            <p:nvPr/>
          </p:nvSpPr>
          <p:spPr>
            <a:xfrm>
              <a:off x="1295400" y="4038600"/>
              <a:ext cx="2286000" cy="646331"/>
            </a:xfrm>
            <a:prstGeom prst="rect">
              <a:avLst/>
            </a:prstGeom>
            <a:noFill/>
          </p:spPr>
          <p:txBody>
            <a:bodyPr wrap="square" rtlCol="0">
              <a:spAutoFit/>
            </a:bodyPr>
            <a:lstStyle/>
            <a:p>
              <a:r>
                <a:rPr lang="en-US" sz="3600" b="1" dirty="0" smtClean="0">
                  <a:solidFill>
                    <a:schemeClr val="bg1"/>
                  </a:solidFill>
                </a:rPr>
                <a:t>Tetanus</a:t>
              </a:r>
              <a:endParaRPr lang="en-US" sz="3600" b="1" dirty="0">
                <a:solidFill>
                  <a:schemeClr val="bg1"/>
                </a:solidFill>
              </a:endParaRPr>
            </a:p>
          </p:txBody>
        </p:sp>
      </p:grpSp>
      <p:grpSp>
        <p:nvGrpSpPr>
          <p:cNvPr id="17" name="Group 16"/>
          <p:cNvGrpSpPr/>
          <p:nvPr/>
        </p:nvGrpSpPr>
        <p:grpSpPr>
          <a:xfrm>
            <a:off x="4648200" y="3261360"/>
            <a:ext cx="4495800" cy="3596640"/>
            <a:chOff x="4648200" y="3261360"/>
            <a:chExt cx="4495800" cy="3596640"/>
          </a:xfrm>
        </p:grpSpPr>
        <p:pic>
          <p:nvPicPr>
            <p:cNvPr id="10" name="Picture 9" descr="strep.jpg"/>
            <p:cNvPicPr>
              <a:picLocks noChangeAspect="1"/>
            </p:cNvPicPr>
            <p:nvPr/>
          </p:nvPicPr>
          <p:blipFill>
            <a:blip r:embed="rId3" cstate="print"/>
            <a:stretch>
              <a:fillRect/>
            </a:stretch>
          </p:blipFill>
          <p:spPr>
            <a:xfrm>
              <a:off x="4648200" y="3261360"/>
              <a:ext cx="4495800" cy="3596640"/>
            </a:xfrm>
            <a:prstGeom prst="rect">
              <a:avLst/>
            </a:prstGeom>
          </p:spPr>
        </p:pic>
        <p:sp>
          <p:nvSpPr>
            <p:cNvPr id="11" name="TextBox 10"/>
            <p:cNvSpPr txBox="1"/>
            <p:nvPr/>
          </p:nvSpPr>
          <p:spPr>
            <a:xfrm>
              <a:off x="5943600" y="6211669"/>
              <a:ext cx="3200400" cy="646331"/>
            </a:xfrm>
            <a:prstGeom prst="rect">
              <a:avLst/>
            </a:prstGeom>
            <a:solidFill>
              <a:schemeClr val="bg1"/>
            </a:solidFill>
          </p:spPr>
          <p:txBody>
            <a:bodyPr wrap="square" rtlCol="0">
              <a:spAutoFit/>
            </a:bodyPr>
            <a:lstStyle/>
            <a:p>
              <a:r>
                <a:rPr lang="en-US" sz="3600" b="1" dirty="0" smtClean="0">
                  <a:latin typeface="Aharoni" pitchFamily="2" charset="-79"/>
                  <a:cs typeface="Aharoni" pitchFamily="2" charset="-79"/>
                </a:rPr>
                <a:t>Strep Throat</a:t>
              </a:r>
              <a:endParaRPr lang="en-US" sz="3600" b="1" dirty="0">
                <a:latin typeface="Aharoni" pitchFamily="2" charset="-79"/>
                <a:cs typeface="Aharoni" pitchFamily="2" charset="-79"/>
              </a:endParaRPr>
            </a:p>
          </p:txBody>
        </p:sp>
      </p:grpSp>
      <p:grpSp>
        <p:nvGrpSpPr>
          <p:cNvPr id="16" name="Group 15"/>
          <p:cNvGrpSpPr/>
          <p:nvPr/>
        </p:nvGrpSpPr>
        <p:grpSpPr>
          <a:xfrm>
            <a:off x="4953000" y="0"/>
            <a:ext cx="4191000" cy="3417332"/>
            <a:chOff x="4953000" y="0"/>
            <a:chExt cx="4191000" cy="3417332"/>
          </a:xfrm>
        </p:grpSpPr>
        <p:grpSp>
          <p:nvGrpSpPr>
            <p:cNvPr id="15" name="Group 14"/>
            <p:cNvGrpSpPr/>
            <p:nvPr/>
          </p:nvGrpSpPr>
          <p:grpSpPr>
            <a:xfrm>
              <a:off x="4953000" y="0"/>
              <a:ext cx="4191000" cy="3389531"/>
              <a:chOff x="4953000" y="0"/>
              <a:chExt cx="4191000" cy="3389531"/>
            </a:xfrm>
          </p:grpSpPr>
          <p:pic>
            <p:nvPicPr>
              <p:cNvPr id="12" name="Picture 11" descr="anthrax.jpg"/>
              <p:cNvPicPr>
                <a:picLocks noChangeAspect="1"/>
              </p:cNvPicPr>
              <p:nvPr/>
            </p:nvPicPr>
            <p:blipFill>
              <a:blip r:embed="rId4" cstate="print"/>
              <a:stretch>
                <a:fillRect/>
              </a:stretch>
            </p:blipFill>
            <p:spPr>
              <a:xfrm>
                <a:off x="4953000" y="0"/>
                <a:ext cx="4191000" cy="3352800"/>
              </a:xfrm>
              <a:prstGeom prst="rect">
                <a:avLst/>
              </a:prstGeom>
            </p:spPr>
          </p:pic>
          <p:sp>
            <p:nvSpPr>
              <p:cNvPr id="14" name="TextBox 13"/>
              <p:cNvSpPr txBox="1"/>
              <p:nvPr/>
            </p:nvSpPr>
            <p:spPr>
              <a:xfrm>
                <a:off x="5181600" y="2743200"/>
                <a:ext cx="1981200" cy="646331"/>
              </a:xfrm>
              <a:prstGeom prst="rect">
                <a:avLst/>
              </a:prstGeom>
              <a:noFill/>
            </p:spPr>
            <p:txBody>
              <a:bodyPr wrap="square" rtlCol="0">
                <a:spAutoFit/>
              </a:bodyPr>
              <a:lstStyle/>
              <a:p>
                <a:r>
                  <a:rPr lang="en-US" sz="3600" dirty="0" smtClean="0">
                    <a:latin typeface="Aharoni" pitchFamily="2" charset="-79"/>
                    <a:cs typeface="Aharoni" pitchFamily="2" charset="-79"/>
                  </a:rPr>
                  <a:t>Anthrax</a:t>
                </a:r>
                <a:endParaRPr lang="en-US" sz="3600" dirty="0">
                  <a:latin typeface="Aharoni" pitchFamily="2" charset="-79"/>
                  <a:cs typeface="Aharoni" pitchFamily="2" charset="-79"/>
                </a:endParaRPr>
              </a:p>
            </p:txBody>
          </p:sp>
        </p:grpSp>
        <p:sp>
          <p:nvSpPr>
            <p:cNvPr id="13" name="TextBox 12"/>
            <p:cNvSpPr txBox="1"/>
            <p:nvPr/>
          </p:nvSpPr>
          <p:spPr>
            <a:xfrm>
              <a:off x="8229600" y="3048000"/>
              <a:ext cx="914400" cy="369332"/>
            </a:xfrm>
            <a:prstGeom prst="rect">
              <a:avLst/>
            </a:prstGeom>
            <a:solidFill>
              <a:schemeClr val="bg1"/>
            </a:solidFill>
          </p:spPr>
          <p:txBody>
            <a:bodyPr wrap="square" rtlCol="0">
              <a:spAutoFit/>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anim calcmode="lin" valueType="num">
                                      <p:cBhvr>
                                        <p:cTn id="7" dur="1000" fill="hold"/>
                                        <p:tgtEl>
                                          <p:spTgt spid="2764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764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49">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7649">
                                            <p:txEl>
                                              <p:pRg st="1" end="1"/>
                                            </p:txEl>
                                          </p:spTgt>
                                        </p:tgtEl>
                                        <p:attrNameLst>
                                          <p:attrName>style.visibility</p:attrName>
                                        </p:attrNameLst>
                                      </p:cBhvr>
                                      <p:to>
                                        <p:strVal val="visible"/>
                                      </p:to>
                                    </p:set>
                                    <p:anim calcmode="lin" valueType="num">
                                      <p:cBhvr>
                                        <p:cTn id="12" dur="1000" fill="hold"/>
                                        <p:tgtEl>
                                          <p:spTgt spid="27649">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2764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7649">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7649">
                                            <p:txEl>
                                              <p:pRg st="2" end="2"/>
                                            </p:txEl>
                                          </p:spTgt>
                                        </p:tgtEl>
                                        <p:attrNameLst>
                                          <p:attrName>style.visibility</p:attrName>
                                        </p:attrNameLst>
                                      </p:cBhvr>
                                      <p:to>
                                        <p:strVal val="visible"/>
                                      </p:to>
                                    </p:set>
                                    <p:anim calcmode="lin" valueType="num">
                                      <p:cBhvr>
                                        <p:cTn id="17" dur="1000" fill="hold"/>
                                        <p:tgtEl>
                                          <p:spTgt spid="27649">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2764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7649">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7649">
                                            <p:txEl>
                                              <p:pRg st="3" end="3"/>
                                            </p:txEl>
                                          </p:spTgt>
                                        </p:tgtEl>
                                        <p:attrNameLst>
                                          <p:attrName>style.visibility</p:attrName>
                                        </p:attrNameLst>
                                      </p:cBhvr>
                                      <p:to>
                                        <p:strVal val="visible"/>
                                      </p:to>
                                    </p:set>
                                    <p:anim calcmode="lin" valueType="num">
                                      <p:cBhvr>
                                        <p:cTn id="22" dur="1000" fill="hold"/>
                                        <p:tgtEl>
                                          <p:spTgt spid="27649">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2764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27649">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7649">
                                            <p:txEl>
                                              <p:pRg st="4" end="4"/>
                                            </p:txEl>
                                          </p:spTgt>
                                        </p:tgtEl>
                                        <p:attrNameLst>
                                          <p:attrName>style.visibility</p:attrName>
                                        </p:attrNameLst>
                                      </p:cBhvr>
                                      <p:to>
                                        <p:strVal val="visible"/>
                                      </p:to>
                                    </p:set>
                                    <p:anim calcmode="lin" valueType="num">
                                      <p:cBhvr>
                                        <p:cTn id="27" dur="1000" fill="hold"/>
                                        <p:tgtEl>
                                          <p:spTgt spid="27649">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27649">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27649">
                                            <p:txEl>
                                              <p:pRg st="4" end="4"/>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7649">
                                            <p:txEl>
                                              <p:pRg st="5" end="5"/>
                                            </p:txEl>
                                          </p:spTgt>
                                        </p:tgtEl>
                                        <p:attrNameLst>
                                          <p:attrName>style.visibility</p:attrName>
                                        </p:attrNameLst>
                                      </p:cBhvr>
                                      <p:to>
                                        <p:strVal val="visible"/>
                                      </p:to>
                                    </p:set>
                                    <p:anim calcmode="lin" valueType="num">
                                      <p:cBhvr>
                                        <p:cTn id="32" dur="1000" fill="hold"/>
                                        <p:tgtEl>
                                          <p:spTgt spid="27649">
                                            <p:txEl>
                                              <p:pRg st="5" end="5"/>
                                            </p:txEl>
                                          </p:spTgt>
                                        </p:tgtEl>
                                        <p:attrNameLst>
                                          <p:attrName>ppt_w</p:attrName>
                                        </p:attrNameLst>
                                      </p:cBhvr>
                                      <p:tavLst>
                                        <p:tav tm="0">
                                          <p:val>
                                            <p:strVal val="#ppt_w+.3"/>
                                          </p:val>
                                        </p:tav>
                                        <p:tav tm="100000">
                                          <p:val>
                                            <p:strVal val="#ppt_w"/>
                                          </p:val>
                                        </p:tav>
                                      </p:tavLst>
                                    </p:anim>
                                    <p:anim calcmode="lin" valueType="num">
                                      <p:cBhvr>
                                        <p:cTn id="33" dur="1000" fill="hold"/>
                                        <p:tgtEl>
                                          <p:spTgt spid="27649">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2764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anim calcmode="lin" valueType="num">
                                      <p:cBhvr>
                                        <p:cTn id="40" dur="2000" fill="hold"/>
                                        <p:tgtEl>
                                          <p:spTgt spid="17"/>
                                        </p:tgtEl>
                                        <p:attrNameLst>
                                          <p:attrName>style.rotation</p:attrName>
                                        </p:attrNameLst>
                                      </p:cBhvr>
                                      <p:tavLst>
                                        <p:tav tm="0">
                                          <p:val>
                                            <p:fltVal val="720"/>
                                          </p:val>
                                        </p:tav>
                                        <p:tav tm="100000">
                                          <p:val>
                                            <p:fltVal val="0"/>
                                          </p:val>
                                        </p:tav>
                                      </p:tavLst>
                                    </p:anim>
                                    <p:anim calcmode="lin" valueType="num">
                                      <p:cBhvr>
                                        <p:cTn id="41" dur="2000" fill="hold"/>
                                        <p:tgtEl>
                                          <p:spTgt spid="17"/>
                                        </p:tgtEl>
                                        <p:attrNameLst>
                                          <p:attrName>ppt_h</p:attrName>
                                        </p:attrNameLst>
                                      </p:cBhvr>
                                      <p:tavLst>
                                        <p:tav tm="0">
                                          <p:val>
                                            <p:fltVal val="0"/>
                                          </p:val>
                                        </p:tav>
                                        <p:tav tm="100000">
                                          <p:val>
                                            <p:strVal val="#ppt_h"/>
                                          </p:val>
                                        </p:tav>
                                      </p:tavLst>
                                    </p:anim>
                                    <p:anim calcmode="lin" valueType="num">
                                      <p:cBhvr>
                                        <p:cTn id="42" dur="2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6"/>
                                        </p:tgtEl>
                                        <p:attrNameLst>
                                          <p:attrName>ppt_y</p:attrName>
                                        </p:attrNameLst>
                                      </p:cBhvr>
                                      <p:tavLst>
                                        <p:tav tm="0">
                                          <p:val>
                                            <p:strVal val="#ppt_y"/>
                                          </p:val>
                                        </p:tav>
                                        <p:tav tm="100000">
                                          <p:val>
                                            <p:strVal val="#ppt_y"/>
                                          </p:val>
                                        </p:tav>
                                      </p:tavLst>
                                    </p:anim>
                                    <p:animEffect transition="in" filter="fade">
                                      <p:cBhvr>
                                        <p:cTn id="50" dur="1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tibiotics Video.asf">
            <a:hlinkClick r:id="" action="ppaction://media"/>
          </p:cNvPr>
          <p:cNvPicPr>
            <a:picLocks noRot="1" noChangeAspect="1"/>
          </p:cNvPicPr>
          <p:nvPr>
            <a:videoFile r:link="rId1"/>
          </p:nvPr>
        </p:nvPicPr>
        <p:blipFill>
          <a:blip r:embed="rId3" cstate="print"/>
          <a:stretch>
            <a:fillRect/>
          </a:stretch>
        </p:blipFill>
        <p:spPr>
          <a:xfrm>
            <a:off x="0" y="0"/>
            <a:ext cx="9164320" cy="6858000"/>
          </a:xfrm>
          <a:prstGeom prst="rect">
            <a:avLst/>
          </a:prstGeom>
        </p:spPr>
      </p:pic>
      <p:sp>
        <p:nvSpPr>
          <p:cNvPr id="3" name="TextBox 2"/>
          <p:cNvSpPr txBox="1"/>
          <p:nvPr/>
        </p:nvSpPr>
        <p:spPr>
          <a:xfrm>
            <a:off x="6629400" y="0"/>
            <a:ext cx="2514600" cy="307777"/>
          </a:xfrm>
          <a:prstGeom prst="rect">
            <a:avLst/>
          </a:prstGeom>
          <a:noFill/>
        </p:spPr>
        <p:txBody>
          <a:bodyPr wrap="square" rtlCol="0">
            <a:spAutoFit/>
          </a:bodyPr>
          <a:lstStyle/>
          <a:p>
            <a:pPr algn="ctr"/>
            <a:r>
              <a:rPr lang="en-US" sz="1400" dirty="0" smtClean="0">
                <a:solidFill>
                  <a:schemeClr val="bg1"/>
                </a:solidFill>
                <a:latin typeface="Arial Black" pitchFamily="34" charset="0"/>
              </a:rPr>
              <a:t>3:15 minute video</a:t>
            </a:r>
            <a:endParaRPr lang="en-US" sz="1400"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52400" y="0"/>
            <a:ext cx="8763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b. food spoilage and poisoning – caused by </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smtClean="0">
                <a:latin typeface="Calibri" pitchFamily="34" charset="0"/>
                <a:ea typeface="Times New Roman" pitchFamily="18" charset="0"/>
                <a:cs typeface="Arial" pitchFamily="34" charset="0"/>
              </a:rPr>
              <a:t>    </a:t>
            </a:r>
            <a:r>
              <a:rPr kumimoji="0" lang="en-US" sz="32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Salmonella</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and </a:t>
            </a:r>
            <a:r>
              <a:rPr kumimoji="0" lang="en-US" sz="32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Staphylococcus</a:t>
            </a:r>
            <a:endParaRPr kumimoji="0" lang="en-US" sz="3200" b="1" i="0" u="sng"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food-poisoning.jpg"/>
          <p:cNvPicPr>
            <a:picLocks noChangeAspect="1"/>
          </p:cNvPicPr>
          <p:nvPr/>
        </p:nvPicPr>
        <p:blipFill>
          <a:blip r:embed="rId2" cstate="print"/>
          <a:stretch>
            <a:fillRect/>
          </a:stretch>
        </p:blipFill>
        <p:spPr>
          <a:xfrm>
            <a:off x="6400800" y="1066800"/>
            <a:ext cx="2731655" cy="2417537"/>
          </a:xfrm>
          <a:prstGeom prst="rect">
            <a:avLst/>
          </a:prstGeom>
        </p:spPr>
      </p:pic>
      <p:grpSp>
        <p:nvGrpSpPr>
          <p:cNvPr id="15" name="Group 14"/>
          <p:cNvGrpSpPr/>
          <p:nvPr/>
        </p:nvGrpSpPr>
        <p:grpSpPr>
          <a:xfrm>
            <a:off x="0" y="1066800"/>
            <a:ext cx="3581400" cy="2438400"/>
            <a:chOff x="0" y="3078480"/>
            <a:chExt cx="4724400" cy="3779520"/>
          </a:xfrm>
        </p:grpSpPr>
        <p:pic>
          <p:nvPicPr>
            <p:cNvPr id="8" name="Picture 7" descr="food poisoning.jpg"/>
            <p:cNvPicPr>
              <a:picLocks noChangeAspect="1"/>
            </p:cNvPicPr>
            <p:nvPr/>
          </p:nvPicPr>
          <p:blipFill>
            <a:blip r:embed="rId3" cstate="print"/>
            <a:stretch>
              <a:fillRect/>
            </a:stretch>
          </p:blipFill>
          <p:spPr>
            <a:xfrm>
              <a:off x="0" y="3078480"/>
              <a:ext cx="4724400" cy="3779520"/>
            </a:xfrm>
            <a:prstGeom prst="rect">
              <a:avLst/>
            </a:prstGeom>
          </p:spPr>
        </p:pic>
        <p:sp>
          <p:nvSpPr>
            <p:cNvPr id="14" name="TextBox 13"/>
            <p:cNvSpPr txBox="1"/>
            <p:nvPr/>
          </p:nvSpPr>
          <p:spPr>
            <a:xfrm>
              <a:off x="3657600" y="6488668"/>
              <a:ext cx="990600" cy="369332"/>
            </a:xfrm>
            <a:prstGeom prst="rect">
              <a:avLst/>
            </a:prstGeom>
            <a:solidFill>
              <a:schemeClr val="bg1"/>
            </a:solidFill>
          </p:spPr>
          <p:txBody>
            <a:bodyPr wrap="square" rtlCol="0">
              <a:spAutoFit/>
            </a:bodyPr>
            <a:lstStyle/>
            <a:p>
              <a:endParaRPr lang="en-US" dirty="0"/>
            </a:p>
          </p:txBody>
        </p:sp>
      </p:grpSp>
      <p:pic>
        <p:nvPicPr>
          <p:cNvPr id="12" name="Picture 11" descr="salmonella_ec.jpg"/>
          <p:cNvPicPr>
            <a:picLocks noChangeAspect="1"/>
          </p:cNvPicPr>
          <p:nvPr/>
        </p:nvPicPr>
        <p:blipFill>
          <a:blip r:embed="rId4" cstate="print"/>
          <a:stretch>
            <a:fillRect/>
          </a:stretch>
        </p:blipFill>
        <p:spPr>
          <a:xfrm>
            <a:off x="3276600" y="1066800"/>
            <a:ext cx="3124200" cy="2438401"/>
          </a:xfrm>
          <a:prstGeom prst="rect">
            <a:avLst/>
          </a:prstGeom>
        </p:spPr>
      </p:pic>
      <p:sp>
        <p:nvSpPr>
          <p:cNvPr id="10" name="Rectangle 1"/>
          <p:cNvSpPr>
            <a:spLocks noChangeArrowheads="1"/>
          </p:cNvSpPr>
          <p:nvPr/>
        </p:nvSpPr>
        <p:spPr bwMode="auto">
          <a:xfrm>
            <a:off x="152400" y="358140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dirty="0" smtClean="0">
                <a:latin typeface="Calibri" pitchFamily="34" charset="0"/>
                <a:ea typeface="Times New Roman" pitchFamily="18" charset="0"/>
                <a:cs typeface="Arial" pitchFamily="34" charset="0"/>
              </a:rPr>
              <a:t>c</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Treated with </a:t>
            </a:r>
            <a:r>
              <a:rPr kumimoji="0" lang="en-US" sz="32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antibiotics</a:t>
            </a:r>
            <a:r>
              <a:rPr kumimoji="0" lang="en-US" sz="3200" i="0"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3200" i="0" strike="noStrike" cap="none" normalizeH="0" dirty="0" smtClean="0">
                <a:ln>
                  <a:noFill/>
                </a:ln>
                <a:solidFill>
                  <a:schemeClr val="tx1"/>
                </a:solidFill>
                <a:effectLst/>
                <a:latin typeface="Calibri" pitchFamily="34" charset="0"/>
                <a:ea typeface="Times New Roman" pitchFamily="18" charset="0"/>
                <a:cs typeface="Arial" pitchFamily="34" charset="0"/>
              </a:rPr>
              <a:t> Some bacteria are able </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smtClean="0">
                <a:latin typeface="Calibri" pitchFamily="34" charset="0"/>
                <a:ea typeface="Times New Roman" pitchFamily="18" charset="0"/>
                <a:cs typeface="Arial" pitchFamily="34" charset="0"/>
              </a:rPr>
              <a:t>     </a:t>
            </a:r>
            <a:r>
              <a:rPr kumimoji="0" lang="en-US" sz="3200" i="0" strike="noStrike" cap="none" normalizeH="0" dirty="0" smtClean="0">
                <a:ln>
                  <a:noFill/>
                </a:ln>
                <a:solidFill>
                  <a:schemeClr val="tx1"/>
                </a:solidFill>
                <a:effectLst/>
                <a:latin typeface="Calibri" pitchFamily="34" charset="0"/>
                <a:ea typeface="Times New Roman" pitchFamily="18" charset="0"/>
                <a:cs typeface="Arial" pitchFamily="34" charset="0"/>
              </a:rPr>
              <a:t>to survive in presence of antibiotics that kill </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smtClean="0">
                <a:latin typeface="Calibri" pitchFamily="34" charset="0"/>
                <a:ea typeface="Times New Roman" pitchFamily="18" charset="0"/>
                <a:cs typeface="Arial" pitchFamily="34" charset="0"/>
              </a:rPr>
              <a:t>     </a:t>
            </a:r>
            <a:r>
              <a:rPr kumimoji="0" lang="en-US" sz="3200" i="0" strike="noStrike" cap="none" normalizeH="0" dirty="0" smtClean="0">
                <a:ln>
                  <a:noFill/>
                </a:ln>
                <a:solidFill>
                  <a:schemeClr val="tx1"/>
                </a:solidFill>
                <a:effectLst/>
                <a:latin typeface="Calibri" pitchFamily="34" charset="0"/>
                <a:ea typeface="Times New Roman" pitchFamily="18" charset="0"/>
                <a:cs typeface="Arial" pitchFamily="34" charset="0"/>
              </a:rPr>
              <a:t>other bacteria – </a:t>
            </a:r>
            <a:r>
              <a:rPr kumimoji="0" lang="en-US" sz="3200" b="1" i="0" u="sng" strike="noStrike" cap="none" normalizeH="0" dirty="0" smtClean="0">
                <a:ln>
                  <a:noFill/>
                </a:ln>
                <a:solidFill>
                  <a:schemeClr val="tx1"/>
                </a:solidFill>
                <a:effectLst/>
                <a:latin typeface="Calibri" pitchFamily="34" charset="0"/>
                <a:ea typeface="Times New Roman" pitchFamily="18" charset="0"/>
                <a:cs typeface="Arial" pitchFamily="34" charset="0"/>
              </a:rPr>
              <a:t>antibiotic resistant</a:t>
            </a:r>
            <a:r>
              <a:rPr kumimoji="0" lang="en-US" sz="3200" i="0" strike="noStrike" cap="none" normalizeH="0" dirty="0" smtClean="0">
                <a:ln>
                  <a:noFill/>
                </a:ln>
                <a:solidFill>
                  <a:schemeClr val="tx1"/>
                </a:solidFill>
                <a:effectLst/>
                <a:latin typeface="Calibri" pitchFamily="34" charset="0"/>
                <a:ea typeface="Times New Roman" pitchFamily="18" charset="0"/>
                <a:cs typeface="Arial" pitchFamily="34" charset="0"/>
              </a:rPr>
              <a:t> bacteria</a:t>
            </a: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1" name="Rectangle 1"/>
          <p:cNvSpPr>
            <a:spLocks noChangeArrowheads="1"/>
          </p:cNvSpPr>
          <p:nvPr/>
        </p:nvSpPr>
        <p:spPr bwMode="auto">
          <a:xfrm>
            <a:off x="228600" y="5288340"/>
            <a:ext cx="8915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t>Note: This is why doctors tell you to take the entire amount of medicine given even if you start to feel better because if not, bacteria will have the chance to evolve and become antibiotic resistant.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28601"/>
            <a:ext cx="86106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3200" b="1"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Kingdom</a:t>
            </a:r>
            <a:r>
              <a:rPr kumimoji="0" lang="en-US" sz="3200" b="1" i="0"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3200" b="1" i="0" strike="noStrike" cap="none" normalizeH="0" dirty="0" err="1" smtClean="0">
                <a:ln>
                  <a:noFill/>
                </a:ln>
                <a:solidFill>
                  <a:schemeClr val="tx1"/>
                </a:solidFill>
                <a:effectLst/>
                <a:latin typeface="Comic Sans MS" pitchFamily="66" charset="0"/>
                <a:ea typeface="Times New Roman" pitchFamily="18" charset="0"/>
                <a:cs typeface="Arial" pitchFamily="34" charset="0"/>
              </a:rPr>
              <a:t>Eubacteria</a:t>
            </a:r>
            <a:r>
              <a:rPr kumimoji="0" lang="en-US" sz="3200" b="1" i="0"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3200" i="0" strike="noStrike" cap="none" normalizeH="0" dirty="0" smtClean="0">
                <a:ln>
                  <a:noFill/>
                </a:ln>
                <a:solidFill>
                  <a:schemeClr val="tx1"/>
                </a:solidFill>
                <a:effectLst/>
                <a:latin typeface="Comic Sans MS" pitchFamily="66" charset="0"/>
                <a:ea typeface="Times New Roman" pitchFamily="18" charset="0"/>
                <a:cs typeface="Arial" pitchFamily="34" charset="0"/>
              </a:rPr>
              <a:t>(</a:t>
            </a:r>
            <a:r>
              <a:rPr kumimoji="0" lang="en-US" sz="3200" i="0" u="sng" strike="noStrike" cap="none" normalizeH="0" dirty="0" smtClean="0">
                <a:ln>
                  <a:noFill/>
                </a:ln>
                <a:solidFill>
                  <a:schemeClr val="tx1"/>
                </a:solidFill>
                <a:effectLst/>
                <a:latin typeface="Comic Sans MS" pitchFamily="66" charset="0"/>
                <a:ea typeface="Times New Roman" pitchFamily="18" charset="0"/>
                <a:cs typeface="Arial" pitchFamily="34" charset="0"/>
              </a:rPr>
              <a:t>True</a:t>
            </a:r>
            <a:r>
              <a:rPr kumimoji="0" lang="en-US" sz="3200" i="0" strike="noStrike" cap="none" normalizeH="0" dirty="0" smtClean="0">
                <a:ln>
                  <a:noFill/>
                </a:ln>
                <a:solidFill>
                  <a:schemeClr val="tx1"/>
                </a:solidFill>
                <a:effectLst/>
                <a:latin typeface="Comic Sans MS" pitchFamily="66" charset="0"/>
                <a:ea typeface="Times New Roman" pitchFamily="18" charset="0"/>
                <a:cs typeface="Arial" pitchFamily="34" charset="0"/>
              </a:rPr>
              <a:t> Bacteria)</a:t>
            </a:r>
          </a:p>
          <a:p>
            <a:pPr algn="ctr" fontAlgn="base">
              <a:spcBef>
                <a:spcPct val="0"/>
              </a:spcBef>
              <a:spcAft>
                <a:spcPct val="0"/>
              </a:spcAft>
            </a:pPr>
            <a:r>
              <a:rPr lang="en-US" sz="2800" dirty="0" smtClean="0"/>
              <a:t>Bacteria are located </a:t>
            </a:r>
            <a:r>
              <a:rPr lang="en-US" sz="2800" b="1" u="sng" dirty="0" smtClean="0"/>
              <a:t>everywhere</a:t>
            </a:r>
            <a:r>
              <a:rPr lang="en-US" sz="2800" dirty="0" smtClean="0"/>
              <a:t> – air, water, land, and living organisms including people.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3200" b="0"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General Characteristics: </a:t>
            </a:r>
            <a:endParaRPr kumimoji="0" lang="en-US" sz="3200" b="0" i="0"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1. All are </a:t>
            </a:r>
            <a:r>
              <a:rPr kumimoji="0" lang="en-US" sz="28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unicellular</a:t>
            </a:r>
            <a:r>
              <a:rPr lang="en-US" sz="2800" dirty="0" smtClean="0">
                <a:latin typeface="Comic Sans MS" pitchFamily="66" charset="0"/>
                <a:ea typeface="Times New Roman" pitchFamily="18" charset="0"/>
                <a:cs typeface="Arial" pitchFamily="34" charset="0"/>
              </a:rPr>
              <a:t> </a:t>
            </a:r>
            <a:r>
              <a:rPr lang="en-US" sz="2400" dirty="0" smtClean="0">
                <a:latin typeface="Comic Sans MS" pitchFamily="66" charset="0"/>
                <a:ea typeface="Times New Roman" pitchFamily="18" charset="0"/>
                <a:cs typeface="Arial" pitchFamily="34" charset="0"/>
              </a:rPr>
              <a:t>(</a:t>
            </a:r>
            <a:r>
              <a:rPr kumimoji="0" lang="en-US" sz="2400" b="1" i="0" strike="noStrike" cap="none" normalizeH="0" dirty="0" smtClean="0">
                <a:ln>
                  <a:noFill/>
                </a:ln>
                <a:solidFill>
                  <a:schemeClr val="tx1"/>
                </a:solidFill>
                <a:effectLst/>
                <a:latin typeface="Comic Sans MS" pitchFamily="66" charset="0"/>
                <a:ea typeface="Times New Roman" pitchFamily="18" charset="0"/>
                <a:cs typeface="Arial" pitchFamily="34" charset="0"/>
              </a:rPr>
              <a:t>one-celled</a:t>
            </a:r>
            <a:r>
              <a:rPr kumimoji="0" lang="en-US" sz="2400" b="0" i="0" strike="noStrike" cap="none" normalizeH="0" dirty="0" smtClean="0">
                <a:ln>
                  <a:noFill/>
                </a:ln>
                <a:solidFill>
                  <a:schemeClr val="tx1"/>
                </a:solidFill>
                <a:effectLst/>
                <a:latin typeface="Comic Sans MS" pitchFamily="66" charset="0"/>
                <a:ea typeface="Times New Roman" pitchFamily="18" charset="0"/>
                <a:cs typeface="Arial" pitchFamily="34" charset="0"/>
              </a:rPr>
              <a:t> structura</a:t>
            </a:r>
            <a:r>
              <a:rPr lang="en-US" sz="2400" dirty="0" smtClean="0">
                <a:latin typeface="Comic Sans MS" pitchFamily="66" charset="0"/>
                <a:ea typeface="Times New Roman" pitchFamily="18" charset="0"/>
                <a:cs typeface="Arial" pitchFamily="34" charset="0"/>
              </a:rPr>
              <a:t>l level)</a:t>
            </a:r>
            <a:endParaRPr kumimoji="0" lang="en-US" sz="2400" b="0" i="0" u="sng"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lvl="0" eaLnBrk="0" fontAlgn="base" hangingPunct="0">
              <a:spcBef>
                <a:spcPct val="0"/>
              </a:spcBef>
              <a:spcAft>
                <a:spcPct val="0"/>
              </a:spcAf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2. All are </a:t>
            </a:r>
            <a:r>
              <a:rPr kumimoji="0" lang="en-US" sz="28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prokaryotic</a:t>
            </a: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 cells that lack </a:t>
            </a:r>
            <a:r>
              <a:rPr lang="en-US" sz="2800" b="1" u="sng" dirty="0" smtClean="0">
                <a:latin typeface="Comic Sans MS" pitchFamily="66" charset="0"/>
                <a:ea typeface="Times New Roman" pitchFamily="18" charset="0"/>
                <a:cs typeface="Arial" pitchFamily="34" charset="0"/>
              </a:rPr>
              <a:t>n</a:t>
            </a:r>
            <a:r>
              <a:rPr kumimoji="0" lang="en-US" sz="28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ucleus</a:t>
            </a: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(no nuclear envelope) </a:t>
            </a:r>
            <a:r>
              <a:rPr lang="en-US" sz="2800" dirty="0" smtClean="0"/>
              <a:t>(</a:t>
            </a:r>
            <a:r>
              <a:rPr lang="en-US" sz="2800" b="1" dirty="0" smtClean="0"/>
              <a:t>PRO = NO</a:t>
            </a:r>
            <a:r>
              <a:rPr lang="en-US" sz="2800" dirty="0" smtClean="0"/>
              <a:t> nucleus)</a:t>
            </a:r>
            <a:endParaRPr kumimoji="0" lang="en-US"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3. All have </a:t>
            </a:r>
            <a:r>
              <a:rPr kumimoji="0" lang="en-US" sz="28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cell walls</a:t>
            </a: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2800" b="0"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NO </a:t>
            </a:r>
            <a:r>
              <a:rPr kumimoji="0" lang="en-US" sz="28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cellulose</a:t>
            </a:r>
            <a:r>
              <a:rPr kumimoji="0" lang="en-US" sz="2800"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in cell walls</a:t>
            </a:r>
            <a:endParaRPr kumimoji="0" lang="en-US" sz="2800" i="0"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endParaRPr kumimoji="0" lang="en-US"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4.</a:t>
            </a:r>
            <a:r>
              <a:rPr kumimoji="0" lang="en-US" sz="28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Can live in both </a:t>
            </a:r>
            <a:r>
              <a:rPr kumimoji="0" lang="en-US" sz="28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aerobic</a:t>
            </a:r>
            <a:r>
              <a:rPr kumimoji="0" lang="en-US" sz="2800" b="0" i="0"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2800" b="1"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(with O</a:t>
            </a:r>
            <a:r>
              <a:rPr kumimoji="0" lang="en-US" sz="2800" b="1" i="0" strike="noStrike" cap="none" normalizeH="0" baseline="-30000" dirty="0" smtClean="0">
                <a:ln>
                  <a:noFill/>
                </a:ln>
                <a:solidFill>
                  <a:schemeClr val="tx1"/>
                </a:solidFill>
                <a:effectLst/>
                <a:latin typeface="Comic Sans MS" pitchFamily="66" charset="0"/>
                <a:ea typeface="Times New Roman" pitchFamily="18" charset="0"/>
                <a:cs typeface="Arial" pitchFamily="34" charset="0"/>
              </a:rPr>
              <a:t>2</a:t>
            </a:r>
            <a:r>
              <a:rPr kumimoji="0" lang="en-US" sz="2800" b="1"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2800" b="0"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and 	</a:t>
            </a:r>
            <a:r>
              <a:rPr kumimoji="0" lang="en-US" sz="28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anaerobic</a:t>
            </a:r>
            <a:r>
              <a:rPr kumimoji="0" lang="en-US" sz="2800" b="1" i="0"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2800" b="1"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(without O</a:t>
            </a:r>
            <a:r>
              <a:rPr kumimoji="0" lang="en-US" sz="2800" b="1" i="0" strike="noStrike" cap="none" normalizeH="0" baseline="-30000" dirty="0" smtClean="0">
                <a:ln>
                  <a:noFill/>
                </a:ln>
                <a:solidFill>
                  <a:schemeClr val="tx1"/>
                </a:solidFill>
                <a:effectLst/>
                <a:latin typeface="Comic Sans MS" pitchFamily="66" charset="0"/>
                <a:ea typeface="Times New Roman" pitchFamily="18" charset="0"/>
                <a:cs typeface="Arial" pitchFamily="34" charset="0"/>
              </a:rPr>
              <a:t>2</a:t>
            </a:r>
            <a:r>
              <a:rPr kumimoji="0" lang="en-US" sz="2800" b="1"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r>
              <a:rPr kumimoji="0" lang="en-US" sz="2800" b="1" i="0"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2800" b="0"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environments</a:t>
            </a:r>
            <a:endParaRPr kumimoji="0" lang="en-US" sz="32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animEffect transition="in" filter="fade">
                                      <p:cBhvr>
                                        <p:cTn id="7" dur="1000"/>
                                        <p:tgtEl>
                                          <p:spTgt spid="1025">
                                            <p:txEl>
                                              <p:pRg st="1" end="1"/>
                                            </p:txEl>
                                          </p:spTgt>
                                        </p:tgtEl>
                                      </p:cBhvr>
                                    </p:animEffect>
                                    <p:anim calcmode="lin" valueType="num">
                                      <p:cBhvr>
                                        <p:cTn id="8" dur="1000" fill="hold"/>
                                        <p:tgtEl>
                                          <p:spTgt spid="102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025">
                                            <p:txEl>
                                              <p:pRg st="4" end="4"/>
                                            </p:txEl>
                                          </p:spTgt>
                                        </p:tgtEl>
                                        <p:attrNameLst>
                                          <p:attrName>style.visibility</p:attrName>
                                        </p:attrNameLst>
                                      </p:cBhvr>
                                      <p:to>
                                        <p:strVal val="visible"/>
                                      </p:to>
                                    </p:set>
                                    <p:animEffect transition="in" filter="checkerboard(across)">
                                      <p:cBhvr>
                                        <p:cTn id="14" dur="500"/>
                                        <p:tgtEl>
                                          <p:spTgt spid="1025">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25">
                                            <p:txEl>
                                              <p:pRg st="6" end="6"/>
                                            </p:txEl>
                                          </p:spTgt>
                                        </p:tgtEl>
                                        <p:attrNameLst>
                                          <p:attrName>style.visibility</p:attrName>
                                        </p:attrNameLst>
                                      </p:cBhvr>
                                      <p:to>
                                        <p:strVal val="visible"/>
                                      </p:to>
                                    </p:set>
                                    <p:animEffect transition="in" filter="checkerboard(across)">
                                      <p:cBhvr>
                                        <p:cTn id="19" dur="500"/>
                                        <p:tgtEl>
                                          <p:spTgt spid="102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025">
                                            <p:txEl>
                                              <p:pRg st="8" end="8"/>
                                            </p:txEl>
                                          </p:spTgt>
                                        </p:tgtEl>
                                        <p:attrNameLst>
                                          <p:attrName>style.visibility</p:attrName>
                                        </p:attrNameLst>
                                      </p:cBhvr>
                                      <p:to>
                                        <p:strVal val="visible"/>
                                      </p:to>
                                    </p:set>
                                    <p:animEffect transition="in" filter="checkerboard(across)">
                                      <p:cBhvr>
                                        <p:cTn id="24" dur="500"/>
                                        <p:tgtEl>
                                          <p:spTgt spid="1025">
                                            <p:txEl>
                                              <p:pRg st="8" end="8"/>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025">
                                            <p:txEl>
                                              <p:pRg st="9" end="9"/>
                                            </p:txEl>
                                          </p:spTgt>
                                        </p:tgtEl>
                                        <p:attrNameLst>
                                          <p:attrName>style.visibility</p:attrName>
                                        </p:attrNameLst>
                                      </p:cBhvr>
                                      <p:to>
                                        <p:strVal val="visible"/>
                                      </p:to>
                                    </p:set>
                                    <p:animEffect transition="in" filter="checkerboard(across)">
                                      <p:cBhvr>
                                        <p:cTn id="27" dur="500"/>
                                        <p:tgtEl>
                                          <p:spTgt spid="1025">
                                            <p:txEl>
                                              <p:pRg st="9" end="9"/>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025">
                                            <p:txEl>
                                              <p:pRg st="9" end="9"/>
                                            </p:txEl>
                                          </p:spTgt>
                                        </p:tgtEl>
                                        <p:attrNameLst>
                                          <p:attrName>style.visibility</p:attrName>
                                        </p:attrNameLst>
                                      </p:cBhvr>
                                      <p:to>
                                        <p:strVal val="visible"/>
                                      </p:to>
                                    </p:set>
                                    <p:animEffect transition="in" filter="checkerboard(across)">
                                      <p:cBhvr>
                                        <p:cTn id="30" dur="500"/>
                                        <p:tgtEl>
                                          <p:spTgt spid="1025">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025">
                                            <p:txEl>
                                              <p:pRg st="10" end="10"/>
                                            </p:txEl>
                                          </p:spTgt>
                                        </p:tgtEl>
                                        <p:attrNameLst>
                                          <p:attrName>style.visibility</p:attrName>
                                        </p:attrNameLst>
                                      </p:cBhvr>
                                      <p:to>
                                        <p:strVal val="visible"/>
                                      </p:to>
                                    </p:set>
                                    <p:animEffect transition="in" filter="checkerboard(across)">
                                      <p:cBhvr>
                                        <p:cTn id="35" dur="500"/>
                                        <p:tgtEl>
                                          <p:spTgt spid="102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5791200" cy="6858000"/>
            <a:chOff x="0" y="0"/>
            <a:chExt cx="5791200" cy="6858000"/>
          </a:xfrm>
        </p:grpSpPr>
        <p:pic>
          <p:nvPicPr>
            <p:cNvPr id="8" name="Picture 7" descr="geyser.jpg"/>
            <p:cNvPicPr>
              <a:picLocks noChangeAspect="1"/>
            </p:cNvPicPr>
            <p:nvPr/>
          </p:nvPicPr>
          <p:blipFill>
            <a:blip r:embed="rId2" cstate="print"/>
            <a:stretch>
              <a:fillRect/>
            </a:stretch>
          </p:blipFill>
          <p:spPr>
            <a:xfrm>
              <a:off x="0" y="0"/>
              <a:ext cx="5791200" cy="6858000"/>
            </a:xfrm>
            <a:prstGeom prst="rect">
              <a:avLst/>
            </a:prstGeom>
          </p:spPr>
        </p:pic>
        <p:sp>
          <p:nvSpPr>
            <p:cNvPr id="9" name="TextBox 8"/>
            <p:cNvSpPr txBox="1"/>
            <p:nvPr/>
          </p:nvSpPr>
          <p:spPr>
            <a:xfrm>
              <a:off x="1752600" y="5867400"/>
              <a:ext cx="1905000" cy="646331"/>
            </a:xfrm>
            <a:prstGeom prst="rect">
              <a:avLst/>
            </a:prstGeom>
            <a:noFill/>
          </p:spPr>
          <p:txBody>
            <a:bodyPr wrap="square" rtlCol="0">
              <a:spAutoFit/>
            </a:bodyPr>
            <a:lstStyle/>
            <a:p>
              <a:r>
                <a:rPr lang="en-US" sz="3600" b="1" dirty="0" smtClean="0">
                  <a:latin typeface="Aharoni" pitchFamily="2" charset="-79"/>
                  <a:cs typeface="Aharoni" pitchFamily="2" charset="-79"/>
                </a:rPr>
                <a:t>Geyser</a:t>
              </a:r>
              <a:endParaRPr lang="en-US" sz="3600" b="1" dirty="0">
                <a:latin typeface="Aharoni" pitchFamily="2" charset="-79"/>
                <a:cs typeface="Aharoni" pitchFamily="2" charset="-79"/>
              </a:endParaRPr>
            </a:p>
          </p:txBody>
        </p:sp>
      </p:grpSp>
      <p:sp>
        <p:nvSpPr>
          <p:cNvPr id="29697" name="Rectangle 1"/>
          <p:cNvSpPr>
            <a:spLocks noChangeArrowheads="1"/>
          </p:cNvSpPr>
          <p:nvPr/>
        </p:nvSpPr>
        <p:spPr bwMode="auto">
          <a:xfrm>
            <a:off x="152400" y="179330"/>
            <a:ext cx="5562600" cy="33778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Calibri" pitchFamily="34" charset="0"/>
                <a:ea typeface="Times New Roman" pitchFamily="18" charset="0"/>
                <a:cs typeface="Arial" pitchFamily="34" charset="0"/>
              </a:rPr>
              <a:t>Kingdom </a:t>
            </a:r>
            <a:r>
              <a:rPr kumimoji="0" lang="en-US" sz="2800" b="1" i="0" u="none" strike="noStrike" cap="none" normalizeH="0" dirty="0" smtClean="0">
                <a:ln>
                  <a:noFill/>
                </a:ln>
                <a:effectLst/>
                <a:latin typeface="Calibri" pitchFamily="34" charset="0"/>
                <a:ea typeface="Times New Roman" pitchFamily="18" charset="0"/>
                <a:cs typeface="Arial" pitchFamily="34" charset="0"/>
              </a:rPr>
              <a:t>Archaebacteria</a:t>
            </a:r>
            <a:r>
              <a:rPr kumimoji="0" lang="en-US" sz="2800" b="1" i="0" u="none" strike="noStrike" cap="none" normalizeH="0" baseline="0" dirty="0" smtClean="0">
                <a:ln>
                  <a:noFill/>
                </a:ln>
                <a:effectLst/>
                <a:latin typeface="Calibri"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effectLst/>
              <a:latin typeface="Calibri"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eriod"/>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First known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prokaryotes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a:t>
            </a:r>
            <a:r>
              <a:rPr lang="en-US" sz="2800" dirty="0" smtClean="0">
                <a:latin typeface="Calibri" pitchFamily="34" charset="0"/>
                <a:ea typeface="Times New Roman" pitchFamily="18" charset="0"/>
                <a:cs typeface="Arial" pitchFamily="34" charset="0"/>
              </a:rPr>
              <a:t> </a:t>
            </a:r>
          </a:p>
          <a:p>
            <a:pPr marL="914400" lvl="1" indent="-457200" eaLnBrk="0" fontAlgn="base" hangingPunct="0">
              <a:spcBef>
                <a:spcPct val="0"/>
              </a:spcBef>
              <a:spcAft>
                <a:spcPct val="0"/>
              </a:spcAf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Archaebacteria (archae=ancient)</a:t>
            </a:r>
            <a:endParaRPr kumimoji="0" lang="en-US" sz="2800" b="1" i="0" u="sng" strike="noStrike" cap="none" normalizeH="0" baseline="0" dirty="0" smtClean="0">
              <a:ln>
                <a:noFill/>
              </a:ln>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50" dirty="0" smtClean="0">
              <a:latin typeface="Calibri" pitchFamily="34" charset="0"/>
              <a:ea typeface="Times New Roman" pitchFamily="18"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b.</a:t>
            </a:r>
            <a:r>
              <a:rPr kumimoji="0" lang="en-US" sz="2800" b="0" i="0" u="none" strike="noStrike" cap="none" normalizeH="0" dirty="0" smtClean="0">
                <a:ln>
                  <a:noFill/>
                </a:ln>
                <a:effectLst/>
                <a:latin typeface="Calibri" pitchFamily="34" charset="0"/>
                <a:ea typeface="Times New Roman" pitchFamily="18" charset="0"/>
                <a:cs typeface="Arial" pitchFamily="34" charset="0"/>
              </a:rPr>
              <a:t> </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Live in very harsh environments </a:t>
            </a:r>
          </a:p>
          <a:p>
            <a:pPr lvl="1" eaLnBrk="0" fontAlgn="base" hangingPunct="0">
              <a:spcBef>
                <a:spcPct val="0"/>
              </a:spcBef>
              <a:spcAft>
                <a:spcPct val="0"/>
              </a:spcAf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(known as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extremophiles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high salt content, hot temperatures, acidic or</a:t>
            </a:r>
            <a:r>
              <a:rPr kumimoji="0" lang="en-US" sz="2800" b="1" i="0" u="sng" strike="noStrike" cap="none" normalizeH="0" dirty="0" smtClean="0">
                <a:ln>
                  <a:noFill/>
                </a:ln>
                <a:effectLst/>
                <a:latin typeface="Calibri" pitchFamily="34" charset="0"/>
                <a:ea typeface="Times New Roman" pitchFamily="18" charset="0"/>
                <a:cs typeface="Arial" pitchFamily="34" charset="0"/>
              </a:rPr>
              <a:t> alkaline environments</a:t>
            </a:r>
            <a:endParaRPr kumimoji="0" lang="en-US" sz="2800" b="1" i="0" u="sng" strike="noStrike" cap="none" normalizeH="0" baseline="0" dirty="0" smtClean="0">
              <a:ln>
                <a:noFill/>
              </a:ln>
              <a:effectLst/>
              <a:latin typeface="Calibri" pitchFamily="34" charset="0"/>
              <a:cs typeface="Arial" pitchFamily="34" charset="0"/>
            </a:endParaRPr>
          </a:p>
        </p:txBody>
      </p:sp>
      <p:grpSp>
        <p:nvGrpSpPr>
          <p:cNvPr id="11" name="Group 10"/>
          <p:cNvGrpSpPr/>
          <p:nvPr/>
        </p:nvGrpSpPr>
        <p:grpSpPr>
          <a:xfrm>
            <a:off x="5791200" y="0"/>
            <a:ext cx="3352800" cy="3984080"/>
            <a:chOff x="5791200" y="0"/>
            <a:chExt cx="3352800" cy="3984080"/>
          </a:xfrm>
        </p:grpSpPr>
        <p:pic>
          <p:nvPicPr>
            <p:cNvPr id="4" name="Picture 3" descr="salt lake city.jpg"/>
            <p:cNvPicPr>
              <a:picLocks noChangeAspect="1"/>
            </p:cNvPicPr>
            <p:nvPr/>
          </p:nvPicPr>
          <p:blipFill>
            <a:blip r:embed="rId3" cstate="print"/>
            <a:stretch>
              <a:fillRect/>
            </a:stretch>
          </p:blipFill>
          <p:spPr>
            <a:xfrm>
              <a:off x="5791200" y="0"/>
              <a:ext cx="3352800" cy="3984080"/>
            </a:xfrm>
            <a:prstGeom prst="rect">
              <a:avLst/>
            </a:prstGeom>
          </p:spPr>
        </p:pic>
        <p:sp>
          <p:nvSpPr>
            <p:cNvPr id="7" name="TextBox 6"/>
            <p:cNvSpPr txBox="1"/>
            <p:nvPr/>
          </p:nvSpPr>
          <p:spPr>
            <a:xfrm>
              <a:off x="5791200" y="0"/>
              <a:ext cx="2743200" cy="523220"/>
            </a:xfrm>
            <a:prstGeom prst="rect">
              <a:avLst/>
            </a:prstGeom>
            <a:noFill/>
          </p:spPr>
          <p:txBody>
            <a:bodyPr wrap="square" rtlCol="0">
              <a:spAutoFit/>
            </a:bodyPr>
            <a:lstStyle/>
            <a:p>
              <a:r>
                <a:rPr lang="en-US" sz="2800" b="1" dirty="0" smtClean="0">
                  <a:ln>
                    <a:solidFill>
                      <a:schemeClr val="bg1"/>
                    </a:solidFill>
                  </a:ln>
                  <a:latin typeface="Aharoni" pitchFamily="2" charset="-79"/>
                  <a:cs typeface="Aharoni" pitchFamily="2" charset="-79"/>
                </a:rPr>
                <a:t>Salt Lake City</a:t>
              </a:r>
              <a:endParaRPr lang="en-US" sz="2800" b="1" dirty="0">
                <a:ln>
                  <a:solidFill>
                    <a:schemeClr val="bg1"/>
                  </a:solidFill>
                </a:ln>
                <a:latin typeface="Aharoni" pitchFamily="2" charset="-79"/>
                <a:cs typeface="Aharoni" pitchFamily="2" charset="-79"/>
              </a:endParaRPr>
            </a:p>
          </p:txBody>
        </p:sp>
      </p:grpSp>
      <p:grpSp>
        <p:nvGrpSpPr>
          <p:cNvPr id="10" name="Group 9"/>
          <p:cNvGrpSpPr/>
          <p:nvPr/>
        </p:nvGrpSpPr>
        <p:grpSpPr>
          <a:xfrm>
            <a:off x="4188542" y="3657600"/>
            <a:ext cx="4955458" cy="3200400"/>
            <a:chOff x="4188542" y="3657600"/>
            <a:chExt cx="4955458" cy="3200400"/>
          </a:xfrm>
        </p:grpSpPr>
        <p:pic>
          <p:nvPicPr>
            <p:cNvPr id="5" name="Picture 4" descr="hydrothermal vents.jpg"/>
            <p:cNvPicPr>
              <a:picLocks noChangeAspect="1"/>
            </p:cNvPicPr>
            <p:nvPr/>
          </p:nvPicPr>
          <p:blipFill>
            <a:blip r:embed="rId4" cstate="print"/>
            <a:stretch>
              <a:fillRect/>
            </a:stretch>
          </p:blipFill>
          <p:spPr>
            <a:xfrm>
              <a:off x="4188542" y="3657600"/>
              <a:ext cx="4955458" cy="3200400"/>
            </a:xfrm>
            <a:prstGeom prst="rect">
              <a:avLst/>
            </a:prstGeom>
          </p:spPr>
        </p:pic>
        <p:sp>
          <p:nvSpPr>
            <p:cNvPr id="6" name="TextBox 5"/>
            <p:cNvSpPr txBox="1"/>
            <p:nvPr/>
          </p:nvSpPr>
          <p:spPr>
            <a:xfrm>
              <a:off x="4191000" y="3733800"/>
              <a:ext cx="3581400" cy="461665"/>
            </a:xfrm>
            <a:prstGeom prst="rect">
              <a:avLst/>
            </a:prstGeom>
            <a:noFill/>
          </p:spPr>
          <p:txBody>
            <a:bodyPr wrap="square" rtlCol="0">
              <a:spAutoFit/>
            </a:bodyPr>
            <a:lstStyle/>
            <a:p>
              <a:r>
                <a:rPr lang="en-US" sz="2400" dirty="0" smtClean="0">
                  <a:solidFill>
                    <a:schemeClr val="bg1"/>
                  </a:solidFill>
                  <a:latin typeface="Aharoni" pitchFamily="2" charset="-79"/>
                  <a:cs typeface="Aharoni" pitchFamily="2" charset="-79"/>
                </a:rPr>
                <a:t>Hydrothermal vents</a:t>
              </a:r>
              <a:endParaRPr lang="en-US" sz="2400" dirty="0">
                <a:solidFill>
                  <a:schemeClr val="bg1"/>
                </a:solidFill>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697">
                                            <p:txEl>
                                              <p:pRg st="2" end="2"/>
                                            </p:txEl>
                                          </p:spTgt>
                                        </p:tgtEl>
                                        <p:attrNameLst>
                                          <p:attrName>style.visibility</p:attrName>
                                        </p:attrNameLst>
                                      </p:cBhvr>
                                      <p:to>
                                        <p:strVal val="visible"/>
                                      </p:to>
                                    </p:set>
                                    <p:animEffect transition="in" filter="fade">
                                      <p:cBhvr>
                                        <p:cTn id="7" dur="1000"/>
                                        <p:tgtEl>
                                          <p:spTgt spid="29697">
                                            <p:txEl>
                                              <p:pRg st="2" end="2"/>
                                            </p:txEl>
                                          </p:spTgt>
                                        </p:tgtEl>
                                      </p:cBhvr>
                                    </p:animEffect>
                                    <p:anim calcmode="lin" valueType="num">
                                      <p:cBhvr>
                                        <p:cTn id="8" dur="1000" fill="hold"/>
                                        <p:tgtEl>
                                          <p:spTgt spid="2969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969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9697">
                                            <p:txEl>
                                              <p:pRg st="3" end="3"/>
                                            </p:txEl>
                                          </p:spTgt>
                                        </p:tgtEl>
                                        <p:attrNameLst>
                                          <p:attrName>style.visibility</p:attrName>
                                        </p:attrNameLst>
                                      </p:cBhvr>
                                      <p:to>
                                        <p:strVal val="visible"/>
                                      </p:to>
                                    </p:set>
                                    <p:animEffect transition="in" filter="fade">
                                      <p:cBhvr>
                                        <p:cTn id="14" dur="1000"/>
                                        <p:tgtEl>
                                          <p:spTgt spid="29697">
                                            <p:txEl>
                                              <p:pRg st="3" end="3"/>
                                            </p:txEl>
                                          </p:spTgt>
                                        </p:tgtEl>
                                      </p:cBhvr>
                                    </p:animEffect>
                                    <p:anim calcmode="lin" valueType="num">
                                      <p:cBhvr>
                                        <p:cTn id="15" dur="1000" fill="hold"/>
                                        <p:tgtEl>
                                          <p:spTgt spid="2969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969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9697">
                                            <p:txEl>
                                              <p:pRg st="5" end="5"/>
                                            </p:txEl>
                                          </p:spTgt>
                                        </p:tgtEl>
                                        <p:attrNameLst>
                                          <p:attrName>style.visibility</p:attrName>
                                        </p:attrNameLst>
                                      </p:cBhvr>
                                      <p:to>
                                        <p:strVal val="visible"/>
                                      </p:to>
                                    </p:set>
                                    <p:animEffect transition="in" filter="fade">
                                      <p:cBhvr>
                                        <p:cTn id="21" dur="1000"/>
                                        <p:tgtEl>
                                          <p:spTgt spid="29697">
                                            <p:txEl>
                                              <p:pRg st="5" end="5"/>
                                            </p:txEl>
                                          </p:spTgt>
                                        </p:tgtEl>
                                      </p:cBhvr>
                                    </p:animEffect>
                                    <p:anim calcmode="lin" valueType="num">
                                      <p:cBhvr>
                                        <p:cTn id="22" dur="1000" fill="hold"/>
                                        <p:tgtEl>
                                          <p:spTgt spid="2969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969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9697">
                                            <p:txEl>
                                              <p:pRg st="6" end="6"/>
                                            </p:txEl>
                                          </p:spTgt>
                                        </p:tgtEl>
                                        <p:attrNameLst>
                                          <p:attrName>style.visibility</p:attrName>
                                        </p:attrNameLst>
                                      </p:cBhvr>
                                      <p:to>
                                        <p:strVal val="visible"/>
                                      </p:to>
                                    </p:set>
                                    <p:animEffect transition="in" filter="fade">
                                      <p:cBhvr>
                                        <p:cTn id="28" dur="1000"/>
                                        <p:tgtEl>
                                          <p:spTgt spid="29697">
                                            <p:txEl>
                                              <p:pRg st="6" end="6"/>
                                            </p:txEl>
                                          </p:spTgt>
                                        </p:tgtEl>
                                      </p:cBhvr>
                                    </p:animEffect>
                                    <p:anim calcmode="lin" valueType="num">
                                      <p:cBhvr>
                                        <p:cTn id="29" dur="1000" fill="hold"/>
                                        <p:tgtEl>
                                          <p:spTgt spid="2969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969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dustrial Uses for Bacteria Video.asf">
            <a:hlinkClick r:id="" action="ppaction://media"/>
          </p:cNvPr>
          <p:cNvPicPr>
            <a:picLocks noRot="1" noChangeAspect="1"/>
          </p:cNvPicPr>
          <p:nvPr>
            <a:videoFile r:link="rId1"/>
          </p:nvPr>
        </p:nvPicPr>
        <p:blipFill>
          <a:blip r:embed="rId3" cstate="print"/>
          <a:stretch>
            <a:fillRect/>
          </a:stretch>
        </p:blipFill>
        <p:spPr>
          <a:xfrm>
            <a:off x="0" y="0"/>
            <a:ext cx="9164320" cy="6858000"/>
          </a:xfrm>
          <a:prstGeom prst="rect">
            <a:avLst/>
          </a:prstGeom>
        </p:spPr>
      </p:pic>
      <p:sp>
        <p:nvSpPr>
          <p:cNvPr id="3" name="TextBox 2"/>
          <p:cNvSpPr txBox="1"/>
          <p:nvPr/>
        </p:nvSpPr>
        <p:spPr>
          <a:xfrm>
            <a:off x="7086600" y="0"/>
            <a:ext cx="2057400" cy="307777"/>
          </a:xfrm>
          <a:prstGeom prst="rect">
            <a:avLst/>
          </a:prstGeom>
          <a:noFill/>
        </p:spPr>
        <p:txBody>
          <a:bodyPr wrap="square" rtlCol="0">
            <a:spAutoFit/>
          </a:bodyPr>
          <a:lstStyle/>
          <a:p>
            <a:pPr algn="ctr"/>
            <a:r>
              <a:rPr lang="en-US" sz="1400" dirty="0" smtClean="0">
                <a:latin typeface="Arial Black" pitchFamily="34" charset="0"/>
              </a:rPr>
              <a:t>3:12 minute video</a:t>
            </a:r>
            <a:endParaRPr lang="en-US" sz="1400" dirty="0">
              <a:latin typeface="Arial Black"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215443"/>
            <a:ext cx="44196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lang="en-US" sz="2800" dirty="0" smtClean="0">
                <a:latin typeface="Calibri" pitchFamily="34" charset="0"/>
                <a:ea typeface="Times New Roman" pitchFamily="18" charset="0"/>
                <a:cs typeface="Aharoni" pitchFamily="2" charset="-79"/>
              </a:rPr>
              <a:t>c. </a:t>
            </a:r>
            <a:r>
              <a:rPr kumimoji="0" lang="en-US" sz="2800" b="0" i="0" u="none" strike="noStrike" cap="none" normalizeH="0" baseline="0" dirty="0" smtClean="0">
                <a:ln>
                  <a:noFill/>
                </a:ln>
                <a:effectLst/>
                <a:latin typeface="Calibri" pitchFamily="34" charset="0"/>
                <a:ea typeface="Times New Roman" pitchFamily="18" charset="0"/>
                <a:cs typeface="Aharoni" pitchFamily="2" charset="-79"/>
              </a:rPr>
              <a:t>Live in </a:t>
            </a:r>
            <a:r>
              <a:rPr kumimoji="0" lang="en-US" sz="2800" b="1" u="sng" strike="noStrike" cap="none" normalizeH="0" baseline="0" dirty="0" smtClean="0">
                <a:ln>
                  <a:noFill/>
                </a:ln>
                <a:effectLst/>
                <a:latin typeface="Calibri" pitchFamily="34" charset="0"/>
                <a:ea typeface="Times New Roman" pitchFamily="18" charset="0"/>
                <a:cs typeface="Aharoni" pitchFamily="2" charset="-79"/>
              </a:rPr>
              <a:t>intestines</a:t>
            </a:r>
            <a:r>
              <a:rPr kumimoji="0" lang="en-US" sz="2800" b="0" i="0" u="none" strike="noStrike" cap="none" normalizeH="0" baseline="0" dirty="0" smtClean="0">
                <a:ln>
                  <a:noFill/>
                </a:ln>
                <a:effectLst/>
                <a:latin typeface="Calibri" pitchFamily="34" charset="0"/>
                <a:ea typeface="Times New Roman" pitchFamily="18" charset="0"/>
                <a:cs typeface="Aharoni" pitchFamily="2" charset="-79"/>
              </a:rPr>
              <a:t> of </a:t>
            </a:r>
          </a:p>
          <a:p>
            <a:pPr marL="0" marR="0" lvl="0" defTabSz="914400" rtl="0" eaLnBrk="1" fontAlgn="base" latinLnBrk="0" hangingPunct="1">
              <a:lnSpc>
                <a:spcPct val="100000"/>
              </a:lnSpc>
              <a:spcBef>
                <a:spcPct val="0"/>
              </a:spcBef>
              <a:spcAft>
                <a:spcPct val="0"/>
              </a:spcAft>
              <a:buClrTx/>
              <a:buSzTx/>
              <a:buFontTx/>
              <a:buNone/>
              <a:tabLst/>
            </a:pPr>
            <a:r>
              <a:rPr lang="en-US" sz="2800" dirty="0" smtClean="0">
                <a:latin typeface="Calibri" pitchFamily="34" charset="0"/>
                <a:ea typeface="Times New Roman" pitchFamily="18" charset="0"/>
                <a:cs typeface="Aharoni" pitchFamily="2" charset="-79"/>
              </a:rPr>
              <a:t>   </a:t>
            </a:r>
            <a:r>
              <a:rPr kumimoji="0" lang="en-US" sz="2800" b="0" i="0" u="none" strike="noStrike" cap="none" normalizeH="0" baseline="0" dirty="0" smtClean="0">
                <a:ln>
                  <a:noFill/>
                </a:ln>
                <a:effectLst/>
                <a:latin typeface="Calibri" pitchFamily="34" charset="0"/>
                <a:ea typeface="Times New Roman" pitchFamily="18" charset="0"/>
                <a:cs typeface="Aharoni" pitchFamily="2" charset="-79"/>
              </a:rPr>
              <a:t>animals, especially </a:t>
            </a:r>
          </a:p>
          <a:p>
            <a:pPr marL="0" marR="0" lvl="0" defTabSz="914400" rtl="0" eaLnBrk="1" fontAlgn="base" latinLnBrk="0" hangingPunct="1">
              <a:lnSpc>
                <a:spcPct val="100000"/>
              </a:lnSpc>
              <a:spcBef>
                <a:spcPct val="0"/>
              </a:spcBef>
              <a:spcAft>
                <a:spcPct val="0"/>
              </a:spcAft>
              <a:buClrTx/>
              <a:buSzTx/>
              <a:buFontTx/>
              <a:buNone/>
              <a:tabLst/>
            </a:pPr>
            <a:r>
              <a:rPr lang="en-US" sz="2800" dirty="0" smtClean="0">
                <a:latin typeface="Calibri" pitchFamily="34" charset="0"/>
                <a:ea typeface="Times New Roman" pitchFamily="18" charset="0"/>
                <a:cs typeface="Aharoni" pitchFamily="2" charset="-79"/>
              </a:rPr>
              <a:t>   </a:t>
            </a:r>
            <a:r>
              <a:rPr kumimoji="0" lang="en-US" sz="2800" b="0" i="0" u="none" strike="noStrike" cap="none" normalizeH="0" baseline="0" dirty="0" smtClean="0">
                <a:ln>
                  <a:noFill/>
                </a:ln>
                <a:effectLst/>
                <a:latin typeface="Calibri" pitchFamily="34" charset="0"/>
                <a:ea typeface="Times New Roman" pitchFamily="18" charset="0"/>
                <a:cs typeface="Aharoni" pitchFamily="2" charset="-79"/>
              </a:rPr>
              <a:t>cows and other </a:t>
            </a:r>
          </a:p>
          <a:p>
            <a:pPr marL="0" marR="0" lvl="0" defTabSz="914400" rtl="0" eaLnBrk="1" fontAlgn="base" latinLnBrk="0" hangingPunct="1">
              <a:lnSpc>
                <a:spcPct val="100000"/>
              </a:lnSpc>
              <a:spcBef>
                <a:spcPct val="0"/>
              </a:spcBef>
              <a:spcAft>
                <a:spcPct val="0"/>
              </a:spcAft>
              <a:buClrTx/>
              <a:buSzTx/>
              <a:buFontTx/>
              <a:buNone/>
              <a:tabLst/>
            </a:pPr>
            <a:r>
              <a:rPr lang="en-US" sz="2800" dirty="0" smtClean="0">
                <a:latin typeface="Calibri" pitchFamily="34" charset="0"/>
                <a:ea typeface="Times New Roman" pitchFamily="18" charset="0"/>
                <a:cs typeface="Aharoni" pitchFamily="2" charset="-79"/>
              </a:rPr>
              <a:t>   </a:t>
            </a:r>
            <a:r>
              <a:rPr kumimoji="0" lang="en-US" sz="2800" b="0" i="0" u="none" strike="noStrike" cap="none" normalizeH="0" baseline="0" dirty="0" smtClean="0">
                <a:ln>
                  <a:noFill/>
                </a:ln>
                <a:effectLst/>
                <a:latin typeface="Calibri" pitchFamily="34" charset="0"/>
                <a:ea typeface="Times New Roman" pitchFamily="18" charset="0"/>
                <a:cs typeface="Aharoni" pitchFamily="2" charset="-79"/>
              </a:rPr>
              <a:t>grazing animals –</a:t>
            </a:r>
            <a:r>
              <a:rPr kumimoji="0" lang="en-US" sz="2800" b="0" i="0" u="none" strike="noStrike" cap="none" normalizeH="0" dirty="0" smtClean="0">
                <a:ln>
                  <a:noFill/>
                </a:ln>
                <a:effectLst/>
                <a:latin typeface="Calibri" pitchFamily="34" charset="0"/>
                <a:ea typeface="Times New Roman" pitchFamily="18" charset="0"/>
                <a:cs typeface="Aharoni" pitchFamily="2" charset="-79"/>
              </a:rPr>
              <a:t> </a:t>
            </a:r>
          </a:p>
          <a:p>
            <a:pPr marL="0" marR="0" lvl="0" defTabSz="914400" rtl="0" eaLnBrk="1" fontAlgn="base" latinLnBrk="0" hangingPunct="1">
              <a:lnSpc>
                <a:spcPct val="100000"/>
              </a:lnSpc>
              <a:spcBef>
                <a:spcPct val="0"/>
              </a:spcBef>
              <a:spcAft>
                <a:spcPct val="0"/>
              </a:spcAft>
              <a:buClrTx/>
              <a:buSzTx/>
              <a:buFontTx/>
              <a:buNone/>
              <a:tabLst/>
            </a:pPr>
            <a:r>
              <a:rPr lang="en-US" sz="2800" baseline="0" dirty="0" smtClean="0">
                <a:latin typeface="Calibri" pitchFamily="34" charset="0"/>
                <a:ea typeface="Times New Roman" pitchFamily="18" charset="0"/>
                <a:cs typeface="Aharoni" pitchFamily="2" charset="-79"/>
              </a:rPr>
              <a:t>   </a:t>
            </a:r>
            <a:r>
              <a:rPr kumimoji="0" lang="en-US" sz="2800" b="1" i="0" u="sng" strike="noStrike" cap="none" normalizeH="0" baseline="0" dirty="0" err="1" smtClean="0">
                <a:ln>
                  <a:noFill/>
                </a:ln>
                <a:effectLst/>
                <a:latin typeface="Calibri" pitchFamily="34" charset="0"/>
                <a:ea typeface="Times New Roman" pitchFamily="18" charset="0"/>
                <a:cs typeface="Aharoni" pitchFamily="2" charset="-79"/>
              </a:rPr>
              <a:t>methanogens</a:t>
            </a:r>
            <a:endParaRPr kumimoji="0" lang="en-US" sz="2800" b="1" i="0" u="sng" strike="noStrike" cap="none" normalizeH="0" baseline="0" dirty="0" smtClean="0">
              <a:ln>
                <a:noFill/>
              </a:ln>
              <a:effectLst/>
              <a:latin typeface="Calibri" pitchFamily="34" charset="0"/>
              <a:cs typeface="Aharoni" pitchFamily="2" charset="-79"/>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haroni" pitchFamily="2" charset="-79"/>
              </a:rPr>
              <a:t>    </a:t>
            </a:r>
          </a:p>
          <a:p>
            <a:pPr marL="0" marR="0" lvl="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haroni" pitchFamily="2" charset="-79"/>
              </a:rPr>
              <a:t>Produce </a:t>
            </a:r>
            <a:r>
              <a:rPr kumimoji="0" lang="en-US" sz="2800" b="1" i="0" u="sng" strike="noStrike" cap="none" normalizeH="0" baseline="0" dirty="0" smtClean="0">
                <a:ln>
                  <a:noFill/>
                </a:ln>
                <a:effectLst/>
                <a:latin typeface="Calibri" pitchFamily="34" charset="0"/>
                <a:ea typeface="Times New Roman" pitchFamily="18" charset="0"/>
                <a:cs typeface="Aharoni" pitchFamily="2" charset="-79"/>
              </a:rPr>
              <a:t>methane</a:t>
            </a:r>
            <a:r>
              <a:rPr kumimoji="0" lang="en-US" sz="2800" b="0" i="0" u="none" strike="noStrike" cap="none" normalizeH="0" baseline="0" dirty="0" smtClean="0">
                <a:ln>
                  <a:noFill/>
                </a:ln>
                <a:effectLst/>
                <a:latin typeface="Calibri" pitchFamily="34" charset="0"/>
                <a:ea typeface="Times New Roman" pitchFamily="18" charset="0"/>
                <a:cs typeface="Aharoni" pitchFamily="2" charset="-79"/>
              </a:rPr>
              <a:t> gas – greatly affects our</a:t>
            </a:r>
            <a:r>
              <a:rPr kumimoji="0" lang="en-US" sz="2800" b="0" i="0" u="none" strike="noStrike" cap="none" normalizeH="0" dirty="0" smtClean="0">
                <a:ln>
                  <a:noFill/>
                </a:ln>
                <a:effectLst/>
                <a:latin typeface="Calibri" pitchFamily="34" charset="0"/>
                <a:ea typeface="Times New Roman" pitchFamily="18" charset="0"/>
                <a:cs typeface="Aharoni" pitchFamily="2" charset="-79"/>
              </a:rPr>
              <a:t> </a:t>
            </a:r>
            <a:r>
              <a:rPr kumimoji="0" lang="en-US" sz="2800" b="1" i="0" u="sng" strike="noStrike" cap="none" normalizeH="0" baseline="0" dirty="0" smtClean="0">
                <a:ln>
                  <a:noFill/>
                </a:ln>
                <a:effectLst/>
                <a:latin typeface="Calibri" pitchFamily="34" charset="0"/>
                <a:ea typeface="Times New Roman" pitchFamily="18" charset="0"/>
                <a:cs typeface="Aharoni" pitchFamily="2" charset="-79"/>
              </a:rPr>
              <a:t>atmosphere</a:t>
            </a:r>
            <a:r>
              <a:rPr kumimoji="0" lang="en-US" sz="2800" b="0" i="0" u="none" strike="noStrike" cap="none" normalizeH="0" baseline="0" dirty="0" smtClean="0">
                <a:ln>
                  <a:noFill/>
                </a:ln>
                <a:effectLst/>
                <a:latin typeface="Calibri" pitchFamily="34" charset="0"/>
                <a:ea typeface="Times New Roman" pitchFamily="18" charset="0"/>
                <a:cs typeface="Aharoni" pitchFamily="2" charset="-79"/>
              </a:rPr>
              <a:t> by combining </a:t>
            </a:r>
            <a:r>
              <a:rPr kumimoji="0" lang="en-US" sz="2800" b="0" i="0" u="none" strike="noStrike" cap="none" normalizeH="0" baseline="0" smtClean="0">
                <a:ln>
                  <a:noFill/>
                </a:ln>
                <a:effectLst/>
                <a:latin typeface="Calibri" pitchFamily="34" charset="0"/>
                <a:ea typeface="Times New Roman" pitchFamily="18" charset="0"/>
                <a:cs typeface="Aharoni" pitchFamily="2" charset="-79"/>
              </a:rPr>
              <a:t>with O</a:t>
            </a:r>
            <a:r>
              <a:rPr kumimoji="0" lang="en-US" sz="2800" b="0" i="0" u="none" strike="noStrike" cap="none" normalizeH="0" baseline="-30000" smtClean="0">
                <a:ln>
                  <a:noFill/>
                </a:ln>
                <a:effectLst/>
                <a:latin typeface="Calibri" pitchFamily="34" charset="0"/>
                <a:ea typeface="Times New Roman" pitchFamily="18" charset="0"/>
                <a:cs typeface="Aharoni" pitchFamily="2" charset="-79"/>
              </a:rPr>
              <a:t>2 </a:t>
            </a:r>
            <a:r>
              <a:rPr kumimoji="0" lang="en-US" sz="2800" b="0" i="0" u="none" strike="noStrike" cap="none" normalizeH="0" baseline="0" smtClean="0">
                <a:ln>
                  <a:noFill/>
                </a:ln>
                <a:effectLst/>
                <a:latin typeface="Calibri" pitchFamily="34" charset="0"/>
                <a:ea typeface="Times New Roman" pitchFamily="18" charset="0"/>
                <a:cs typeface="Aharoni" pitchFamily="2" charset="-79"/>
              </a:rPr>
              <a:t>to </a:t>
            </a:r>
            <a:r>
              <a:rPr kumimoji="0" lang="en-US" sz="2800" b="0" i="0" u="none" strike="noStrike" cap="none" normalizeH="0" baseline="0" dirty="0" smtClean="0">
                <a:ln>
                  <a:noFill/>
                </a:ln>
                <a:effectLst/>
                <a:latin typeface="Calibri" pitchFamily="34" charset="0"/>
                <a:ea typeface="Times New Roman" pitchFamily="18" charset="0"/>
                <a:cs typeface="Aharoni" pitchFamily="2" charset="-79"/>
              </a:rPr>
              <a:t>make CO</a:t>
            </a:r>
            <a:r>
              <a:rPr kumimoji="0" lang="en-US" sz="2800" b="0" i="0" u="none" strike="noStrike" cap="none" normalizeH="0" baseline="-30000" dirty="0" smtClean="0">
                <a:ln>
                  <a:noFill/>
                </a:ln>
                <a:effectLst/>
                <a:latin typeface="Calibri" pitchFamily="34" charset="0"/>
                <a:ea typeface="Times New Roman" pitchFamily="18" charset="0"/>
                <a:cs typeface="Aharoni" pitchFamily="2" charset="-79"/>
              </a:rPr>
              <a:t>2</a:t>
            </a:r>
            <a:r>
              <a:rPr kumimoji="0" lang="en-US" sz="2800" b="0" i="0" u="none" strike="noStrike" cap="none" normalizeH="0" baseline="0" dirty="0" smtClean="0">
                <a:ln>
                  <a:noFill/>
                </a:ln>
                <a:effectLst/>
                <a:latin typeface="Calibri" pitchFamily="34" charset="0"/>
                <a:ea typeface="Times New Roman" pitchFamily="18" charset="0"/>
                <a:cs typeface="Aharoni" pitchFamily="2" charset="-79"/>
              </a:rPr>
              <a:t> for </a:t>
            </a:r>
            <a:r>
              <a:rPr kumimoji="0" lang="en-US" sz="2800" b="1" i="0" u="sng" strike="noStrike" cap="none" normalizeH="0" baseline="0" dirty="0" smtClean="0">
                <a:ln>
                  <a:noFill/>
                </a:ln>
                <a:effectLst/>
                <a:latin typeface="Calibri" pitchFamily="34" charset="0"/>
                <a:ea typeface="Times New Roman" pitchFamily="18" charset="0"/>
                <a:cs typeface="Aharoni" pitchFamily="2" charset="-79"/>
              </a:rPr>
              <a:t>photosynthesis</a:t>
            </a:r>
            <a:endParaRPr kumimoji="0" lang="en-US" sz="2800" b="1" i="0" u="sng" strike="noStrike" cap="none" normalizeH="0" baseline="0" dirty="0" smtClean="0">
              <a:ln>
                <a:noFill/>
              </a:ln>
              <a:effectLst/>
              <a:latin typeface="Calibri" pitchFamily="34" charset="0"/>
              <a:cs typeface="Aharoni" pitchFamily="2" charset="-79"/>
            </a:endParaRPr>
          </a:p>
        </p:txBody>
      </p:sp>
      <p:pic>
        <p:nvPicPr>
          <p:cNvPr id="3" name="Picture 2" descr="methanopyrus.jpg"/>
          <p:cNvPicPr>
            <a:picLocks noChangeAspect="1"/>
          </p:cNvPicPr>
          <p:nvPr/>
        </p:nvPicPr>
        <p:blipFill>
          <a:blip r:embed="rId2" cstate="print"/>
          <a:stretch>
            <a:fillRect/>
          </a:stretch>
        </p:blipFill>
        <p:spPr>
          <a:xfrm>
            <a:off x="4343400" y="3723203"/>
            <a:ext cx="4800600" cy="3134797"/>
          </a:xfrm>
          <a:prstGeom prst="rect">
            <a:avLst/>
          </a:prstGeom>
        </p:spPr>
      </p:pic>
      <p:sp>
        <p:nvSpPr>
          <p:cNvPr id="4" name="Rectangle 3"/>
          <p:cNvSpPr/>
          <p:nvPr/>
        </p:nvSpPr>
        <p:spPr>
          <a:xfrm>
            <a:off x="1143000" y="5638800"/>
            <a:ext cx="2362200" cy="954107"/>
          </a:xfrm>
          <a:prstGeom prst="rect">
            <a:avLst/>
          </a:prstGeom>
        </p:spPr>
        <p:txBody>
          <a:bodyPr wrap="square">
            <a:spAutoFit/>
          </a:bodyPr>
          <a:lstStyle/>
          <a:p>
            <a:r>
              <a:rPr lang="en-US" sz="2800" dirty="0" err="1" smtClean="0">
                <a:latin typeface="Calibri" pitchFamily="34" charset="0"/>
              </a:rPr>
              <a:t>methanogenic</a:t>
            </a:r>
            <a:r>
              <a:rPr lang="en-US" sz="2800" dirty="0" smtClean="0">
                <a:latin typeface="Calibri" pitchFamily="34" charset="0"/>
              </a:rPr>
              <a:t> </a:t>
            </a:r>
            <a:r>
              <a:rPr lang="en-US" sz="2800" dirty="0" err="1" smtClean="0">
                <a:latin typeface="Calibri" pitchFamily="34" charset="0"/>
              </a:rPr>
              <a:t>archaebacteria</a:t>
            </a:r>
            <a:r>
              <a:rPr lang="en-US" sz="2800" dirty="0" smtClean="0">
                <a:latin typeface="Calibri" pitchFamily="34" charset="0"/>
              </a:rPr>
              <a:t>  </a:t>
            </a:r>
            <a:endParaRPr lang="en-US" sz="2800" dirty="0">
              <a:latin typeface="Calibri" pitchFamily="34" charset="0"/>
            </a:endParaRPr>
          </a:p>
        </p:txBody>
      </p:sp>
      <p:cxnSp>
        <p:nvCxnSpPr>
          <p:cNvPr id="6" name="Straight Arrow Connector 5"/>
          <p:cNvCxnSpPr/>
          <p:nvPr/>
        </p:nvCxnSpPr>
        <p:spPr>
          <a:xfrm>
            <a:off x="3505200" y="6039654"/>
            <a:ext cx="1981200" cy="2087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fart_cow_1.GIF"/>
          <p:cNvPicPr>
            <a:picLocks noChangeAspect="1"/>
          </p:cNvPicPr>
          <p:nvPr/>
        </p:nvPicPr>
        <p:blipFill>
          <a:blip r:embed="rId3" cstate="print"/>
          <a:stretch>
            <a:fillRect/>
          </a:stretch>
        </p:blipFill>
        <p:spPr>
          <a:xfrm>
            <a:off x="4332404" y="0"/>
            <a:ext cx="4811596" cy="3733799"/>
          </a:xfrm>
          <a:prstGeom prst="rect">
            <a:avLst/>
          </a:prstGeom>
        </p:spPr>
      </p:pic>
      <p:sp>
        <p:nvSpPr>
          <p:cNvPr id="7" name="Rectangle 6"/>
          <p:cNvSpPr/>
          <p:nvPr/>
        </p:nvSpPr>
        <p:spPr>
          <a:xfrm>
            <a:off x="4343400" y="3810000"/>
            <a:ext cx="4800600" cy="1815882"/>
          </a:xfrm>
          <a:prstGeom prst="rect">
            <a:avLst/>
          </a:prstGeom>
        </p:spPr>
        <p:txBody>
          <a:bodyPr wrap="square">
            <a:spAutoFit/>
          </a:bodyPr>
          <a:lstStyle/>
          <a:p>
            <a:pPr lvl="0" fontAlgn="base">
              <a:spcBef>
                <a:spcPct val="0"/>
              </a:spcBef>
              <a:spcAft>
                <a:spcPct val="0"/>
              </a:spcAft>
            </a:pPr>
            <a:r>
              <a:rPr lang="en-US" sz="2800" dirty="0" smtClean="0">
                <a:ln w="12700">
                  <a:solidFill>
                    <a:schemeClr val="tx1"/>
                  </a:solidFill>
                </a:ln>
                <a:solidFill>
                  <a:srgbClr val="FFFF00"/>
                </a:solidFill>
                <a:latin typeface="Arial Black" pitchFamily="34" charset="0"/>
                <a:ea typeface="Times New Roman" pitchFamily="18" charset="0"/>
                <a:cs typeface="Arial" pitchFamily="34" charset="0"/>
              </a:rPr>
              <a:t>d. Same size and </a:t>
            </a:r>
          </a:p>
          <a:p>
            <a:pPr lvl="0" fontAlgn="base">
              <a:spcBef>
                <a:spcPct val="0"/>
              </a:spcBef>
              <a:spcAft>
                <a:spcPct val="0"/>
              </a:spcAft>
            </a:pPr>
            <a:r>
              <a:rPr lang="en-US" sz="2800" dirty="0" smtClean="0">
                <a:ln w="12700">
                  <a:solidFill>
                    <a:schemeClr val="tx1"/>
                  </a:solidFill>
                </a:ln>
                <a:solidFill>
                  <a:srgbClr val="FFFF00"/>
                </a:solidFill>
                <a:latin typeface="Arial Black" pitchFamily="34" charset="0"/>
                <a:ea typeface="Times New Roman" pitchFamily="18" charset="0"/>
                <a:cs typeface="Arial" pitchFamily="34" charset="0"/>
              </a:rPr>
              <a:t>    shape as </a:t>
            </a:r>
            <a:r>
              <a:rPr lang="en-US" sz="2800" dirty="0" err="1" smtClean="0">
                <a:ln w="12700">
                  <a:solidFill>
                    <a:schemeClr val="tx1"/>
                  </a:solidFill>
                </a:ln>
                <a:solidFill>
                  <a:srgbClr val="FFFF00"/>
                </a:solidFill>
                <a:latin typeface="Arial Black" pitchFamily="34" charset="0"/>
                <a:ea typeface="Times New Roman" pitchFamily="18" charset="0"/>
                <a:cs typeface="Arial" pitchFamily="34" charset="0"/>
              </a:rPr>
              <a:t>Eubacteria</a:t>
            </a:r>
            <a:r>
              <a:rPr lang="en-US" sz="2800" dirty="0" smtClean="0">
                <a:ln w="12700">
                  <a:solidFill>
                    <a:schemeClr val="tx1"/>
                  </a:solidFill>
                </a:ln>
                <a:solidFill>
                  <a:srgbClr val="FFFF00"/>
                </a:solidFill>
                <a:latin typeface="Arial Black" pitchFamily="34" charset="0"/>
                <a:ea typeface="Times New Roman" pitchFamily="18" charset="0"/>
                <a:cs typeface="Arial" pitchFamily="34" charset="0"/>
              </a:rPr>
              <a:t>, </a:t>
            </a:r>
          </a:p>
          <a:p>
            <a:pPr lvl="0" fontAlgn="base">
              <a:spcBef>
                <a:spcPct val="0"/>
              </a:spcBef>
              <a:spcAft>
                <a:spcPct val="0"/>
              </a:spcAft>
            </a:pPr>
            <a:r>
              <a:rPr lang="en-US" sz="2800" dirty="0" smtClean="0">
                <a:ln w="12700">
                  <a:solidFill>
                    <a:schemeClr val="tx1"/>
                  </a:solidFill>
                </a:ln>
                <a:solidFill>
                  <a:srgbClr val="FFFF00"/>
                </a:solidFill>
                <a:latin typeface="Arial Black" pitchFamily="34" charset="0"/>
                <a:ea typeface="Times New Roman" pitchFamily="18" charset="0"/>
                <a:cs typeface="Arial" pitchFamily="34" charset="0"/>
              </a:rPr>
              <a:t>    but different</a:t>
            </a:r>
            <a:r>
              <a:rPr lang="en-US" sz="2800" b="1" dirty="0" smtClean="0">
                <a:ln w="12700">
                  <a:solidFill>
                    <a:schemeClr val="tx1"/>
                  </a:solidFill>
                </a:ln>
                <a:solidFill>
                  <a:srgbClr val="FFFF00"/>
                </a:solidFill>
                <a:latin typeface="Arial Black" pitchFamily="34" charset="0"/>
                <a:ea typeface="Times New Roman" pitchFamily="18" charset="0"/>
                <a:cs typeface="Arial" pitchFamily="34" charset="0"/>
              </a:rPr>
              <a:t> </a:t>
            </a:r>
          </a:p>
          <a:p>
            <a:pPr lvl="0" fontAlgn="base">
              <a:spcBef>
                <a:spcPct val="0"/>
              </a:spcBef>
              <a:spcAft>
                <a:spcPct val="0"/>
              </a:spcAft>
            </a:pPr>
            <a:r>
              <a:rPr lang="en-US" sz="2800" b="1" dirty="0" smtClean="0">
                <a:ln w="12700">
                  <a:solidFill>
                    <a:schemeClr val="tx1"/>
                  </a:solidFill>
                </a:ln>
                <a:solidFill>
                  <a:srgbClr val="FFFF00"/>
                </a:solidFill>
                <a:latin typeface="Arial Black" pitchFamily="34" charset="0"/>
                <a:ea typeface="Times New Roman" pitchFamily="18" charset="0"/>
                <a:cs typeface="Arial" pitchFamily="34" charset="0"/>
              </a:rPr>
              <a:t>    </a:t>
            </a:r>
            <a:r>
              <a:rPr lang="en-US" sz="2800" b="1" u="sng" dirty="0" smtClean="0">
                <a:ln w="12700">
                  <a:solidFill>
                    <a:schemeClr val="tx1"/>
                  </a:solidFill>
                </a:ln>
                <a:solidFill>
                  <a:srgbClr val="FFFF00"/>
                </a:solidFill>
                <a:latin typeface="Arial Black" pitchFamily="34" charset="0"/>
                <a:ea typeface="Times New Roman" pitchFamily="18" charset="0"/>
                <a:cs typeface="Arial" pitchFamily="34" charset="0"/>
              </a:rPr>
              <a:t>biochemical makeup</a:t>
            </a:r>
            <a:endParaRPr lang="en-US" sz="2800" b="1" u="sng" dirty="0" smtClean="0">
              <a:ln w="12700">
                <a:solidFill>
                  <a:schemeClr val="tx1"/>
                </a:solidFill>
              </a:ln>
              <a:solidFill>
                <a:srgbClr val="FFFF00"/>
              </a:solidFill>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rus size and bacteria.jpg"/>
          <p:cNvPicPr>
            <a:picLocks noChangeAspect="1"/>
          </p:cNvPicPr>
          <p:nvPr/>
        </p:nvPicPr>
        <p:blipFill>
          <a:blip r:embed="rId2" cstate="print"/>
          <a:stretch>
            <a:fillRect/>
          </a:stretch>
        </p:blipFill>
        <p:spPr>
          <a:xfrm>
            <a:off x="762000" y="800460"/>
            <a:ext cx="7620000" cy="6057540"/>
          </a:xfrm>
          <a:prstGeom prst="rect">
            <a:avLst/>
          </a:prstGeom>
        </p:spPr>
      </p:pic>
      <p:sp>
        <p:nvSpPr>
          <p:cNvPr id="4" name="TextBox 3"/>
          <p:cNvSpPr txBox="1"/>
          <p:nvPr/>
        </p:nvSpPr>
        <p:spPr>
          <a:xfrm>
            <a:off x="609600" y="304800"/>
            <a:ext cx="8534400" cy="523220"/>
          </a:xfrm>
          <a:prstGeom prst="rect">
            <a:avLst/>
          </a:prstGeom>
          <a:noFill/>
        </p:spPr>
        <p:txBody>
          <a:bodyPr wrap="square" rtlCol="0">
            <a:spAutoFit/>
          </a:bodyPr>
          <a:lstStyle/>
          <a:p>
            <a:r>
              <a:rPr lang="en-US" sz="2800" dirty="0" smtClean="0">
                <a:latin typeface="Comic Sans MS" pitchFamily="66" charset="0"/>
              </a:rPr>
              <a:t>5. Bacteria are much </a:t>
            </a:r>
            <a:r>
              <a:rPr lang="en-US" sz="2800" b="1" u="sng" dirty="0" smtClean="0">
                <a:latin typeface="Comic Sans MS" pitchFamily="66" charset="0"/>
              </a:rPr>
              <a:t>larger</a:t>
            </a:r>
            <a:r>
              <a:rPr lang="en-US" sz="2800" dirty="0" smtClean="0">
                <a:latin typeface="Comic Sans MS" pitchFamily="66" charset="0"/>
              </a:rPr>
              <a:t> in size than viruses.</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1077218"/>
          </a:xfrm>
          <a:prstGeom prst="rect">
            <a:avLst/>
          </a:prstGeom>
          <a:noFill/>
          <a:ln>
            <a:noFill/>
          </a:ln>
        </p:spPr>
        <p:txBody>
          <a:bodyPr wrap="square" rtlCol="0">
            <a:spAutoFit/>
          </a:bodyPr>
          <a:lstStyle/>
          <a:p>
            <a:pPr marL="457200" indent="-457200"/>
            <a:r>
              <a:rPr lang="en-US" sz="3200" dirty="0" smtClean="0">
                <a:ln w="18415" cmpd="sng">
                  <a:solidFill>
                    <a:schemeClr val="tx1"/>
                  </a:solidFill>
                  <a:prstDash val="solid"/>
                </a:ln>
              </a:rPr>
              <a:t>6. Bacteria usually  have one of three different cell shapes:</a:t>
            </a:r>
            <a:endParaRPr lang="en-US" sz="3200" dirty="0">
              <a:ln w="18415" cmpd="sng">
                <a:solidFill>
                  <a:schemeClr val="tx1"/>
                </a:solidFill>
                <a:prstDash val="solid"/>
              </a:ln>
            </a:endParaRPr>
          </a:p>
        </p:txBody>
      </p:sp>
      <p:sp>
        <p:nvSpPr>
          <p:cNvPr id="9" name="Rectangle 8"/>
          <p:cNvSpPr/>
          <p:nvPr/>
        </p:nvSpPr>
        <p:spPr>
          <a:xfrm>
            <a:off x="0" y="4953000"/>
            <a:ext cx="3264034" cy="1538883"/>
          </a:xfrm>
          <a:prstGeom prst="rect">
            <a:avLst/>
          </a:prstGeom>
          <a:noFill/>
        </p:spPr>
        <p:txBody>
          <a:bodyPr wrap="none" lIns="91440" tIns="45720" rIns="91440" bIns="45720">
            <a:spAutoFit/>
          </a:bodyPr>
          <a:lstStyle/>
          <a:p>
            <a:pPr algn="ctr"/>
            <a:r>
              <a:rPr lang="en-US" sz="2800" u="sng" cap="none" spc="0" dirty="0" err="1" smtClean="0">
                <a:ln w="17780" cmpd="sng">
                  <a:solidFill>
                    <a:schemeClr val="tx1"/>
                  </a:solidFill>
                  <a:prstDash val="solid"/>
                  <a:miter lim="800000"/>
                </a:ln>
                <a:latin typeface="Comic Sans MS" pitchFamily="66" charset="0"/>
              </a:rPr>
              <a:t>Coccus</a:t>
            </a:r>
            <a:endParaRPr lang="en-US" sz="2800" u="sng" cap="none" spc="0" dirty="0" smtClean="0">
              <a:ln w="17780" cmpd="sng">
                <a:solidFill>
                  <a:schemeClr val="tx1"/>
                </a:solidFill>
                <a:prstDash val="solid"/>
                <a:miter lim="800000"/>
              </a:ln>
              <a:latin typeface="Comic Sans MS" pitchFamily="66" charset="0"/>
            </a:endParaRPr>
          </a:p>
          <a:p>
            <a:pPr algn="ctr">
              <a:spcAft>
                <a:spcPts val="1200"/>
              </a:spcAft>
            </a:pPr>
            <a:r>
              <a:rPr lang="en-US" sz="2800" cap="none" spc="0" dirty="0" smtClean="0">
                <a:ln w="17780" cmpd="sng">
                  <a:solidFill>
                    <a:schemeClr val="tx1"/>
                  </a:solidFill>
                  <a:prstDash val="solid"/>
                  <a:miter lim="800000"/>
                </a:ln>
                <a:latin typeface="Comic Sans MS" pitchFamily="66" charset="0"/>
              </a:rPr>
              <a:t>(Sphere-shaped)</a:t>
            </a:r>
          </a:p>
          <a:p>
            <a:pPr algn="ctr"/>
            <a:r>
              <a:rPr lang="en-US" sz="2800" dirty="0" smtClean="0"/>
              <a:t>Ex: Streptococcus</a:t>
            </a:r>
            <a:endParaRPr lang="en-US" sz="2800" cap="none" spc="0" dirty="0">
              <a:ln w="17780" cmpd="sng">
                <a:solidFill>
                  <a:schemeClr val="tx1"/>
                </a:solidFill>
                <a:prstDash val="solid"/>
                <a:miter lim="800000"/>
              </a:ln>
            </a:endParaRPr>
          </a:p>
        </p:txBody>
      </p:sp>
      <p:sp>
        <p:nvSpPr>
          <p:cNvPr id="12" name="Rectangle 11"/>
          <p:cNvSpPr/>
          <p:nvPr/>
        </p:nvSpPr>
        <p:spPr>
          <a:xfrm>
            <a:off x="2895600" y="4953000"/>
            <a:ext cx="3886200" cy="1538883"/>
          </a:xfrm>
          <a:prstGeom prst="rect">
            <a:avLst/>
          </a:prstGeom>
          <a:noFill/>
        </p:spPr>
        <p:txBody>
          <a:bodyPr wrap="square" lIns="91440" tIns="45720" rIns="91440" bIns="45720">
            <a:spAutoFit/>
          </a:bodyPr>
          <a:lstStyle/>
          <a:p>
            <a:pPr algn="ctr"/>
            <a:r>
              <a:rPr lang="en-US" sz="2800" u="sng" dirty="0" smtClean="0">
                <a:ln w="17780" cmpd="sng">
                  <a:solidFill>
                    <a:schemeClr val="tx1"/>
                  </a:solidFill>
                  <a:prstDash val="solid"/>
                  <a:miter lim="800000"/>
                </a:ln>
              </a:rPr>
              <a:t>Bacilli</a:t>
            </a:r>
          </a:p>
          <a:p>
            <a:pPr algn="ctr">
              <a:spcAft>
                <a:spcPts val="1200"/>
              </a:spcAft>
            </a:pPr>
            <a:r>
              <a:rPr lang="en-US" sz="2800" dirty="0" smtClean="0">
                <a:ln w="17780" cmpd="sng">
                  <a:solidFill>
                    <a:schemeClr val="tx1"/>
                  </a:solidFill>
                  <a:prstDash val="solid"/>
                  <a:miter lim="800000"/>
                </a:ln>
              </a:rPr>
              <a:t>(rod-shaped)</a:t>
            </a:r>
          </a:p>
          <a:p>
            <a:pPr algn="ctr"/>
            <a:r>
              <a:rPr lang="en-US" sz="2800" dirty="0" smtClean="0"/>
              <a:t>Ex: Lactobacillus</a:t>
            </a:r>
            <a:endParaRPr lang="en-US" sz="2800" b="1" dirty="0">
              <a:ln w="17780" cmpd="sng">
                <a:solidFill>
                  <a:schemeClr val="tx1"/>
                </a:solidFill>
                <a:prstDash val="solid"/>
                <a:miter lim="800000"/>
              </a:ln>
            </a:endParaRPr>
          </a:p>
        </p:txBody>
      </p:sp>
      <p:sp>
        <p:nvSpPr>
          <p:cNvPr id="13" name="Rectangle 12"/>
          <p:cNvSpPr/>
          <p:nvPr/>
        </p:nvSpPr>
        <p:spPr>
          <a:xfrm>
            <a:off x="5943600" y="4953000"/>
            <a:ext cx="3491660" cy="1538883"/>
          </a:xfrm>
          <a:prstGeom prst="rect">
            <a:avLst/>
          </a:prstGeom>
          <a:noFill/>
        </p:spPr>
        <p:txBody>
          <a:bodyPr wrap="square" lIns="91440" tIns="45720" rIns="91440" bIns="45720">
            <a:spAutoFit/>
          </a:bodyPr>
          <a:lstStyle/>
          <a:p>
            <a:pPr algn="ctr"/>
            <a:r>
              <a:rPr lang="en-US" sz="2800" u="sng" cap="none" spc="0" dirty="0" err="1" smtClean="0">
                <a:ln w="17780" cmpd="sng">
                  <a:solidFill>
                    <a:schemeClr val="tx1"/>
                  </a:solidFill>
                  <a:prstDash val="solid"/>
                  <a:miter lim="800000"/>
                </a:ln>
                <a:latin typeface="Comic Sans MS" pitchFamily="66" charset="0"/>
              </a:rPr>
              <a:t>Spirillum</a:t>
            </a:r>
            <a:endParaRPr lang="en-US" sz="2800" u="sng" cap="none" spc="0" dirty="0" smtClean="0">
              <a:ln w="17780" cmpd="sng">
                <a:solidFill>
                  <a:schemeClr val="tx1"/>
                </a:solidFill>
                <a:prstDash val="solid"/>
                <a:miter lim="800000"/>
              </a:ln>
              <a:latin typeface="Comic Sans MS" pitchFamily="66" charset="0"/>
            </a:endParaRPr>
          </a:p>
          <a:p>
            <a:pPr algn="ctr">
              <a:spcAft>
                <a:spcPts val="1200"/>
              </a:spcAft>
            </a:pPr>
            <a:r>
              <a:rPr lang="en-US" sz="2800" cap="none" spc="0" dirty="0" smtClean="0">
                <a:ln w="17780" cmpd="sng">
                  <a:solidFill>
                    <a:schemeClr val="tx1"/>
                  </a:solidFill>
                  <a:prstDash val="solid"/>
                  <a:miter lim="800000"/>
                </a:ln>
                <a:latin typeface="Comic Sans MS" pitchFamily="66" charset="0"/>
              </a:rPr>
              <a:t>(Spiral-shaped)</a:t>
            </a:r>
          </a:p>
          <a:p>
            <a:pPr algn="ctr"/>
            <a:r>
              <a:rPr lang="en-US" sz="2800" dirty="0" smtClean="0"/>
              <a:t>Ex: </a:t>
            </a:r>
            <a:r>
              <a:rPr lang="en-US" sz="2800" dirty="0" err="1" smtClean="0"/>
              <a:t>Spirillium</a:t>
            </a:r>
            <a:endParaRPr lang="en-US" sz="2800" cap="none" spc="0" dirty="0">
              <a:ln w="17780" cmpd="sng">
                <a:solidFill>
                  <a:schemeClr val="tx1"/>
                </a:solidFill>
                <a:prstDash val="solid"/>
                <a:miter lim="800000"/>
              </a:ln>
            </a:endParaRPr>
          </a:p>
        </p:txBody>
      </p:sp>
      <p:pic>
        <p:nvPicPr>
          <p:cNvPr id="19465" name="Picture 9"/>
          <p:cNvPicPr>
            <a:picLocks noChangeAspect="1" noChangeArrowheads="1"/>
          </p:cNvPicPr>
          <p:nvPr/>
        </p:nvPicPr>
        <p:blipFill>
          <a:blip r:embed="rId2" cstate="print"/>
          <a:srcRect/>
          <a:stretch>
            <a:fillRect/>
          </a:stretch>
        </p:blipFill>
        <p:spPr bwMode="auto">
          <a:xfrm>
            <a:off x="1066800" y="1524000"/>
            <a:ext cx="1343025" cy="3209925"/>
          </a:xfrm>
          <a:prstGeom prst="rect">
            <a:avLst/>
          </a:prstGeom>
          <a:noFill/>
          <a:ln w="9525">
            <a:noFill/>
            <a:miter lim="800000"/>
            <a:headEnd/>
            <a:tailEnd/>
          </a:ln>
        </p:spPr>
      </p:pic>
      <p:pic>
        <p:nvPicPr>
          <p:cNvPr id="19466" name="Picture 10"/>
          <p:cNvPicPr>
            <a:picLocks noChangeAspect="1" noChangeArrowheads="1"/>
          </p:cNvPicPr>
          <p:nvPr/>
        </p:nvPicPr>
        <p:blipFill>
          <a:blip r:embed="rId3" cstate="print"/>
          <a:srcRect/>
          <a:stretch>
            <a:fillRect/>
          </a:stretch>
        </p:blipFill>
        <p:spPr bwMode="auto">
          <a:xfrm>
            <a:off x="4114800" y="1524000"/>
            <a:ext cx="1304925" cy="3238500"/>
          </a:xfrm>
          <a:prstGeom prst="rect">
            <a:avLst/>
          </a:prstGeom>
          <a:noFill/>
          <a:ln w="9525">
            <a:noFill/>
            <a:miter lim="800000"/>
            <a:headEnd/>
            <a:tailEnd/>
          </a:ln>
        </p:spPr>
      </p:pic>
      <p:pic>
        <p:nvPicPr>
          <p:cNvPr id="19467" name="Picture 11"/>
          <p:cNvPicPr>
            <a:picLocks noChangeAspect="1" noChangeArrowheads="1"/>
          </p:cNvPicPr>
          <p:nvPr/>
        </p:nvPicPr>
        <p:blipFill>
          <a:blip r:embed="rId4" cstate="print"/>
          <a:srcRect/>
          <a:stretch>
            <a:fillRect/>
          </a:stretch>
        </p:blipFill>
        <p:spPr bwMode="auto">
          <a:xfrm>
            <a:off x="7010400" y="1524000"/>
            <a:ext cx="1314450" cy="3238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
                                        </p:tgtEl>
                                        <p:attrNameLst>
                                          <p:attrName>style.visibility</p:attrName>
                                        </p:attrNameLst>
                                      </p:cBhvr>
                                      <p:to>
                                        <p:strVal val="visible"/>
                                      </p:to>
                                    </p:set>
                                    <p:anim calcmode="discrete" valueType="clr">
                                      <p:cBhvr override="childStyle">
                                        <p:cTn id="1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gtEl>
                                        <p:attrNameLst>
                                          <p:attrName>fillcolor</p:attrName>
                                        </p:attrNameLst>
                                      </p:cBhvr>
                                      <p:tavLst>
                                        <p:tav tm="0">
                                          <p:val>
                                            <p:clrVal>
                                              <a:schemeClr val="accent2"/>
                                            </p:clrVal>
                                          </p:val>
                                        </p:tav>
                                        <p:tav tm="50000">
                                          <p:val>
                                            <p:clrVal>
                                              <a:schemeClr val="hlink"/>
                                            </p:clrVal>
                                          </p:val>
                                        </p:tav>
                                      </p:tavLst>
                                    </p:anim>
                                    <p:set>
                                      <p:cBhvr>
                                        <p:cTn id="21" dur="80"/>
                                        <p:tgtEl>
                                          <p:spTgt spid="1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3"/>
                                        </p:tgtEl>
                                        <p:attrNameLst>
                                          <p:attrName>ppt_y</p:attrName>
                                        </p:attrNameLst>
                                      </p:cBhvr>
                                      <p:tavLst>
                                        <p:tav tm="0">
                                          <p:val>
                                            <p:strVal val="#ppt_y"/>
                                          </p:val>
                                        </p:tav>
                                        <p:tav tm="100000">
                                          <p:val>
                                            <p:strVal val="#ppt_y"/>
                                          </p:val>
                                        </p:tav>
                                      </p:tavLst>
                                    </p:anim>
                                    <p:anim calcmode="lin" valueType="num">
                                      <p:cBhvr>
                                        <p:cTn id="2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81000" y="5410200"/>
            <a:ext cx="2286000" cy="646331"/>
          </a:xfrm>
          <a:prstGeom prst="rect">
            <a:avLst/>
          </a:prstGeom>
          <a:noFill/>
        </p:spPr>
        <p:txBody>
          <a:bodyPr wrap="square" rtlCol="0">
            <a:spAutoFit/>
          </a:bodyPr>
          <a:lstStyle/>
          <a:p>
            <a:pPr algn="ctr"/>
            <a:r>
              <a:rPr lang="en-US" sz="3600" b="1" dirty="0" err="1" smtClean="0"/>
              <a:t>coccus</a:t>
            </a:r>
            <a:endParaRPr lang="en-US" sz="3600" b="1" dirty="0"/>
          </a:p>
        </p:txBody>
      </p:sp>
      <p:sp>
        <p:nvSpPr>
          <p:cNvPr id="17" name="TextBox 16"/>
          <p:cNvSpPr txBox="1"/>
          <p:nvPr/>
        </p:nvSpPr>
        <p:spPr>
          <a:xfrm>
            <a:off x="3352800" y="5410200"/>
            <a:ext cx="2286000" cy="646331"/>
          </a:xfrm>
          <a:prstGeom prst="rect">
            <a:avLst/>
          </a:prstGeom>
          <a:noFill/>
        </p:spPr>
        <p:txBody>
          <a:bodyPr wrap="square" rtlCol="0">
            <a:spAutoFit/>
          </a:bodyPr>
          <a:lstStyle/>
          <a:p>
            <a:pPr algn="ctr"/>
            <a:r>
              <a:rPr lang="en-US" sz="3600" b="1" dirty="0" smtClean="0"/>
              <a:t>bacillus</a:t>
            </a:r>
            <a:endParaRPr lang="en-US" sz="3600" b="1" dirty="0"/>
          </a:p>
        </p:txBody>
      </p:sp>
      <p:sp>
        <p:nvSpPr>
          <p:cNvPr id="19" name="TextBox 18"/>
          <p:cNvSpPr txBox="1"/>
          <p:nvPr/>
        </p:nvSpPr>
        <p:spPr>
          <a:xfrm>
            <a:off x="6553200" y="5334000"/>
            <a:ext cx="2286000" cy="646331"/>
          </a:xfrm>
          <a:prstGeom prst="rect">
            <a:avLst/>
          </a:prstGeom>
          <a:noFill/>
        </p:spPr>
        <p:txBody>
          <a:bodyPr wrap="square" rtlCol="0">
            <a:spAutoFit/>
          </a:bodyPr>
          <a:lstStyle/>
          <a:p>
            <a:pPr algn="ctr"/>
            <a:r>
              <a:rPr lang="en-US" sz="3600" b="1" dirty="0" err="1" smtClean="0"/>
              <a:t>spirillum</a:t>
            </a:r>
            <a:endParaRPr lang="en-US" sz="3600" b="1" dirty="0"/>
          </a:p>
        </p:txBody>
      </p:sp>
      <p:sp>
        <p:nvSpPr>
          <p:cNvPr id="20" name="TextBox 19"/>
          <p:cNvSpPr txBox="1"/>
          <p:nvPr/>
        </p:nvSpPr>
        <p:spPr>
          <a:xfrm>
            <a:off x="6553200" y="2743200"/>
            <a:ext cx="2286000" cy="646331"/>
          </a:xfrm>
          <a:prstGeom prst="rect">
            <a:avLst/>
          </a:prstGeom>
          <a:noFill/>
        </p:spPr>
        <p:txBody>
          <a:bodyPr wrap="square" rtlCol="0">
            <a:spAutoFit/>
          </a:bodyPr>
          <a:lstStyle/>
          <a:p>
            <a:pPr algn="ctr"/>
            <a:r>
              <a:rPr lang="en-US" sz="3600" b="1" dirty="0" err="1" smtClean="0"/>
              <a:t>coccus</a:t>
            </a:r>
            <a:endParaRPr lang="en-US" sz="3600" b="1" dirty="0"/>
          </a:p>
        </p:txBody>
      </p:sp>
      <p:sp>
        <p:nvSpPr>
          <p:cNvPr id="18" name="TextBox 17"/>
          <p:cNvSpPr txBox="1"/>
          <p:nvPr/>
        </p:nvSpPr>
        <p:spPr>
          <a:xfrm>
            <a:off x="3352800" y="2743200"/>
            <a:ext cx="2286000" cy="646331"/>
          </a:xfrm>
          <a:prstGeom prst="rect">
            <a:avLst/>
          </a:prstGeom>
          <a:noFill/>
        </p:spPr>
        <p:txBody>
          <a:bodyPr wrap="square" rtlCol="0">
            <a:spAutoFit/>
          </a:bodyPr>
          <a:lstStyle/>
          <a:p>
            <a:pPr algn="ctr"/>
            <a:r>
              <a:rPr lang="en-US" sz="3600" b="1" dirty="0" err="1" smtClean="0"/>
              <a:t>spirillum</a:t>
            </a:r>
            <a:endParaRPr lang="en-US" sz="3600" b="1" dirty="0"/>
          </a:p>
        </p:txBody>
      </p:sp>
      <p:sp>
        <p:nvSpPr>
          <p:cNvPr id="16" name="TextBox 15"/>
          <p:cNvSpPr txBox="1"/>
          <p:nvPr/>
        </p:nvSpPr>
        <p:spPr>
          <a:xfrm>
            <a:off x="304800" y="2743200"/>
            <a:ext cx="2286000" cy="646331"/>
          </a:xfrm>
          <a:prstGeom prst="rect">
            <a:avLst/>
          </a:prstGeom>
          <a:noFill/>
        </p:spPr>
        <p:txBody>
          <a:bodyPr wrap="square" rtlCol="0">
            <a:spAutoFit/>
          </a:bodyPr>
          <a:lstStyle/>
          <a:p>
            <a:pPr algn="ctr"/>
            <a:r>
              <a:rPr lang="en-US" sz="3600" b="1" dirty="0" smtClean="0"/>
              <a:t>bacillus</a:t>
            </a:r>
            <a:endParaRPr lang="en-US" sz="3600" b="1" dirty="0"/>
          </a:p>
        </p:txBody>
      </p:sp>
      <p:pic>
        <p:nvPicPr>
          <p:cNvPr id="18444" name="Picture 12" descr="http://sci.waikato.ac.nz/farm/images/Staphylococcus%20aureus.jpg"/>
          <p:cNvPicPr>
            <a:picLocks noChangeAspect="1" noChangeArrowheads="1"/>
          </p:cNvPicPr>
          <p:nvPr/>
        </p:nvPicPr>
        <p:blipFill>
          <a:blip r:embed="rId2" cstate="print"/>
          <a:srcRect/>
          <a:stretch>
            <a:fillRect/>
          </a:stretch>
        </p:blipFill>
        <p:spPr bwMode="auto">
          <a:xfrm>
            <a:off x="-838200" y="4267200"/>
            <a:ext cx="3867150" cy="3000375"/>
          </a:xfrm>
          <a:prstGeom prst="rect">
            <a:avLst/>
          </a:prstGeom>
          <a:noFill/>
        </p:spPr>
      </p:pic>
      <p:pic>
        <p:nvPicPr>
          <p:cNvPr id="18442" name="Picture 10" descr="http://www.ynet.co.il/PicServer2/01082004/570748/vis350691_-coccus_wa.jpg"/>
          <p:cNvPicPr>
            <a:picLocks noChangeAspect="1" noChangeArrowheads="1"/>
          </p:cNvPicPr>
          <p:nvPr/>
        </p:nvPicPr>
        <p:blipFill>
          <a:blip r:embed="rId3" cstate="print"/>
          <a:srcRect/>
          <a:stretch>
            <a:fillRect/>
          </a:stretch>
        </p:blipFill>
        <p:spPr bwMode="auto">
          <a:xfrm>
            <a:off x="5943600" y="1905000"/>
            <a:ext cx="3200400" cy="2590800"/>
          </a:xfrm>
          <a:prstGeom prst="rect">
            <a:avLst/>
          </a:prstGeom>
          <a:noFill/>
        </p:spPr>
      </p:pic>
      <p:pic>
        <p:nvPicPr>
          <p:cNvPr id="18434" name="Picture 2" descr="http://lib.jiangnan.edu.cn/ASM/116-4.jpg"/>
          <p:cNvPicPr>
            <a:picLocks noChangeAspect="1" noChangeArrowheads="1"/>
          </p:cNvPicPr>
          <p:nvPr/>
        </p:nvPicPr>
        <p:blipFill>
          <a:blip r:embed="rId4" cstate="print"/>
          <a:srcRect/>
          <a:stretch>
            <a:fillRect/>
          </a:stretch>
        </p:blipFill>
        <p:spPr bwMode="auto">
          <a:xfrm>
            <a:off x="2971800" y="4419600"/>
            <a:ext cx="3195144" cy="2438400"/>
          </a:xfrm>
          <a:prstGeom prst="rect">
            <a:avLst/>
          </a:prstGeom>
          <a:noFill/>
        </p:spPr>
      </p:pic>
      <p:pic>
        <p:nvPicPr>
          <p:cNvPr id="18436" name="Picture 4" descr="http://www.amalteatechnology.com/img/lactobacillus.jpg"/>
          <p:cNvPicPr>
            <a:picLocks noChangeAspect="1" noChangeArrowheads="1"/>
          </p:cNvPicPr>
          <p:nvPr/>
        </p:nvPicPr>
        <p:blipFill>
          <a:blip r:embed="rId5" cstate="print"/>
          <a:srcRect/>
          <a:stretch>
            <a:fillRect/>
          </a:stretch>
        </p:blipFill>
        <p:spPr bwMode="auto">
          <a:xfrm>
            <a:off x="-1" y="1905000"/>
            <a:ext cx="2983345" cy="2514600"/>
          </a:xfrm>
          <a:prstGeom prst="rect">
            <a:avLst/>
          </a:prstGeom>
          <a:noFill/>
        </p:spPr>
      </p:pic>
      <p:pic>
        <p:nvPicPr>
          <p:cNvPr id="18438" name="Picture 6" descr="http://www.bioweb.uncc.edu/1110lab/notes/notes1/labpics/Spirillium%20100x.jpg"/>
          <p:cNvPicPr>
            <a:picLocks noChangeAspect="1" noChangeArrowheads="1"/>
          </p:cNvPicPr>
          <p:nvPr/>
        </p:nvPicPr>
        <p:blipFill>
          <a:blip r:embed="rId6" cstate="print"/>
          <a:srcRect/>
          <a:stretch>
            <a:fillRect/>
          </a:stretch>
        </p:blipFill>
        <p:spPr bwMode="auto">
          <a:xfrm>
            <a:off x="2971800" y="1905000"/>
            <a:ext cx="2971800" cy="2514600"/>
          </a:xfrm>
          <a:prstGeom prst="rect">
            <a:avLst/>
          </a:prstGeom>
          <a:noFill/>
        </p:spPr>
      </p:pic>
      <p:pic>
        <p:nvPicPr>
          <p:cNvPr id="18440" name="Picture 8" descr="http://www.pelletlab.com/v5Files/pellet/180222/640/Bacteria_spirillum.jpg"/>
          <p:cNvPicPr>
            <a:picLocks noChangeAspect="1" noChangeArrowheads="1"/>
          </p:cNvPicPr>
          <p:nvPr/>
        </p:nvPicPr>
        <p:blipFill>
          <a:blip r:embed="rId7" cstate="print"/>
          <a:srcRect/>
          <a:stretch>
            <a:fillRect/>
          </a:stretch>
        </p:blipFill>
        <p:spPr bwMode="auto">
          <a:xfrm>
            <a:off x="5890846" y="4419601"/>
            <a:ext cx="3253154" cy="2438400"/>
          </a:xfrm>
          <a:prstGeom prst="rect">
            <a:avLst/>
          </a:prstGeom>
          <a:noFill/>
        </p:spPr>
      </p:pic>
      <p:sp>
        <p:nvSpPr>
          <p:cNvPr id="14" name="TextBox 13"/>
          <p:cNvSpPr txBox="1"/>
          <p:nvPr/>
        </p:nvSpPr>
        <p:spPr>
          <a:xfrm>
            <a:off x="1828800" y="304800"/>
            <a:ext cx="5257800" cy="1200329"/>
          </a:xfrm>
          <a:prstGeom prst="rect">
            <a:avLst/>
          </a:prstGeom>
          <a:noFill/>
        </p:spPr>
        <p:txBody>
          <a:bodyPr wrap="square" rtlCol="0">
            <a:spAutoFit/>
          </a:bodyPr>
          <a:lstStyle/>
          <a:p>
            <a:r>
              <a:rPr lang="en-US" sz="7200" b="1" dirty="0" smtClean="0">
                <a:latin typeface="Calibri" pitchFamily="34" charset="0"/>
              </a:rPr>
              <a:t>What shape?</a:t>
            </a:r>
            <a:endParaRPr lang="en-US" sz="72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4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4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44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84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4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4191000" y="0"/>
            <a:ext cx="5638800" cy="6877050"/>
          </a:xfrm>
          <a:prstGeom prst="rect">
            <a:avLst/>
          </a:prstGeom>
          <a:noFill/>
          <a:ln w="9525">
            <a:noFill/>
            <a:miter lim="800000"/>
            <a:headEnd/>
            <a:tailEnd/>
          </a:ln>
          <a:effectLst/>
        </p:spPr>
      </p:pic>
      <p:pic>
        <p:nvPicPr>
          <p:cNvPr id="2" name="Picture 1" descr="ecoli.jpg"/>
          <p:cNvPicPr>
            <a:picLocks noChangeAspect="1"/>
          </p:cNvPicPr>
          <p:nvPr/>
        </p:nvPicPr>
        <p:blipFill>
          <a:blip r:embed="rId3" cstate="print"/>
          <a:stretch>
            <a:fillRect/>
          </a:stretch>
        </p:blipFill>
        <p:spPr>
          <a:xfrm>
            <a:off x="0" y="0"/>
            <a:ext cx="4181856" cy="6858000"/>
          </a:xfrm>
          <a:prstGeom prst="rect">
            <a:avLst/>
          </a:prstGeom>
        </p:spPr>
      </p:pic>
      <p:grpSp>
        <p:nvGrpSpPr>
          <p:cNvPr id="38" name="Group 37"/>
          <p:cNvGrpSpPr/>
          <p:nvPr/>
        </p:nvGrpSpPr>
        <p:grpSpPr>
          <a:xfrm>
            <a:off x="4038600" y="3352800"/>
            <a:ext cx="2286000" cy="933510"/>
            <a:chOff x="4038600" y="3352800"/>
            <a:chExt cx="2286000" cy="933510"/>
          </a:xfrm>
        </p:grpSpPr>
        <p:sp>
          <p:nvSpPr>
            <p:cNvPr id="9" name="Rectangle 8"/>
            <p:cNvSpPr/>
            <p:nvPr/>
          </p:nvSpPr>
          <p:spPr>
            <a:xfrm>
              <a:off x="4038600" y="3886200"/>
              <a:ext cx="2286000" cy="400110"/>
            </a:xfrm>
            <a:prstGeom prst="rect">
              <a:avLst/>
            </a:prstGeom>
          </p:spPr>
          <p:txBody>
            <a:bodyPr wrap="square">
              <a:spAutoFit/>
            </a:bodyPr>
            <a:lstStyle/>
            <a:p>
              <a:pPr algn="ctr"/>
              <a:r>
                <a:rPr lang="en-US" sz="2000" b="1" dirty="0" smtClean="0">
                  <a:ln>
                    <a:solidFill>
                      <a:srgbClr val="FF0000"/>
                    </a:solidFill>
                  </a:ln>
                </a:rPr>
                <a:t>Cell Membrane</a:t>
              </a:r>
              <a:endParaRPr lang="en-US" sz="2000" b="1" dirty="0">
                <a:ln>
                  <a:solidFill>
                    <a:srgbClr val="FF0000"/>
                  </a:solidFill>
                </a:ln>
              </a:endParaRPr>
            </a:p>
          </p:txBody>
        </p:sp>
        <p:cxnSp>
          <p:nvCxnSpPr>
            <p:cNvPr id="24" name="Straight Connector 23"/>
            <p:cNvCxnSpPr/>
            <p:nvPr/>
          </p:nvCxnSpPr>
          <p:spPr>
            <a:xfrm rot="5400000">
              <a:off x="5219700" y="3390900"/>
              <a:ext cx="533400"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343400" y="2133600"/>
            <a:ext cx="990600" cy="914400"/>
            <a:chOff x="4343400" y="2133600"/>
            <a:chExt cx="990600" cy="914400"/>
          </a:xfrm>
        </p:grpSpPr>
        <p:cxnSp>
          <p:nvCxnSpPr>
            <p:cNvPr id="40" name="Straight Connector 39"/>
            <p:cNvCxnSpPr/>
            <p:nvPr/>
          </p:nvCxnSpPr>
          <p:spPr>
            <a:xfrm rot="10800000">
              <a:off x="5029200" y="2819400"/>
              <a:ext cx="304800" cy="22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43400" y="2133600"/>
              <a:ext cx="838200" cy="707886"/>
            </a:xfrm>
            <a:prstGeom prst="rect">
              <a:avLst/>
            </a:prstGeom>
          </p:spPr>
          <p:txBody>
            <a:bodyPr wrap="square">
              <a:spAutoFit/>
            </a:bodyPr>
            <a:lstStyle/>
            <a:p>
              <a:pPr algn="ctr"/>
              <a:r>
                <a:rPr lang="en-US" sz="2000" b="1" dirty="0" smtClean="0">
                  <a:ln>
                    <a:solidFill>
                      <a:srgbClr val="FF0000"/>
                    </a:solidFill>
                  </a:ln>
                </a:rPr>
                <a:t>Cell </a:t>
              </a:r>
            </a:p>
            <a:p>
              <a:pPr algn="ctr"/>
              <a:r>
                <a:rPr lang="en-US" sz="2000" b="1" dirty="0" smtClean="0">
                  <a:ln>
                    <a:solidFill>
                      <a:srgbClr val="FF0000"/>
                    </a:solidFill>
                  </a:ln>
                </a:rPr>
                <a:t>Wall</a:t>
              </a:r>
              <a:endParaRPr lang="en-US" sz="2000" b="1" dirty="0">
                <a:ln>
                  <a:solidFill>
                    <a:srgbClr val="FF0000"/>
                  </a:solidFill>
                </a:ln>
              </a:endParaRPr>
            </a:p>
          </p:txBody>
        </p:sp>
      </p:grpSp>
      <p:grpSp>
        <p:nvGrpSpPr>
          <p:cNvPr id="67" name="Group 66"/>
          <p:cNvGrpSpPr/>
          <p:nvPr/>
        </p:nvGrpSpPr>
        <p:grpSpPr>
          <a:xfrm>
            <a:off x="6705605" y="914400"/>
            <a:ext cx="1904995" cy="1904998"/>
            <a:chOff x="6705605" y="914400"/>
            <a:chExt cx="1904995" cy="1904998"/>
          </a:xfrm>
        </p:grpSpPr>
        <p:cxnSp>
          <p:nvCxnSpPr>
            <p:cNvPr id="46" name="Straight Connector 45"/>
            <p:cNvCxnSpPr/>
            <p:nvPr/>
          </p:nvCxnSpPr>
          <p:spPr>
            <a:xfrm rot="5400000">
              <a:off x="6553204" y="1752602"/>
              <a:ext cx="1219197" cy="9143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315200" y="914400"/>
              <a:ext cx="1295400" cy="707886"/>
            </a:xfrm>
            <a:prstGeom prst="rect">
              <a:avLst/>
            </a:prstGeom>
          </p:spPr>
          <p:txBody>
            <a:bodyPr wrap="square">
              <a:spAutoFit/>
            </a:bodyPr>
            <a:lstStyle/>
            <a:p>
              <a:pPr algn="ctr"/>
              <a:r>
                <a:rPr lang="en-US" sz="2000" b="1" dirty="0" smtClean="0">
                  <a:ln>
                    <a:solidFill>
                      <a:srgbClr val="FF0000"/>
                    </a:solidFill>
                  </a:ln>
                </a:rPr>
                <a:t>Genetic Material</a:t>
              </a:r>
              <a:endParaRPr lang="en-US" sz="2000" b="1" dirty="0">
                <a:ln>
                  <a:solidFill>
                    <a:srgbClr val="FF0000"/>
                  </a:solidFill>
                </a:ln>
              </a:endParaRPr>
            </a:p>
          </p:txBody>
        </p:sp>
      </p:grpSp>
      <p:grpSp>
        <p:nvGrpSpPr>
          <p:cNvPr id="69" name="Group 68"/>
          <p:cNvGrpSpPr/>
          <p:nvPr/>
        </p:nvGrpSpPr>
        <p:grpSpPr>
          <a:xfrm>
            <a:off x="7924800" y="4038600"/>
            <a:ext cx="1371600" cy="1447800"/>
            <a:chOff x="7924800" y="4038600"/>
            <a:chExt cx="1371600" cy="1447800"/>
          </a:xfrm>
        </p:grpSpPr>
        <p:cxnSp>
          <p:nvCxnSpPr>
            <p:cNvPr id="28" name="Straight Connector 27"/>
            <p:cNvCxnSpPr/>
            <p:nvPr/>
          </p:nvCxnSpPr>
          <p:spPr>
            <a:xfrm rot="5400000">
              <a:off x="7962900" y="4838700"/>
              <a:ext cx="1066801" cy="22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7924800" y="4038600"/>
              <a:ext cx="1371600" cy="400110"/>
            </a:xfrm>
            <a:prstGeom prst="rect">
              <a:avLst/>
            </a:prstGeom>
          </p:spPr>
          <p:txBody>
            <a:bodyPr wrap="square">
              <a:spAutoFit/>
            </a:bodyPr>
            <a:lstStyle/>
            <a:p>
              <a:pPr algn="ctr"/>
              <a:r>
                <a:rPr lang="en-US" sz="2000" b="1" dirty="0" smtClean="0">
                  <a:ln>
                    <a:solidFill>
                      <a:srgbClr val="FF0000"/>
                    </a:solidFill>
                  </a:ln>
                </a:rPr>
                <a:t>Flagella</a:t>
              </a:r>
              <a:endParaRPr lang="en-US" sz="2000" b="1" dirty="0">
                <a:ln>
                  <a:solidFill>
                    <a:srgbClr val="FF0000"/>
                  </a:solidFill>
                </a:ln>
              </a:endParaRPr>
            </a:p>
          </p:txBody>
        </p:sp>
      </p:grpSp>
      <p:grpSp>
        <p:nvGrpSpPr>
          <p:cNvPr id="68" name="Group 67"/>
          <p:cNvGrpSpPr/>
          <p:nvPr/>
        </p:nvGrpSpPr>
        <p:grpSpPr>
          <a:xfrm>
            <a:off x="6324600" y="152400"/>
            <a:ext cx="2286000" cy="1066796"/>
            <a:chOff x="6324600" y="152400"/>
            <a:chExt cx="2286000" cy="1066796"/>
          </a:xfrm>
        </p:grpSpPr>
        <p:cxnSp>
          <p:nvCxnSpPr>
            <p:cNvPr id="54" name="Straight Connector 53"/>
            <p:cNvCxnSpPr/>
            <p:nvPr/>
          </p:nvCxnSpPr>
          <p:spPr>
            <a:xfrm rot="10800000" flipV="1">
              <a:off x="6324600" y="533400"/>
              <a:ext cx="914400" cy="6857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7086600" y="152400"/>
              <a:ext cx="1524000" cy="400110"/>
            </a:xfrm>
            <a:prstGeom prst="rect">
              <a:avLst/>
            </a:prstGeom>
          </p:spPr>
          <p:txBody>
            <a:bodyPr wrap="square">
              <a:spAutoFit/>
            </a:bodyPr>
            <a:lstStyle/>
            <a:p>
              <a:pPr algn="ctr"/>
              <a:r>
                <a:rPr lang="en-US" sz="2000" b="1" dirty="0" smtClean="0">
                  <a:ln>
                    <a:solidFill>
                      <a:srgbClr val="FF0000"/>
                    </a:solidFill>
                  </a:ln>
                </a:rPr>
                <a:t>Cytoplasm</a:t>
              </a:r>
              <a:endParaRPr lang="en-US" sz="2000" b="1" dirty="0">
                <a:ln>
                  <a:solidFill>
                    <a:srgbClr val="FF0000"/>
                  </a:solidFill>
                </a:ln>
              </a:endParaRPr>
            </a:p>
          </p:txBody>
        </p:sp>
      </p:grpSp>
      <p:sp>
        <p:nvSpPr>
          <p:cNvPr id="70" name="Rectangle 69"/>
          <p:cNvSpPr/>
          <p:nvPr/>
        </p:nvSpPr>
        <p:spPr>
          <a:xfrm>
            <a:off x="0" y="5934670"/>
            <a:ext cx="5472973"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Example: </a:t>
            </a:r>
            <a:r>
              <a:rPr lang="en-US" sz="54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 coli</a:t>
            </a:r>
            <a:endParaRPr lang="en-US" sz="54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down)">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Scale>
                                      <p:cBhvr>
                                        <p:cTn id="22"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8"/>
                                        </p:tgtEl>
                                        <p:attrNameLst>
                                          <p:attrName>ppt_x</p:attrName>
                                          <p:attrName>ppt_y</p:attrName>
                                        </p:attrNameLst>
                                      </p:cBhvr>
                                    </p:animMotion>
                                    <p:animEffect transition="in" filter="fade">
                                      <p:cBhvr>
                                        <p:cTn id="24" dur="10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800" decel="100000"/>
                                        <p:tgtEl>
                                          <p:spTgt spid="44"/>
                                        </p:tgtEl>
                                      </p:cBhvr>
                                    </p:animEffect>
                                    <p:anim calcmode="lin" valueType="num">
                                      <p:cBhvr>
                                        <p:cTn id="30" dur="800" decel="100000" fill="hold"/>
                                        <p:tgtEl>
                                          <p:spTgt spid="44"/>
                                        </p:tgtEl>
                                        <p:attrNameLst>
                                          <p:attrName>style.rotation</p:attrName>
                                        </p:attrNameLst>
                                      </p:cBhvr>
                                      <p:tavLst>
                                        <p:tav tm="0">
                                          <p:val>
                                            <p:fltVal val="-90"/>
                                          </p:val>
                                        </p:tav>
                                        <p:tav tm="100000">
                                          <p:val>
                                            <p:fltVal val="0"/>
                                          </p:val>
                                        </p:tav>
                                      </p:tavLst>
                                    </p:anim>
                                    <p:anim calcmode="lin" valueType="num">
                                      <p:cBhvr>
                                        <p:cTn id="31" dur="800" decel="100000" fill="hold"/>
                                        <p:tgtEl>
                                          <p:spTgt spid="44"/>
                                        </p:tgtEl>
                                        <p:attrNameLst>
                                          <p:attrName>ppt_x</p:attrName>
                                        </p:attrNameLst>
                                      </p:cBhvr>
                                      <p:tavLst>
                                        <p:tav tm="0">
                                          <p:val>
                                            <p:strVal val="#ppt_x+0.4"/>
                                          </p:val>
                                        </p:tav>
                                        <p:tav tm="100000">
                                          <p:val>
                                            <p:strVal val="#ppt_x-0.05"/>
                                          </p:val>
                                        </p:tav>
                                      </p:tavLst>
                                    </p:anim>
                                    <p:anim calcmode="lin" valueType="num">
                                      <p:cBhvr>
                                        <p:cTn id="32" dur="800" decel="100000" fill="hold"/>
                                        <p:tgtEl>
                                          <p:spTgt spid="44"/>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ic bacteria.jpg"/>
          <p:cNvPicPr>
            <a:picLocks noChangeAspect="1"/>
          </p:cNvPicPr>
          <p:nvPr/>
        </p:nvPicPr>
        <p:blipFill>
          <a:blip r:embed="rId2" cstate="print"/>
          <a:stretch>
            <a:fillRect/>
          </a:stretch>
        </p:blipFill>
        <p:spPr>
          <a:xfrm>
            <a:off x="0" y="-1"/>
            <a:ext cx="9144000" cy="4876801"/>
          </a:xfrm>
          <a:prstGeom prst="rect">
            <a:avLst/>
          </a:prstGeom>
        </p:spPr>
      </p:pic>
      <p:sp>
        <p:nvSpPr>
          <p:cNvPr id="3" name="TextBox 2"/>
          <p:cNvSpPr txBox="1"/>
          <p:nvPr/>
        </p:nvSpPr>
        <p:spPr>
          <a:xfrm>
            <a:off x="0" y="4795897"/>
            <a:ext cx="9144000" cy="2277547"/>
          </a:xfrm>
          <a:prstGeom prst="rect">
            <a:avLst/>
          </a:prstGeom>
          <a:solidFill>
            <a:schemeClr val="bg1"/>
          </a:solidFill>
        </p:spPr>
        <p:txBody>
          <a:bodyPr wrap="square" rtlCol="0">
            <a:spAutoFit/>
          </a:bodyPr>
          <a:lstStyle/>
          <a:p>
            <a:r>
              <a:rPr lang="en-US" sz="3200" dirty="0" smtClean="0">
                <a:solidFill>
                  <a:schemeClr val="accent4">
                    <a:lumMod val="75000"/>
                  </a:schemeClr>
                </a:solidFill>
                <a:latin typeface="Aharoni" pitchFamily="2" charset="-79"/>
                <a:cs typeface="Aharoni" pitchFamily="2" charset="-79"/>
              </a:rPr>
              <a:t>  Causes Disease by:</a:t>
            </a:r>
          </a:p>
          <a:p>
            <a:endParaRPr lang="en-US" sz="1400" dirty="0">
              <a:solidFill>
                <a:schemeClr val="accent4">
                  <a:lumMod val="75000"/>
                </a:schemeClr>
              </a:solidFill>
              <a:latin typeface="Aharoni" pitchFamily="2" charset="-79"/>
              <a:cs typeface="Aharoni" pitchFamily="2" charset="-79"/>
            </a:endParaRPr>
          </a:p>
          <a:p>
            <a:pPr marL="914400" indent="-457200"/>
            <a:r>
              <a:rPr lang="en-US" sz="3200" dirty="0" smtClean="0">
                <a:solidFill>
                  <a:schemeClr val="accent4">
                    <a:lumMod val="75000"/>
                  </a:schemeClr>
                </a:solidFill>
                <a:latin typeface="+mj-lt"/>
                <a:cs typeface="Aharoni" pitchFamily="2" charset="-79"/>
              </a:rPr>
              <a:t>1. </a:t>
            </a:r>
            <a:r>
              <a:rPr lang="en-US" sz="3200" b="1" u="sng" dirty="0" smtClean="0">
                <a:solidFill>
                  <a:schemeClr val="accent4">
                    <a:lumMod val="75000"/>
                  </a:schemeClr>
                </a:solidFill>
                <a:latin typeface="+mj-lt"/>
                <a:cs typeface="Aharoni" pitchFamily="2" charset="-79"/>
              </a:rPr>
              <a:t>Destroying cells </a:t>
            </a:r>
            <a:r>
              <a:rPr lang="en-US" sz="3200" dirty="0" smtClean="0">
                <a:solidFill>
                  <a:schemeClr val="accent4">
                    <a:lumMod val="75000"/>
                  </a:schemeClr>
                </a:solidFill>
                <a:latin typeface="+mj-lt"/>
                <a:cs typeface="Aharoni" pitchFamily="2" charset="-79"/>
              </a:rPr>
              <a:t>of infected organisms by breaking the cells down for </a:t>
            </a:r>
            <a:r>
              <a:rPr lang="en-US" sz="3200" b="1" u="sng" dirty="0" smtClean="0">
                <a:solidFill>
                  <a:schemeClr val="accent4">
                    <a:lumMod val="75000"/>
                  </a:schemeClr>
                </a:solidFill>
                <a:latin typeface="+mj-lt"/>
                <a:cs typeface="Aharoni" pitchFamily="2" charset="-79"/>
              </a:rPr>
              <a:t>food</a:t>
            </a:r>
            <a:r>
              <a:rPr lang="en-US" sz="3200" dirty="0" smtClean="0">
                <a:solidFill>
                  <a:schemeClr val="accent4">
                    <a:lumMod val="75000"/>
                  </a:schemeClr>
                </a:solidFill>
                <a:latin typeface="+mj-lt"/>
                <a:cs typeface="Aharoni" pitchFamily="2" charset="-79"/>
              </a:rPr>
              <a:t>.</a:t>
            </a:r>
          </a:p>
          <a:p>
            <a:pPr marL="514350" indent="-514350"/>
            <a:endParaRPr lang="en-US" sz="3200" dirty="0">
              <a:solidFill>
                <a:schemeClr val="accent4">
                  <a:lumMod val="75000"/>
                </a:schemeClr>
              </a:solidFill>
              <a:latin typeface="+mj-lt"/>
              <a:cs typeface="Aharoni" pitchFamily="2"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teria2.jpg"/>
          <p:cNvPicPr>
            <a:picLocks noChangeAspect="1"/>
          </p:cNvPicPr>
          <p:nvPr/>
        </p:nvPicPr>
        <p:blipFill>
          <a:blip r:embed="rId2" cstate="print">
            <a:lum bright="70000" contrast="-70000"/>
          </a:blip>
          <a:stretch>
            <a:fillRect/>
          </a:stretch>
        </p:blipFill>
        <p:spPr>
          <a:xfrm>
            <a:off x="0" y="0"/>
            <a:ext cx="9144000" cy="7559386"/>
          </a:xfrm>
          <a:prstGeom prst="rect">
            <a:avLst/>
          </a:prstGeom>
        </p:spPr>
      </p:pic>
      <p:sp>
        <p:nvSpPr>
          <p:cNvPr id="4" name="Rectangle 3"/>
          <p:cNvSpPr/>
          <p:nvPr/>
        </p:nvSpPr>
        <p:spPr>
          <a:xfrm>
            <a:off x="533400" y="1066800"/>
            <a:ext cx="8382000" cy="5509200"/>
          </a:xfrm>
          <a:prstGeom prst="rect">
            <a:avLst/>
          </a:prstGeom>
        </p:spPr>
        <p:txBody>
          <a:bodyPr wrap="square">
            <a:spAutoFit/>
          </a:bodyPr>
          <a:lstStyle/>
          <a:p>
            <a:pPr marL="682625" indent="-682625">
              <a:buAutoNum type="arabicPeriod" startAt="2"/>
            </a:pPr>
            <a:r>
              <a:rPr lang="en-US" sz="4400" dirty="0" smtClean="0">
                <a:ln>
                  <a:solidFill>
                    <a:srgbClr val="002060"/>
                  </a:solidFill>
                </a:ln>
              </a:rPr>
              <a:t>Releases </a:t>
            </a:r>
            <a:r>
              <a:rPr lang="en-US" sz="4400" b="1" u="sng" dirty="0" smtClean="0">
                <a:ln>
                  <a:solidFill>
                    <a:srgbClr val="002060"/>
                  </a:solidFill>
                </a:ln>
              </a:rPr>
              <a:t>toxins</a:t>
            </a:r>
            <a:r>
              <a:rPr lang="en-US" sz="4400" dirty="0" smtClean="0">
                <a:ln>
                  <a:solidFill>
                    <a:srgbClr val="002060"/>
                  </a:solidFill>
                </a:ln>
              </a:rPr>
              <a:t> (poisons) which </a:t>
            </a:r>
            <a:r>
              <a:rPr lang="en-US" sz="4400" b="1" u="sng" dirty="0" smtClean="0">
                <a:ln>
                  <a:solidFill>
                    <a:srgbClr val="002060"/>
                  </a:solidFill>
                </a:ln>
              </a:rPr>
              <a:t>destroy</a:t>
            </a:r>
            <a:r>
              <a:rPr lang="en-US" sz="4400" dirty="0" smtClean="0">
                <a:ln>
                  <a:solidFill>
                    <a:srgbClr val="002060"/>
                  </a:solidFill>
                </a:ln>
              </a:rPr>
              <a:t> cells of infected organism.</a:t>
            </a:r>
          </a:p>
          <a:p>
            <a:pPr marL="514350" indent="-514350">
              <a:buAutoNum type="arabicPeriod" startAt="2"/>
            </a:pPr>
            <a:endParaRPr lang="en-US" sz="4400" dirty="0" smtClean="0">
              <a:solidFill>
                <a:schemeClr val="bg1"/>
              </a:solidFill>
            </a:endParaRPr>
          </a:p>
          <a:p>
            <a:pPr marL="514350" indent="-514350">
              <a:buAutoNum type="arabicPeriod" startAt="2"/>
            </a:pPr>
            <a:endParaRPr lang="en-US" sz="4400" dirty="0" smtClean="0">
              <a:solidFill>
                <a:schemeClr val="bg1"/>
              </a:solidFill>
            </a:endParaRPr>
          </a:p>
          <a:p>
            <a:pPr marL="514350" indent="-514350">
              <a:buAutoNum type="arabicPeriod" startAt="2"/>
            </a:pPr>
            <a:endParaRPr lang="en-US" sz="4400" dirty="0" smtClean="0">
              <a:solidFill>
                <a:schemeClr val="bg1"/>
              </a:solidFill>
            </a:endParaRPr>
          </a:p>
          <a:p>
            <a:pPr marL="682625" indent="-682625">
              <a:buAutoNum type="arabicPeriod" startAt="2"/>
            </a:pPr>
            <a:r>
              <a:rPr lang="en-US" sz="4400" dirty="0" smtClean="0">
                <a:ln>
                  <a:solidFill>
                    <a:srgbClr val="002060"/>
                  </a:solidFill>
                </a:ln>
              </a:rPr>
              <a:t>Must have access to </a:t>
            </a:r>
            <a:r>
              <a:rPr lang="en-US" sz="4400" b="1" u="sng" dirty="0" smtClean="0">
                <a:ln>
                  <a:solidFill>
                    <a:srgbClr val="002060"/>
                  </a:solidFill>
                </a:ln>
              </a:rPr>
              <a:t>new hosts</a:t>
            </a:r>
            <a:r>
              <a:rPr lang="en-US" sz="4400" dirty="0" smtClean="0">
                <a:ln>
                  <a:solidFill>
                    <a:srgbClr val="002060"/>
                  </a:solidFill>
                </a:ln>
              </a:rPr>
              <a:t> to spread.</a:t>
            </a:r>
            <a:endParaRPr lang="en-US" sz="4400" dirty="0">
              <a:ln>
                <a:solidFill>
                  <a:srgbClr val="002060"/>
                </a:solidFill>
              </a:ln>
            </a:endParaRPr>
          </a:p>
        </p:txBody>
      </p:sp>
      <p:pic>
        <p:nvPicPr>
          <p:cNvPr id="2055" name="Picture 7" descr="C:\Users\Amy\AppData\Local\Microsoft\Windows\Temporary Internet Files\Content.IE5\H7DG49PZ\MCDD00733_0000[1].wmf"/>
          <p:cNvPicPr>
            <a:picLocks noChangeAspect="1" noChangeArrowheads="1"/>
          </p:cNvPicPr>
          <p:nvPr/>
        </p:nvPicPr>
        <p:blipFill>
          <a:blip r:embed="rId3" cstate="print"/>
          <a:srcRect/>
          <a:stretch>
            <a:fillRect/>
          </a:stretch>
        </p:blipFill>
        <p:spPr bwMode="auto">
          <a:xfrm rot="1594749">
            <a:off x="7044058" y="2193501"/>
            <a:ext cx="1753338" cy="19634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dissolve">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checkerboard(across)">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www.chinadaily.net/china/2006-11/06/xin_5011030619105002373113.jpg"/>
          <p:cNvPicPr>
            <a:picLocks noChangeAspect="1" noChangeArrowheads="1"/>
          </p:cNvPicPr>
          <p:nvPr/>
        </p:nvPicPr>
        <p:blipFill>
          <a:blip r:embed="rId2" cstate="print"/>
          <a:srcRect/>
          <a:stretch>
            <a:fillRect/>
          </a:stretch>
        </p:blipFill>
        <p:spPr bwMode="auto">
          <a:xfrm>
            <a:off x="-1" y="3505200"/>
            <a:ext cx="5041805" cy="3352800"/>
          </a:xfrm>
          <a:prstGeom prst="rect">
            <a:avLst/>
          </a:prstGeom>
          <a:noFill/>
        </p:spPr>
      </p:pic>
      <p:pic>
        <p:nvPicPr>
          <p:cNvPr id="4" name="Picture 3" descr="vultures.jpg"/>
          <p:cNvPicPr>
            <a:picLocks noChangeAspect="1"/>
          </p:cNvPicPr>
          <p:nvPr/>
        </p:nvPicPr>
        <p:blipFill>
          <a:blip r:embed="rId3" cstate="print"/>
          <a:stretch>
            <a:fillRect/>
          </a:stretch>
        </p:blipFill>
        <p:spPr>
          <a:xfrm>
            <a:off x="4953000" y="3409188"/>
            <a:ext cx="4191000" cy="3448812"/>
          </a:xfrm>
          <a:prstGeom prst="rect">
            <a:avLst/>
          </a:prstGeom>
        </p:spPr>
      </p:pic>
      <p:pic>
        <p:nvPicPr>
          <p:cNvPr id="5" name="Picture 4" descr="human hosts.bmp"/>
          <p:cNvPicPr>
            <a:picLocks noChangeAspect="1"/>
          </p:cNvPicPr>
          <p:nvPr/>
        </p:nvPicPr>
        <p:blipFill>
          <a:blip r:embed="rId4" cstate="print"/>
          <a:stretch>
            <a:fillRect/>
          </a:stretch>
        </p:blipFill>
        <p:spPr>
          <a:xfrm>
            <a:off x="0" y="1"/>
            <a:ext cx="5029200" cy="3581400"/>
          </a:xfrm>
          <a:prstGeom prst="rect">
            <a:avLst/>
          </a:prstGeom>
        </p:spPr>
      </p:pic>
      <p:pic>
        <p:nvPicPr>
          <p:cNvPr id="3" name="Picture 2" descr="plant host.jpg"/>
          <p:cNvPicPr>
            <a:picLocks noChangeAspect="1"/>
          </p:cNvPicPr>
          <p:nvPr/>
        </p:nvPicPr>
        <p:blipFill>
          <a:blip r:embed="rId5" cstate="print"/>
          <a:stretch>
            <a:fillRect/>
          </a:stretch>
        </p:blipFill>
        <p:spPr>
          <a:xfrm>
            <a:off x="5029200" y="0"/>
            <a:ext cx="4169515" cy="3581400"/>
          </a:xfrm>
          <a:prstGeom prst="rect">
            <a:avLst/>
          </a:prstGeom>
        </p:spPr>
      </p:pic>
      <p:sp>
        <p:nvSpPr>
          <p:cNvPr id="7" name="Rectangle 6"/>
          <p:cNvSpPr/>
          <p:nvPr/>
        </p:nvSpPr>
        <p:spPr>
          <a:xfrm>
            <a:off x="1905000" y="3200400"/>
            <a:ext cx="5280613" cy="923330"/>
          </a:xfrm>
          <a:prstGeom prst="rect">
            <a:avLst/>
          </a:prstGeom>
          <a:noFill/>
        </p:spPr>
        <p:txBody>
          <a:bodyPr wrap="none" lIns="91440" tIns="45720" rIns="91440" bIns="45720">
            <a:spAutoFit/>
          </a:bodyPr>
          <a:lstStyle/>
          <a:p>
            <a:pPr algn="ctr"/>
            <a:r>
              <a:rPr lang="en-US" sz="5400" b="1" dirty="0" smtClean="0">
                <a:ln w="38100">
                  <a:solidFill>
                    <a:schemeClr val="bg1"/>
                  </a:solidFill>
                  <a:prstDash val="solid"/>
                </a:ln>
                <a:solidFill>
                  <a:schemeClr val="accent3"/>
                </a:solidFill>
                <a:effectLst>
                  <a:outerShdw blurRad="50000" dist="50800" dir="7500000" algn="tl">
                    <a:srgbClr val="000000">
                      <a:shade val="5000"/>
                      <a:alpha val="35000"/>
                    </a:srgbClr>
                  </a:outerShdw>
                </a:effectLst>
              </a:rPr>
              <a:t>Different Hosts</a:t>
            </a:r>
            <a:endParaRPr lang="en-US" sz="5400" b="1" dirty="0">
              <a:ln w="38100">
                <a:solidFill>
                  <a:schemeClr val="bg1"/>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096CC707031408CD9FF9F286BB83A" ma:contentTypeVersion="1" ma:contentTypeDescription="Create a new document." ma:contentTypeScope="" ma:versionID="86c8869a9d9a84e7005a5d293027d473">
  <xsd:schema xmlns:xsd="http://www.w3.org/2001/XMLSchema" xmlns:p="http://schemas.microsoft.com/office/2006/metadata/properties" xmlns:ns2="3dad766c-9e36-455d-8d7c-234eca89fec7" targetNamespace="http://schemas.microsoft.com/office/2006/metadata/properties" ma:root="true" ma:fieldsID="111b1d09fd174d8180c4ea5adcf5fafb" ns2:_="">
    <xsd:import namespace="3dad766c-9e36-455d-8d7c-234eca89fec7"/>
    <xsd:element name="properties">
      <xsd:complexType>
        <xsd:sequence>
          <xsd:element name="documentManagement">
            <xsd:complexType>
              <xsd:all>
                <xsd:element ref="ns2:Resource_x0020_Type" minOccurs="0"/>
              </xsd:all>
            </xsd:complexType>
          </xsd:element>
        </xsd:sequence>
      </xsd:complexType>
    </xsd:element>
  </xsd:schema>
  <xsd:schema xmlns:xsd="http://www.w3.org/2001/XMLSchema" xmlns:dms="http://schemas.microsoft.com/office/2006/documentManagement/types" targetNamespace="3dad766c-9e36-455d-8d7c-234eca89fec7" elementFormDefault="qualified">
    <xsd:import namespace="http://schemas.microsoft.com/office/2006/documentManagement/types"/>
    <xsd:element name="Resource_x0020_Type" ma:index="8" nillable="true" ma:displayName="Resource Type" ma:default="" ma:internalName="Resource_x0020_Typ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cademic"/>
                        <xsd:enumeration value="AP"/>
                        <xsd:enumeration value="Pre AP"/>
                        <xsd:enumeration value="Parent Resource"/>
                        <xsd:enumeration value="Student Resource"/>
                        <xsd:enumeration value="Publications"/>
                        <xsd:enumeration value="Homework"/>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Resource_x0020_Type xmlns="3dad766c-9e36-455d-8d7c-234eca89fec7">
      <Value>Academic</Value>
      <Value>Student Resource</Value>
    </Resource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AF5F4C-E082-49C8-8AC9-9454D39C7E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766c-9e36-455d-8d7c-234eca89fe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2DDF1DF-B382-46A0-B082-FF7969A4AD55}">
  <ds:schemaRefs>
    <ds:schemaRef ds:uri="http://schemas.openxmlformats.org/package/2006/metadata/core-properties"/>
    <ds:schemaRef ds:uri="http://schemas.microsoft.com/office/2006/documentManagement/types"/>
    <ds:schemaRef ds:uri="3dad766c-9e36-455d-8d7c-234eca89fec7"/>
    <ds:schemaRef ds:uri="http://purl.org/dc/elements/1.1/"/>
    <ds:schemaRef ds:uri="http://www.w3.org/XML/1998/namespace"/>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A932A7DB-906A-4AC7-82F8-B1A6EB33C3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1365</TotalTime>
  <Words>454</Words>
  <Application>Microsoft Office PowerPoint</Application>
  <PresentationFormat>On-screen Show (4:3)</PresentationFormat>
  <Paragraphs>103</Paragraphs>
  <Slides>22</Slides>
  <Notes>1</Notes>
  <HiddenSlides>0</HiddenSlides>
  <MMClips>4</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 PowerPoint</dc:title>
  <dc:creator>Susan Barker</dc:creator>
  <cp:lastModifiedBy>Sean Brandt</cp:lastModifiedBy>
  <cp:revision>121</cp:revision>
  <dcterms:created xsi:type="dcterms:W3CDTF">2009-01-18T04:17:45Z</dcterms:created>
  <dcterms:modified xsi:type="dcterms:W3CDTF">2015-03-03T22:07:30Z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0x010100AF1096CC707031408CD9FF9F286BB83A</vt:lpwstr>
  </property>
</Properties>
</file>