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65" r:id="rId4"/>
    <p:sldId id="257" r:id="rId5"/>
    <p:sldId id="271" r:id="rId6"/>
    <p:sldId id="258" r:id="rId7"/>
    <p:sldId id="277" r:id="rId8"/>
    <p:sldId id="259" r:id="rId9"/>
    <p:sldId id="270" r:id="rId10"/>
    <p:sldId id="260" r:id="rId11"/>
    <p:sldId id="261" r:id="rId12"/>
    <p:sldId id="263" r:id="rId13"/>
    <p:sldId id="264" r:id="rId14"/>
    <p:sldId id="262" r:id="rId15"/>
    <p:sldId id="273" r:id="rId16"/>
    <p:sldId id="272" r:id="rId17"/>
    <p:sldId id="274" r:id="rId18"/>
    <p:sldId id="276" r:id="rId19"/>
    <p:sldId id="266" r:id="rId20"/>
    <p:sldId id="268" r:id="rId21"/>
    <p:sldId id="267" r:id="rId22"/>
    <p:sldId id="269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0B3F-39A0-4080-90D9-2AD65E0668B2}" type="datetimeFigureOut">
              <a:rPr lang="en-CA" smtClean="0"/>
              <a:t>2018-04-20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7B88-3D98-4C09-82AD-6FD344C1239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0B3F-39A0-4080-90D9-2AD65E0668B2}" type="datetimeFigureOut">
              <a:rPr lang="en-CA" smtClean="0"/>
              <a:t>2018-04-20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7B88-3D98-4C09-82AD-6FD344C1239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0B3F-39A0-4080-90D9-2AD65E0668B2}" type="datetimeFigureOut">
              <a:rPr lang="en-CA" smtClean="0"/>
              <a:t>2018-04-20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7B88-3D98-4C09-82AD-6FD344C1239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0B3F-39A0-4080-90D9-2AD65E0668B2}" type="datetimeFigureOut">
              <a:rPr lang="en-CA" smtClean="0"/>
              <a:t>2018-04-20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7B88-3D98-4C09-82AD-6FD344C1239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0B3F-39A0-4080-90D9-2AD65E0668B2}" type="datetimeFigureOut">
              <a:rPr lang="en-CA" smtClean="0"/>
              <a:t>2018-04-20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7B88-3D98-4C09-82AD-6FD344C1239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0B3F-39A0-4080-90D9-2AD65E0668B2}" type="datetimeFigureOut">
              <a:rPr lang="en-CA" smtClean="0"/>
              <a:t>2018-04-20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7B88-3D98-4C09-82AD-6FD344C12399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0B3F-39A0-4080-90D9-2AD65E0668B2}" type="datetimeFigureOut">
              <a:rPr lang="en-CA" smtClean="0"/>
              <a:t>2018-04-20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7B88-3D98-4C09-82AD-6FD344C1239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0B3F-39A0-4080-90D9-2AD65E0668B2}" type="datetimeFigureOut">
              <a:rPr lang="en-CA" smtClean="0"/>
              <a:t>2018-04-20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7B88-3D98-4C09-82AD-6FD344C1239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0B3F-39A0-4080-90D9-2AD65E0668B2}" type="datetimeFigureOut">
              <a:rPr lang="en-CA" smtClean="0"/>
              <a:t>2018-04-20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7B88-3D98-4C09-82AD-6FD344C1239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0B3F-39A0-4080-90D9-2AD65E0668B2}" type="datetimeFigureOut">
              <a:rPr lang="en-CA" smtClean="0"/>
              <a:t>2018-04-20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B07B88-3D98-4C09-82AD-6FD344C1239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0B3F-39A0-4080-90D9-2AD65E0668B2}" type="datetimeFigureOut">
              <a:rPr lang="en-CA" smtClean="0"/>
              <a:t>2018-04-20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7B88-3D98-4C09-82AD-6FD344C1239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2F60B3F-39A0-4080-90D9-2AD65E0668B2}" type="datetimeFigureOut">
              <a:rPr lang="en-CA" smtClean="0"/>
              <a:t>2018-04-20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3B07B88-3D98-4C09-82AD-6FD344C12399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Cellular Respiration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064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Cellular Respiration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 smtClean="0"/>
              <a:t>Cellular respiration can occur in 2 ways:</a:t>
            </a:r>
          </a:p>
          <a:p>
            <a:endParaRPr lang="en-CA" sz="2400" dirty="0" smtClean="0"/>
          </a:p>
          <a:p>
            <a:r>
              <a:rPr lang="en-CA" sz="2400" dirty="0" smtClean="0"/>
              <a:t>Aerobic Respiration – requires oxygen but yields a lot of energy. </a:t>
            </a:r>
          </a:p>
          <a:p>
            <a:r>
              <a:rPr lang="en-CA" sz="2400" dirty="0" smtClean="0"/>
              <a:t>Anaerobic Respiration – Occurs when oxygen is not present. Produces little energy. </a:t>
            </a:r>
          </a:p>
          <a:p>
            <a:endParaRPr lang="en-CA" sz="2400" dirty="0"/>
          </a:p>
          <a:p>
            <a:r>
              <a:rPr lang="en-CA" sz="2400" dirty="0" smtClean="0"/>
              <a:t>Both Aerobic and Anaerobic respiration have the first step, Glycolysis, in common.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22684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Aerobic Cellular Respiration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dirty="0" smtClean="0"/>
              <a:t>Aerobic Cellular Respiration has 3 steps:</a:t>
            </a:r>
          </a:p>
          <a:p>
            <a:pPr>
              <a:buAutoNum type="arabicPeriod"/>
            </a:pPr>
            <a:r>
              <a:rPr lang="en-CA" sz="2000" dirty="0" smtClean="0"/>
              <a:t>Glycolysis</a:t>
            </a:r>
          </a:p>
          <a:p>
            <a:pPr>
              <a:buAutoNum type="arabicPeriod"/>
            </a:pPr>
            <a:r>
              <a:rPr lang="en-CA" sz="2000" dirty="0" err="1" smtClean="0"/>
              <a:t>Kreb’s</a:t>
            </a:r>
            <a:r>
              <a:rPr lang="en-CA" sz="2000" dirty="0" smtClean="0"/>
              <a:t> Cycle (Citric Acid Cycle)</a:t>
            </a:r>
          </a:p>
          <a:p>
            <a:pPr>
              <a:buAutoNum type="arabicPeriod"/>
            </a:pPr>
            <a:r>
              <a:rPr lang="en-CA" sz="2000" dirty="0" smtClean="0"/>
              <a:t>Oxidative Phosphorylation. </a:t>
            </a:r>
          </a:p>
        </p:txBody>
      </p:sp>
    </p:spTree>
    <p:extLst>
      <p:ext uri="{BB962C8B-B14F-4D97-AF65-F5344CB8AC3E}">
        <p14:creationId xmlns:p14="http://schemas.microsoft.com/office/powerpoint/2010/main" val="206752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Glycolysis </a:t>
            </a:r>
            <a:endParaRPr lang="en-CA" dirty="0"/>
          </a:p>
        </p:txBody>
      </p:sp>
      <p:pic>
        <p:nvPicPr>
          <p:cNvPr id="2050" name="Picture 2" descr="C:\Users\Michael\Pictures\Figure_04_02_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264728" y="191656"/>
            <a:ext cx="4614544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46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Glycolysis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Glycolysis is the breaking down of glucose from a 6 carbon molecule into two pyruvate molecules (3 carbons each). </a:t>
            </a:r>
          </a:p>
          <a:p>
            <a:r>
              <a:rPr lang="en-CA" sz="2800" dirty="0" smtClean="0"/>
              <a:t>This produces a net gain of two ATP and two NADH molecules. Glycolysis occurs in the Cytoplasm of a cell.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58211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96752"/>
            <a:ext cx="7520940" cy="3579849"/>
          </a:xfrm>
        </p:spPr>
        <p:txBody>
          <a:bodyPr>
            <a:normAutofit/>
          </a:bodyPr>
          <a:lstStyle/>
          <a:p>
            <a:r>
              <a:rPr lang="en-CA" sz="2400" u="sng" dirty="0" smtClean="0"/>
              <a:t>Pyruvate Oxidation: </a:t>
            </a:r>
            <a:r>
              <a:rPr lang="en-CA" sz="2400" dirty="0" smtClean="0"/>
              <a:t>First Pyruvate is broken down into an Acetyl group (two Carbons) called Acetyl COA</a:t>
            </a:r>
          </a:p>
          <a:p>
            <a:r>
              <a:rPr lang="en-CA" sz="2400" dirty="0"/>
              <a:t>	</a:t>
            </a:r>
            <a:r>
              <a:rPr lang="en-CA" sz="2400" dirty="0" smtClean="0"/>
              <a:t>which gives off CO</a:t>
            </a:r>
            <a:r>
              <a:rPr lang="en-CA" sz="2400" baseline="-25000" dirty="0" smtClean="0"/>
              <a:t>2</a:t>
            </a:r>
            <a:r>
              <a:rPr lang="en-CA" sz="2400" dirty="0" smtClean="0"/>
              <a:t> and one NADH molecule. </a:t>
            </a:r>
          </a:p>
        </p:txBody>
      </p:sp>
    </p:spTree>
    <p:extLst>
      <p:ext uri="{BB962C8B-B14F-4D97-AF65-F5344CB8AC3E}">
        <p14:creationId xmlns:p14="http://schemas.microsoft.com/office/powerpoint/2010/main" val="203720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Kreb’s</a:t>
            </a:r>
            <a:r>
              <a:rPr lang="en-CA" dirty="0"/>
              <a:t>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Aetyl</a:t>
            </a:r>
            <a:r>
              <a:rPr lang="en-US" sz="2400" dirty="0"/>
              <a:t> COA (2 carbon) Enters the Krebs cycle and joins with Acetic acid (4 Carbon)to create </a:t>
            </a:r>
            <a:r>
              <a:rPr lang="en-US" sz="2400" dirty="0" err="1"/>
              <a:t>Cytric</a:t>
            </a:r>
            <a:r>
              <a:rPr lang="en-US" sz="2400" dirty="0"/>
              <a:t> </a:t>
            </a:r>
            <a:r>
              <a:rPr lang="en-US" sz="2400" dirty="0" err="1"/>
              <a:t>Actic</a:t>
            </a:r>
            <a:r>
              <a:rPr lang="en-US" sz="2400" dirty="0"/>
              <a:t> (6 Carbon)</a:t>
            </a:r>
            <a:endParaRPr lang="en-CA" sz="2400" dirty="0"/>
          </a:p>
          <a:p>
            <a:r>
              <a:rPr lang="en-CA" sz="2400" dirty="0"/>
              <a:t>Each Acetyl group (2C) is broken down to:</a:t>
            </a:r>
          </a:p>
          <a:p>
            <a:r>
              <a:rPr lang="en-CA" sz="2400" dirty="0"/>
              <a:t>		 two CO</a:t>
            </a:r>
            <a:r>
              <a:rPr lang="en-CA" sz="2400" baseline="-25000" dirty="0"/>
              <a:t>2</a:t>
            </a:r>
            <a:r>
              <a:rPr lang="en-CA" sz="2400" dirty="0"/>
              <a:t> molecules </a:t>
            </a:r>
          </a:p>
          <a:p>
            <a:r>
              <a:rPr lang="en-CA" sz="2400" dirty="0"/>
              <a:t>		One ATP </a:t>
            </a:r>
          </a:p>
          <a:p>
            <a:r>
              <a:rPr lang="en-CA" sz="2400" dirty="0"/>
              <a:t>		Three NADH and one FADH</a:t>
            </a:r>
            <a:r>
              <a:rPr lang="en-CA" sz="2400" baseline="-25000" dirty="0"/>
              <a:t>2</a:t>
            </a:r>
            <a:r>
              <a:rPr lang="en-CA" sz="2400" dirty="0"/>
              <a:t>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788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6 Carbon Citric Acid is broken down into 5Carbon Alpha-</a:t>
            </a:r>
            <a:r>
              <a:rPr lang="en-US" sz="2800" dirty="0" err="1" smtClean="0"/>
              <a:t>Ketogluterate</a:t>
            </a:r>
            <a:r>
              <a:rPr lang="en-US" sz="2800" dirty="0" smtClean="0"/>
              <a:t> which charges an NAD+ to NADH and releases CO2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04402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Alpha-</a:t>
            </a:r>
            <a:r>
              <a:rPr lang="en-US" dirty="0" err="1" smtClean="0"/>
              <a:t>Ketogluterate</a:t>
            </a:r>
            <a:r>
              <a:rPr lang="en-US" dirty="0" smtClean="0"/>
              <a:t> is broken down in 2 steps creating a 4Carbon molecule called Acetic acid.  During this process:</a:t>
            </a:r>
          </a:p>
          <a:p>
            <a:r>
              <a:rPr lang="en-US" dirty="0" smtClean="0"/>
              <a:t>2 NAD+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NADH</a:t>
            </a:r>
          </a:p>
          <a:p>
            <a:r>
              <a:rPr lang="en-US" dirty="0" smtClean="0"/>
              <a:t>1 ADP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1 ATP</a:t>
            </a:r>
          </a:p>
          <a:p>
            <a:r>
              <a:rPr lang="en-US" dirty="0" smtClean="0"/>
              <a:t>1 FAD </a:t>
            </a:r>
            <a:r>
              <a:rPr lang="en-US" dirty="0" smtClean="0">
                <a:sym typeface="Wingdings" panose="05000000000000000000" pitchFamily="2" charset="2"/>
              </a:rPr>
              <a:t>FADH2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5330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CELLULAR respiration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NAD+/NADH</a:t>
            </a:r>
          </a:p>
          <a:p>
            <a:r>
              <a:rPr lang="en-CA" sz="2800" dirty="0" smtClean="0"/>
              <a:t>FAD/FADH</a:t>
            </a:r>
            <a:r>
              <a:rPr lang="en-CA" sz="2800" baseline="-25000" dirty="0" smtClean="0"/>
              <a:t>2</a:t>
            </a:r>
          </a:p>
          <a:p>
            <a:endParaRPr lang="en-CA" sz="2800" baseline="-25000" dirty="0"/>
          </a:p>
          <a:p>
            <a:r>
              <a:rPr lang="en-CA" sz="2800" dirty="0" smtClean="0"/>
              <a:t>Energy Intermediates. Used at the last stage of Cellular Respiration to create ATP. Think of them as ENERGY TAXIs</a:t>
            </a:r>
          </a:p>
          <a:p>
            <a:endParaRPr lang="en-C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4165552"/>
            <a:ext cx="7072139" cy="262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78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Kreb’s</a:t>
            </a:r>
            <a:r>
              <a:rPr lang="en-CA" dirty="0" smtClean="0"/>
              <a:t> Cycle (Citric acid cycle)</a:t>
            </a:r>
            <a:endParaRPr lang="en-CA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36712"/>
            <a:ext cx="5926336" cy="5526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97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Cellular Respiration?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24744"/>
            <a:ext cx="7520940" cy="35798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Everything your body does requires energy.</a:t>
            </a:r>
          </a:p>
          <a:p>
            <a:r>
              <a:rPr lang="en-US" sz="2400" dirty="0" smtClean="0"/>
              <a:t>Humans and other animals get their energy from eating food and drinking water, however, your body  needs to translate the food you eat to useable every at the cellular level.</a:t>
            </a:r>
          </a:p>
          <a:p>
            <a:endParaRPr lang="en-US" sz="2400" dirty="0"/>
          </a:p>
          <a:p>
            <a:r>
              <a:rPr lang="en-US" sz="2400" dirty="0" smtClean="0"/>
              <a:t>Cheeseburger </a:t>
            </a:r>
            <a:r>
              <a:rPr lang="en-US" sz="2400" dirty="0" smtClean="0">
                <a:sym typeface="Wingdings" panose="05000000000000000000" pitchFamily="2" charset="2"/>
              </a:rPr>
              <a:t> Digestion   Glucose  Energy.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7720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Oxidative phosphorylation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Oxidative Phosphorylation consists of two parts, the Electron Transport Chain (ETC) and ATP synthase. NADH and FADH</a:t>
            </a:r>
            <a:r>
              <a:rPr lang="en-CA" sz="2400" baseline="-25000" dirty="0" smtClean="0"/>
              <a:t>2</a:t>
            </a:r>
            <a:r>
              <a:rPr lang="en-CA" sz="2400" dirty="0" smtClean="0"/>
              <a:t> made in the previous stages contain high energy electrons that can be transferred to other molecules. When removed, these electrons release energy which is used to make approx. 34 ATP.</a:t>
            </a:r>
          </a:p>
          <a:p>
            <a:r>
              <a:rPr lang="en-CA" sz="2400" dirty="0" smtClean="0"/>
              <a:t>Occurs in the Mitochondria.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21127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Oxidative phosphorylation</a:t>
            </a:r>
            <a:endParaRPr lang="en-CA" dirty="0"/>
          </a:p>
        </p:txBody>
      </p:sp>
      <p:pic>
        <p:nvPicPr>
          <p:cNvPr id="3074" name="Picture 2" descr="C:\Users\Michael\Pictures\2508_The_Electron_Transport_Cha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7419198" cy="5101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3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8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Cellular Respiration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Cellular Respiration is a process by which cells gain energy from organic molecules. 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56536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Cellular Respiration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sz="2800" dirty="0" smtClean="0"/>
              <a:t>C</a:t>
            </a:r>
            <a:r>
              <a:rPr lang="en-CA" sz="2800" baseline="-25000" dirty="0" smtClean="0"/>
              <a:t>6</a:t>
            </a:r>
            <a:r>
              <a:rPr lang="en-CA" sz="2800" dirty="0" smtClean="0"/>
              <a:t>H</a:t>
            </a:r>
            <a:r>
              <a:rPr lang="en-CA" sz="2800" baseline="-25000" dirty="0" smtClean="0"/>
              <a:t>12</a:t>
            </a:r>
            <a:r>
              <a:rPr lang="en-CA" sz="2800" dirty="0" smtClean="0"/>
              <a:t>O</a:t>
            </a:r>
            <a:r>
              <a:rPr lang="en-CA" sz="2800" baseline="-25000" dirty="0" smtClean="0"/>
              <a:t>6</a:t>
            </a:r>
            <a:r>
              <a:rPr lang="en-CA" sz="2800" dirty="0" smtClean="0"/>
              <a:t> + 6O</a:t>
            </a:r>
            <a:r>
              <a:rPr lang="en-CA" sz="2800" baseline="-25000" dirty="0" smtClean="0"/>
              <a:t>2</a:t>
            </a:r>
            <a:r>
              <a:rPr lang="en-CA" sz="2800" dirty="0" smtClean="0"/>
              <a:t> </a:t>
            </a:r>
            <a:r>
              <a:rPr lang="en-CA" sz="2800" dirty="0" smtClean="0">
                <a:sym typeface="Wingdings" panose="05000000000000000000" pitchFamily="2" charset="2"/>
              </a:rPr>
              <a:t> 6CO</a:t>
            </a:r>
            <a:r>
              <a:rPr lang="en-CA" sz="2800" baseline="-25000" dirty="0" smtClean="0">
                <a:sym typeface="Wingdings" panose="05000000000000000000" pitchFamily="2" charset="2"/>
              </a:rPr>
              <a:t>2</a:t>
            </a:r>
            <a:r>
              <a:rPr lang="en-CA" sz="2800" dirty="0" smtClean="0">
                <a:sym typeface="Wingdings" panose="05000000000000000000" pitchFamily="2" charset="2"/>
              </a:rPr>
              <a:t> + 6H</a:t>
            </a:r>
            <a:r>
              <a:rPr lang="en-CA" sz="2800" baseline="-25000" dirty="0" smtClean="0">
                <a:sym typeface="Wingdings" panose="05000000000000000000" pitchFamily="2" charset="2"/>
              </a:rPr>
              <a:t>2</a:t>
            </a:r>
            <a:r>
              <a:rPr lang="en-CA" sz="2800" dirty="0" smtClean="0">
                <a:sym typeface="Wingdings" panose="05000000000000000000" pitchFamily="2" charset="2"/>
              </a:rPr>
              <a:t>O + ATP</a:t>
            </a:r>
          </a:p>
          <a:p>
            <a:r>
              <a:rPr lang="en-CA" sz="2000" dirty="0" smtClean="0">
                <a:sym typeface="Wingdings" panose="05000000000000000000" pitchFamily="2" charset="2"/>
              </a:rPr>
              <a:t>Sugar  + Oxygen  Carbon Dioxide + Water + ENERGY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733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Cellular Respiration</a:t>
            </a:r>
            <a:endParaRPr lang="en-CA" dirty="0"/>
          </a:p>
        </p:txBody>
      </p:sp>
      <p:pic>
        <p:nvPicPr>
          <p:cNvPr id="5122" name="Picture 2" descr="C:\Users\Michael\Pictures\cellular_respiration_overview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8076251" cy="520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5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Cellular Respiration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Major Players in Cellular Respiration:</a:t>
            </a:r>
          </a:p>
          <a:p>
            <a:r>
              <a:rPr lang="en-CA" sz="2400" dirty="0" smtClean="0"/>
              <a:t>Adenosine triphosphate (ATP) – Energy source for all cells. Considered the “energy currency” of the cell. Releases large amounts of energy when converted to Adenosine diphosphate (ADP).  </a:t>
            </a:r>
          </a:p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223" y="4019550"/>
            <a:ext cx="56197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978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ATP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The </a:t>
            </a:r>
            <a:r>
              <a:rPr lang="en-US" b="0" dirty="0"/>
              <a:t>enormous amount of activity that occurs inside each of the approximately </a:t>
            </a:r>
            <a:r>
              <a:rPr lang="en-US" dirty="0"/>
              <a:t>one hundred trillion human cells </a:t>
            </a:r>
            <a:r>
              <a:rPr lang="en-US" b="0" dirty="0"/>
              <a:t>is shown by the fact that at any instant </a:t>
            </a:r>
            <a:r>
              <a:rPr lang="en-US" dirty="0"/>
              <a:t>each cell contains about </a:t>
            </a:r>
            <a:r>
              <a:rPr lang="en-US" i="1" dirty="0"/>
              <a:t>one billion </a:t>
            </a:r>
            <a:r>
              <a:rPr lang="en-US" dirty="0"/>
              <a:t>ATP molecules</a:t>
            </a:r>
            <a:r>
              <a:rPr lang="en-US" b="0" dirty="0"/>
              <a:t>. </a:t>
            </a:r>
            <a:endParaRPr lang="en-US" b="0" dirty="0" smtClean="0"/>
          </a:p>
          <a:p>
            <a:r>
              <a:rPr lang="en-US" dirty="0" smtClean="0"/>
              <a:t>This </a:t>
            </a:r>
            <a:r>
              <a:rPr lang="en-US" dirty="0"/>
              <a:t>amount is sufficient for that cell’s needs for only a few minutes and must be rapidly recycled. </a:t>
            </a:r>
            <a:r>
              <a:rPr lang="en-US" b="0" dirty="0"/>
              <a:t>Given a hundred trillion cells in the average male, about 10</a:t>
            </a:r>
            <a:r>
              <a:rPr lang="en-US" b="0" baseline="30000" dirty="0"/>
              <a:t>23</a:t>
            </a:r>
            <a:r>
              <a:rPr lang="en-US" b="0" dirty="0"/>
              <a:t> or one sextillion ATP molecules normally exist in the body. </a:t>
            </a:r>
            <a:r>
              <a:rPr lang="en-US" dirty="0"/>
              <a:t>For each ATP “the terminal phosphate is added and removed 3 times each minute</a:t>
            </a:r>
            <a:r>
              <a:rPr lang="en-US" b="0" dirty="0"/>
              <a:t>” (Kornberg, 1989, p. 65).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180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CELLULAR respiration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52508"/>
          </a:xfrm>
        </p:spPr>
        <p:txBody>
          <a:bodyPr>
            <a:normAutofit/>
          </a:bodyPr>
          <a:lstStyle/>
          <a:p>
            <a:r>
              <a:rPr lang="en-CA" sz="2800" dirty="0" smtClean="0"/>
              <a:t>NAD+/NADH</a:t>
            </a:r>
          </a:p>
          <a:p>
            <a:r>
              <a:rPr lang="en-CA" sz="2800" dirty="0" smtClean="0"/>
              <a:t>FAD/FADH</a:t>
            </a:r>
            <a:r>
              <a:rPr lang="en-CA" sz="2800" baseline="-25000" dirty="0" smtClean="0"/>
              <a:t>2</a:t>
            </a:r>
          </a:p>
          <a:p>
            <a:r>
              <a:rPr lang="en-CA" sz="2800" u="sng" dirty="0" smtClean="0"/>
              <a:t>Energy Intermediates</a:t>
            </a:r>
            <a:r>
              <a:rPr lang="en-CA" sz="2800" dirty="0" smtClean="0"/>
              <a:t>. Used at the last stage of Cellular Respiration to create ATP.</a:t>
            </a:r>
          </a:p>
          <a:p>
            <a:r>
              <a:rPr lang="en-CA" sz="2800" dirty="0" smtClean="0"/>
              <a:t>Think of these like “energy taxis”- the passengers are electrons which are released later</a:t>
            </a:r>
          </a:p>
          <a:p>
            <a:endParaRPr lang="en-C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4581128"/>
            <a:ext cx="7072139" cy="2207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88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Cellular Respiration</a:t>
            </a:r>
            <a:endParaRPr lang="en-CA" dirty="0"/>
          </a:p>
        </p:txBody>
      </p:sp>
      <p:pic>
        <p:nvPicPr>
          <p:cNvPr id="4099" name="Picture 3" descr="C:\Users\Michael\Pictures\09_08_cellular_respiratio-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268021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8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592</TotalTime>
  <Words>535</Words>
  <Application>Microsoft Office PowerPoint</Application>
  <PresentationFormat>On-screen Show (4:3)</PresentationFormat>
  <Paragraphs>66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Franklin Gothic Book</vt:lpstr>
      <vt:lpstr>Franklin Gothic Medium</vt:lpstr>
      <vt:lpstr>Tunga</vt:lpstr>
      <vt:lpstr>Wingdings</vt:lpstr>
      <vt:lpstr>Angles</vt:lpstr>
      <vt:lpstr>Cellular Respiration</vt:lpstr>
      <vt:lpstr>What is Cellular Respiration?</vt:lpstr>
      <vt:lpstr>Cellular Respiration</vt:lpstr>
      <vt:lpstr>Cellular Respiration</vt:lpstr>
      <vt:lpstr>Cellular Respiration</vt:lpstr>
      <vt:lpstr>Cellular Respiration </vt:lpstr>
      <vt:lpstr>The Truth about ATP</vt:lpstr>
      <vt:lpstr>CELLULAR respiration</vt:lpstr>
      <vt:lpstr>Cellular Respiration</vt:lpstr>
      <vt:lpstr>Cellular Respiration</vt:lpstr>
      <vt:lpstr>Aerobic Cellular Respiration</vt:lpstr>
      <vt:lpstr>Glycolysis </vt:lpstr>
      <vt:lpstr>Glycolysis </vt:lpstr>
      <vt:lpstr>PowerPoint Presentation</vt:lpstr>
      <vt:lpstr>Kreb’s Cycle</vt:lpstr>
      <vt:lpstr>PowerPoint Presentation</vt:lpstr>
      <vt:lpstr>PowerPoint Presentation</vt:lpstr>
      <vt:lpstr>CELLULAR respiration</vt:lpstr>
      <vt:lpstr>Kreb’s Cycle (Citric acid cycle)</vt:lpstr>
      <vt:lpstr>Oxidative phosphorylation</vt:lpstr>
      <vt:lpstr>Oxidative phosphorylation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Respiration</dc:title>
  <dc:creator>Michael</dc:creator>
  <cp:lastModifiedBy>Sean Brandt</cp:lastModifiedBy>
  <cp:revision>20</cp:revision>
  <cp:lastPrinted>2015-03-12T14:30:28Z</cp:lastPrinted>
  <dcterms:created xsi:type="dcterms:W3CDTF">2014-03-21T02:14:06Z</dcterms:created>
  <dcterms:modified xsi:type="dcterms:W3CDTF">2018-04-20T18:12:24Z</dcterms:modified>
</cp:coreProperties>
</file>