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AD569-70B5-4D45-B837-DFB9F22EF65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2ACCB-D0FB-8D45-9D70-DA09075D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B7DA34-14AC-3C49-A71F-1A2036D9726E}" type="slidenum">
              <a:rPr lang="en-CA"/>
              <a:pPr/>
              <a:t>2</a:t>
            </a:fld>
            <a:endParaRPr lang="en-CA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4332A6-0150-A14E-8E01-5EBD12403871}" type="slidenum">
              <a:rPr lang="en-CA"/>
              <a:pPr/>
              <a:t>3</a:t>
            </a:fld>
            <a:endParaRPr lang="en-CA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4A9FE3-3734-8949-8F80-06FA371F1617}" type="slidenum">
              <a:rPr lang="en-CA"/>
              <a:pPr/>
              <a:t>4</a:t>
            </a:fld>
            <a:endParaRPr lang="en-CA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0B295FA-0245-4946-9068-84F6BE2F929B}" type="slidenum">
              <a:rPr lang="en-CA"/>
              <a:pPr/>
              <a:t>5</a:t>
            </a:fld>
            <a:endParaRPr lang="en-CA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FAE9FF-59ED-7B48-8C98-4478064373CF}" type="slidenum">
              <a:rPr lang="en-CA"/>
              <a:pPr/>
              <a:t>6</a:t>
            </a:fld>
            <a:endParaRPr lang="en-CA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337711E-B385-8C44-827C-51E6D615AFD8}" type="slidenum">
              <a:rPr lang="en-CA"/>
              <a:pPr/>
              <a:t>7</a:t>
            </a:fld>
            <a:endParaRPr lang="en-CA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099561-0CE7-1940-AE1D-B780B6D8992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E58CC6-4F35-CC40-AB77-9F1B7924AF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813" y="4212570"/>
            <a:ext cx="3313355" cy="1702160"/>
          </a:xfrm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Picture 9" descr="insect-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557581" cy="219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84150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46" y="2443769"/>
            <a:ext cx="2211620" cy="176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9708-004-8E55C1F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2"/>
          <a:stretch>
            <a:fillRect/>
          </a:stretch>
        </p:blipFill>
        <p:spPr bwMode="auto">
          <a:xfrm>
            <a:off x="5332946" y="2484946"/>
            <a:ext cx="2354892" cy="181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3571-fung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9" y="4212570"/>
            <a:ext cx="1688662" cy="234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new%2520bir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126" y="152400"/>
            <a:ext cx="2652712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3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81" y="405479"/>
            <a:ext cx="3239377" cy="712787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0" u="sng" dirty="0" smtClean="0">
                <a:ea typeface="+mj-ea"/>
              </a:rPr>
              <a:t>TAXONOMY</a:t>
            </a:r>
            <a:endParaRPr lang="en-CA" sz="4000" b="0" u="sng" dirty="0" smtClean="0">
              <a:ea typeface="+mj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908" y="1066800"/>
            <a:ext cx="8145280" cy="5410200"/>
          </a:xfrm>
        </p:spPr>
        <p:txBody>
          <a:bodyPr>
            <a:normAutofit fontScale="85000" lnSpcReduction="20000"/>
          </a:bodyPr>
          <a:lstStyle/>
          <a:p>
            <a:pPr marL="68580" indent="0" eaLnBrk="1" hangingPunct="1">
              <a:lnSpc>
                <a:spcPct val="90000"/>
              </a:lnSpc>
              <a:buNone/>
              <a:defRPr/>
            </a:pPr>
            <a:endParaRPr lang="en-GB" sz="2800" b="1" dirty="0"/>
          </a:p>
          <a:p>
            <a:pPr marL="68580" indent="0" eaLnBrk="1" hangingPunct="1">
              <a:lnSpc>
                <a:spcPct val="90000"/>
              </a:lnSpc>
              <a:buNone/>
              <a:defRPr/>
            </a:pPr>
            <a:endParaRPr lang="en-GB" sz="2800" b="1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en-GB" sz="2800" b="1" dirty="0" smtClean="0">
                <a:ea typeface="+mn-ea"/>
              </a:rPr>
              <a:t>A system of organization or classification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en-GB" sz="2800" b="1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en-GB" sz="2800" b="1" dirty="0" smtClean="0">
                <a:ea typeface="+mn-ea"/>
              </a:rPr>
              <a:t>To classify is to put objects or ideas into groups on the basis of similarity</a:t>
            </a:r>
          </a:p>
          <a:p>
            <a:pPr marL="68580" indent="0" eaLnBrk="1" hangingPunct="1">
              <a:lnSpc>
                <a:spcPct val="90000"/>
              </a:lnSpc>
              <a:buNone/>
              <a:defRPr/>
            </a:pPr>
            <a:endParaRPr lang="en-GB" sz="2800" b="1" dirty="0"/>
          </a:p>
          <a:p>
            <a:pPr marL="68580" indent="0" eaLnBrk="1" hangingPunct="1">
              <a:lnSpc>
                <a:spcPct val="90000"/>
              </a:lnSpc>
              <a:buNone/>
              <a:defRPr/>
            </a:pPr>
            <a:endParaRPr lang="en-GB" sz="28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  <a:defRPr/>
            </a:pPr>
            <a:r>
              <a:rPr lang="en-GB" sz="2800" b="1" dirty="0" smtClean="0">
                <a:ea typeface="+mn-ea"/>
              </a:rPr>
              <a:t>Why is classification important?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-aids in identification of organisms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-provides a basis for recognizing natural grouping of  things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-avoid confusion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-aids in communication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-gain info about unknown organisms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/>
              <a:t>	-provides a basis for comparison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</a:t>
            </a:r>
            <a:endParaRPr lang="en-US" sz="2800" b="1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366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655" y="307427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0" u="sng" dirty="0" smtClean="0">
                <a:ea typeface="+mj-ea"/>
              </a:rPr>
              <a:t>HISTORY OF TAXONOMY</a:t>
            </a:r>
            <a:endParaRPr lang="en-US" b="0" u="sng" dirty="0" smtClean="0">
              <a:ea typeface="+mj-e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655" y="1514244"/>
            <a:ext cx="8229600" cy="4759325"/>
          </a:xfrm>
        </p:spPr>
        <p:txBody>
          <a:bodyPr/>
          <a:lstStyle/>
          <a:p>
            <a:pPr marL="68580" indent="0" eaLnBrk="1" hangingPunct="1">
              <a:lnSpc>
                <a:spcPct val="90000"/>
              </a:lnSpc>
              <a:buNone/>
            </a:pPr>
            <a:endParaRPr lang="en-GB" dirty="0" smtClean="0">
              <a:effectLst/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effectLst/>
                <a:latin typeface="Times New Roman" charset="0"/>
                <a:cs typeface="Arial" charset="0"/>
              </a:rPr>
              <a:t>Aristotle </a:t>
            </a:r>
            <a:r>
              <a:rPr lang="en-GB" dirty="0">
                <a:effectLst/>
                <a:latin typeface="Times New Roman" charset="0"/>
                <a:cs typeface="Arial" charset="0"/>
              </a:rPr>
              <a:t>(a Greek philosopher) classified all organisms as either plants or </a:t>
            </a:r>
            <a:r>
              <a:rPr lang="en-GB" dirty="0" smtClean="0">
                <a:effectLst/>
                <a:latin typeface="Times New Roman" charset="0"/>
                <a:cs typeface="Arial" charset="0"/>
              </a:rPr>
              <a:t>animals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sz="1400" dirty="0">
              <a:effectLst/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>
                <a:effectLst/>
                <a:latin typeface="Times New Roman" charset="0"/>
                <a:cs typeface="Arial" charset="0"/>
              </a:rPr>
              <a:t>He classified each animal according to where it lived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effectLst/>
                <a:latin typeface="Times New Roman" charset="0"/>
                <a:cs typeface="Arial" charset="0"/>
              </a:rPr>
              <a:t>on land, in water, or in the air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err="1">
                <a:effectLst/>
                <a:latin typeface="Times New Roman" charset="0"/>
                <a:cs typeface="Arial" charset="0"/>
              </a:rPr>
              <a:t>ie</a:t>
            </a:r>
            <a:r>
              <a:rPr lang="en-GB" dirty="0">
                <a:effectLst/>
                <a:latin typeface="Times New Roman" charset="0"/>
                <a:cs typeface="Arial" charset="0"/>
              </a:rPr>
              <a:t>.  Ants would be related to mice		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effectLst/>
                <a:latin typeface="Times New Roman" charset="0"/>
                <a:cs typeface="Arial" charset="0"/>
              </a:rPr>
              <a:t>Bats would be related to </a:t>
            </a:r>
            <a:r>
              <a:rPr lang="en-GB" dirty="0" smtClean="0">
                <a:effectLst/>
                <a:latin typeface="Times New Roman" charset="0"/>
                <a:cs typeface="Arial" charset="0"/>
              </a:rPr>
              <a:t>mosquitoes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endParaRPr lang="en-GB" dirty="0">
              <a:effectLst/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>
                <a:effectLst/>
                <a:latin typeface="Times New Roman" charset="0"/>
                <a:cs typeface="Arial" charset="0"/>
              </a:rPr>
              <a:t>He classified each plant as: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>
                <a:effectLst/>
                <a:latin typeface="Times New Roman" charset="0"/>
                <a:cs typeface="Arial" charset="0"/>
              </a:rPr>
              <a:t> an herb, a shrub, or a tree</a:t>
            </a:r>
            <a:endParaRPr lang="en-US" dirty="0">
              <a:effectLst/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45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26" y="66344"/>
            <a:ext cx="7024744" cy="1143000"/>
          </a:xfrm>
        </p:spPr>
        <p:txBody>
          <a:bodyPr/>
          <a:lstStyle/>
          <a:p>
            <a:pPr eaLnBrk="1" hangingPunct="1"/>
            <a:r>
              <a:rPr lang="en-CA" u="sng" dirty="0" err="1">
                <a:latin typeface="Times New Roman" charset="0"/>
                <a:cs typeface="Arial" charset="0"/>
              </a:rPr>
              <a:t>Carolus</a:t>
            </a:r>
            <a:r>
              <a:rPr lang="en-CA" u="sng" dirty="0">
                <a:latin typeface="Times New Roman" charset="0"/>
                <a:cs typeface="Arial" charset="0"/>
              </a:rPr>
              <a:t> Linnaeus</a:t>
            </a:r>
          </a:p>
        </p:txBody>
      </p:sp>
      <p:pic>
        <p:nvPicPr>
          <p:cNvPr id="14339" name="Picture 7" descr="carolus linnaeus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5663" y="1600200"/>
            <a:ext cx="3241675" cy="45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8" descr="carolus linnaeu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600200"/>
            <a:ext cx="3760787" cy="45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2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65" y="456164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0" u="sng" dirty="0" smtClean="0">
                <a:ea typeface="+mj-ea"/>
              </a:rPr>
              <a:t>Binomial Nomenclature</a:t>
            </a:r>
            <a:endParaRPr lang="en-US" b="0" u="sng" dirty="0" smtClean="0">
              <a:ea typeface="+mj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800" dirty="0" err="1">
                <a:effectLst/>
                <a:latin typeface="Times New Roman" charset="0"/>
                <a:cs typeface="Arial" charset="0"/>
              </a:rPr>
              <a:t>Carolus</a:t>
            </a:r>
            <a:r>
              <a:rPr lang="en-GB" sz="2800" dirty="0">
                <a:effectLst/>
                <a:latin typeface="Times New Roman" charset="0"/>
                <a:cs typeface="Arial" charset="0"/>
              </a:rPr>
              <a:t> Linnaeus grouped together organisms that most closely resembled each other </a:t>
            </a:r>
          </a:p>
          <a:p>
            <a:pPr eaLnBrk="1" hangingPunct="1"/>
            <a:r>
              <a:rPr lang="en-GB" sz="2800" dirty="0" smtClean="0">
                <a:effectLst/>
                <a:latin typeface="Times New Roman" charset="0"/>
                <a:cs typeface="Arial" charset="0"/>
              </a:rPr>
              <a:t>Each species was identified by two names called the binomial nomenclature method.  The first name  is genus (capitalized), followed by species (not capitalized).  Both words are in italics and underlined.</a:t>
            </a:r>
          </a:p>
          <a:p>
            <a:pPr eaLnBrk="1" hangingPunct="1"/>
            <a:r>
              <a:rPr lang="en-GB" sz="2800" dirty="0" smtClean="0">
                <a:effectLst/>
                <a:latin typeface="Times New Roman" charset="0"/>
                <a:cs typeface="Arial" charset="0"/>
              </a:rPr>
              <a:t>Ex</a:t>
            </a:r>
            <a:r>
              <a:rPr lang="en-GB" sz="2800" i="1" dirty="0" smtClean="0">
                <a:effectLst/>
                <a:latin typeface="Times New Roman" charset="0"/>
                <a:cs typeface="Arial" charset="0"/>
              </a:rPr>
              <a:t>.  </a:t>
            </a:r>
            <a:r>
              <a:rPr lang="en-GB" sz="2800" i="1" u="sng" dirty="0" err="1" smtClean="0">
                <a:effectLst/>
                <a:latin typeface="Times New Roman" charset="0"/>
                <a:cs typeface="Arial" charset="0"/>
              </a:rPr>
              <a:t>Polyura</a:t>
            </a:r>
            <a:r>
              <a:rPr lang="en-GB" sz="2800" i="1" u="sng" dirty="0" smtClean="0">
                <a:effectLst/>
                <a:latin typeface="Times New Roman" charset="0"/>
                <a:cs typeface="Arial" charset="0"/>
              </a:rPr>
              <a:t> </a:t>
            </a:r>
            <a:r>
              <a:rPr lang="en-GB" sz="2800" i="1" u="sng" dirty="0" err="1" smtClean="0">
                <a:effectLst/>
                <a:latin typeface="Times New Roman" charset="0"/>
                <a:cs typeface="Arial" charset="0"/>
              </a:rPr>
              <a:t>eudamippus</a:t>
            </a:r>
            <a:endParaRPr lang="en-GB" sz="2800" i="1" u="sng" dirty="0" smtClean="0">
              <a:effectLst/>
              <a:latin typeface="Times New Roman" charset="0"/>
              <a:cs typeface="Arial" charset="0"/>
            </a:endParaRPr>
          </a:p>
          <a:p>
            <a:pPr eaLnBrk="1" hangingPunct="1"/>
            <a:r>
              <a:rPr lang="en-GB" sz="2800" dirty="0" smtClean="0">
                <a:effectLst/>
                <a:latin typeface="Times New Roman" charset="0"/>
                <a:cs typeface="Arial" charset="0"/>
              </a:rPr>
              <a:t>Linnaeus </a:t>
            </a:r>
            <a:r>
              <a:rPr lang="en-GB" sz="2800" dirty="0">
                <a:effectLst/>
                <a:latin typeface="Times New Roman" charset="0"/>
                <a:cs typeface="Arial" charset="0"/>
              </a:rPr>
              <a:t>grouped all organisms from a broad to a more specific description.</a:t>
            </a:r>
          </a:p>
          <a:p>
            <a:pPr eaLnBrk="1" hangingPunct="1"/>
            <a:endParaRPr lang="en-US" sz="2800" u="sng" dirty="0">
              <a:effectLst/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1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841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0" u="sng" dirty="0" smtClean="0">
                <a:ea typeface="+mj-ea"/>
              </a:rPr>
              <a:t>LEVELS OF CLASSIFICATION</a:t>
            </a:r>
            <a:endParaRPr lang="en-CA" b="0" u="sng" dirty="0" smtClean="0">
              <a:ea typeface="+mj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>
                <a:effectLst/>
                <a:latin typeface="Times New Roman" charset="0"/>
                <a:cs typeface="Arial" charset="0"/>
              </a:rPr>
              <a:t>If an alien from outer space asked you where you lived, how would you answer?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from broad to specific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2400" dirty="0">
              <a:effectLst/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400" dirty="0">
                <a:effectLst/>
                <a:latin typeface="Times New Roman" charset="0"/>
                <a:cs typeface="Arial" charset="0"/>
              </a:rPr>
              <a:t> </a:t>
            </a:r>
            <a:r>
              <a:rPr lang="en-GB" sz="2000" dirty="0">
                <a:effectLst/>
                <a:latin typeface="Times New Roman" charset="0"/>
                <a:cs typeface="Arial" charset="0"/>
              </a:rPr>
              <a:t> Universe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     	 Galaxy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      Solar system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     	 Planet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         	      Hemisphere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               	   Country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	   	         Province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	         	      	       City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 dirty="0">
                <a:effectLst/>
                <a:latin typeface="Times New Roman" charset="0"/>
                <a:cs typeface="Arial" charset="0"/>
              </a:rPr>
              <a:t>			             		</a:t>
            </a:r>
            <a:r>
              <a:rPr lang="en-GB" sz="2000" dirty="0" smtClean="0">
                <a:effectLst/>
                <a:latin typeface="Times New Roman" charset="0"/>
                <a:cs typeface="Arial" charset="0"/>
              </a:rPr>
              <a:t>	Street </a:t>
            </a:r>
            <a:r>
              <a:rPr lang="en-GB" sz="2000" dirty="0">
                <a:effectLst/>
                <a:latin typeface="Times New Roman" charset="0"/>
                <a:cs typeface="Arial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362400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415"/>
            <a:ext cx="7024744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0" u="sng" dirty="0" smtClean="0">
                <a:ea typeface="+mj-ea"/>
              </a:rPr>
              <a:t>LEVELS OF CLASSIFICATION</a:t>
            </a:r>
            <a:endParaRPr lang="en-CA" b="0" u="sng" dirty="0" smtClean="0">
              <a:ea typeface="+mj-ea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0669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Domain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Kingdom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Phylum (Animals)/Division   				(plants)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Class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Order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Family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ea typeface="+mn-ea"/>
              </a:rPr>
              <a:t>				Genus</a:t>
            </a:r>
            <a:r>
              <a:rPr lang="en-GB" altLang="zh-CN" sz="2800" b="1" dirty="0" smtClean="0">
                <a:ea typeface="宋体" pitchFamily="2" charset="-12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zh-CN" sz="2800" b="1" dirty="0" smtClean="0">
                <a:ea typeface="宋体" pitchFamily="2" charset="-122"/>
              </a:rPr>
              <a:t>				species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dirty="0" smtClean="0">
                <a:ea typeface="宋体" pitchFamily="2" charset="-122"/>
              </a:rPr>
              <a:t>Take 5 minutes and make your own mnemonic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D</a:t>
            </a:r>
            <a:r>
              <a:rPr lang="en-GB" sz="2800" b="1" dirty="0" smtClean="0">
                <a:ea typeface="+mn-ea"/>
              </a:rPr>
              <a:t>id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K</a:t>
            </a:r>
            <a:r>
              <a:rPr lang="en-GB" sz="2800" b="1" dirty="0" smtClean="0">
                <a:ea typeface="+mn-ea"/>
              </a:rPr>
              <a:t>ing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P</a:t>
            </a:r>
            <a:r>
              <a:rPr lang="en-GB" sz="2800" b="1" dirty="0" smtClean="0">
                <a:ea typeface="+mn-ea"/>
              </a:rPr>
              <a:t>hilip (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D</a:t>
            </a:r>
            <a:r>
              <a:rPr lang="en-GB" sz="2800" b="1" dirty="0" smtClean="0">
                <a:ea typeface="+mn-ea"/>
              </a:rPr>
              <a:t>avid)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c</a:t>
            </a:r>
            <a:r>
              <a:rPr lang="en-GB" sz="2800" b="1" dirty="0" smtClean="0">
                <a:ea typeface="+mn-ea"/>
              </a:rPr>
              <a:t>limb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o</a:t>
            </a:r>
            <a:r>
              <a:rPr lang="en-GB" sz="2800" b="1" dirty="0" smtClean="0">
                <a:ea typeface="+mn-ea"/>
              </a:rPr>
              <a:t>ver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f</a:t>
            </a:r>
            <a:r>
              <a:rPr lang="en-GB" sz="2800" b="1" dirty="0" smtClean="0">
                <a:ea typeface="+mn-ea"/>
              </a:rPr>
              <a:t>ive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g</a:t>
            </a:r>
            <a:r>
              <a:rPr lang="en-GB" sz="2800" b="1" dirty="0" smtClean="0">
                <a:ea typeface="+mn-ea"/>
              </a:rPr>
              <a:t>reen </a:t>
            </a:r>
            <a:r>
              <a:rPr lang="en-GB" sz="2800" b="1" u="sng" dirty="0" smtClean="0">
                <a:solidFill>
                  <a:srgbClr val="0000FF"/>
                </a:solidFill>
                <a:ea typeface="+mn-ea"/>
              </a:rPr>
              <a:t>s</a:t>
            </a:r>
            <a:r>
              <a:rPr lang="en-GB" sz="2800" b="1" dirty="0" smtClean="0">
                <a:ea typeface="+mn-ea"/>
              </a:rPr>
              <a:t>ticks?</a:t>
            </a:r>
            <a:endParaRPr lang="en-CA" sz="28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3576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</TotalTime>
  <Words>175</Words>
  <Application>Microsoft Office PowerPoint</Application>
  <PresentationFormat>On-screen Show (4:3)</PresentationFormat>
  <Paragraphs>65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Classification</vt:lpstr>
      <vt:lpstr>TAXONOMY</vt:lpstr>
      <vt:lpstr>HISTORY OF TAXONOMY</vt:lpstr>
      <vt:lpstr>Carolus Linnaeus</vt:lpstr>
      <vt:lpstr>Binomial Nomenclature</vt:lpstr>
      <vt:lpstr>LEVELS OF CLASSIFICATION</vt:lpstr>
      <vt:lpstr>LEVELS OF CLASSIFICATION</vt:lpstr>
    </vt:vector>
  </TitlesOfParts>
  <Company>Badmaash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Mariam  Siddiqui</dc:creator>
  <cp:lastModifiedBy>Sean Brandt</cp:lastModifiedBy>
  <cp:revision>2</cp:revision>
  <dcterms:created xsi:type="dcterms:W3CDTF">2016-10-20T02:00:12Z</dcterms:created>
  <dcterms:modified xsi:type="dcterms:W3CDTF">2016-11-16T17:11:50Z</dcterms:modified>
</cp:coreProperties>
</file>