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7" r:id="rId10"/>
    <p:sldId id="263" r:id="rId11"/>
    <p:sldId id="268" r:id="rId12"/>
    <p:sldId id="264" r:id="rId13"/>
    <p:sldId id="269" r:id="rId14"/>
    <p:sldId id="265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1946" autoAdjust="0"/>
  </p:normalViewPr>
  <p:slideViewPr>
    <p:cSldViewPr snapToGrid="0" snapToObjects="1">
      <p:cViewPr varScale="1">
        <p:scale>
          <a:sx n="87" d="100"/>
          <a:sy n="87" d="100"/>
        </p:scale>
        <p:origin x="-3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8EF6-73E3-514F-AD39-9B17E1E5F316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DC1AF-39CD-D74E-B727-E515E2F69CF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8EF6-73E3-514F-AD39-9B17E1E5F316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DC1AF-39CD-D74E-B727-E515E2F69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8EF6-73E3-514F-AD39-9B17E1E5F316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DC1AF-39CD-D74E-B727-E515E2F69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8EF6-73E3-514F-AD39-9B17E1E5F316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DC1AF-39CD-D74E-B727-E515E2F69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8EF6-73E3-514F-AD39-9B17E1E5F316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DC1AF-39CD-D74E-B727-E515E2F69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8EF6-73E3-514F-AD39-9B17E1E5F316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DC1AF-39CD-D74E-B727-E515E2F69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8EF6-73E3-514F-AD39-9B17E1E5F316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DC1AF-39CD-D74E-B727-E515E2F69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8EF6-73E3-514F-AD39-9B17E1E5F316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DC1AF-39CD-D74E-B727-E515E2F69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8EF6-73E3-514F-AD39-9B17E1E5F316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DC1AF-39CD-D74E-B727-E515E2F69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8EF6-73E3-514F-AD39-9B17E1E5F316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DC1AF-39CD-D74E-B727-E515E2F69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8EF6-73E3-514F-AD39-9B17E1E5F316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DC1AF-39CD-D74E-B727-E515E2F69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8EF6-73E3-514F-AD39-9B17E1E5F316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DC1AF-39CD-D74E-B727-E515E2F69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DFC28EF6-73E3-514F-AD39-9B17E1E5F316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8D0DC1AF-39CD-D74E-B727-E515E2F69CF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856581"/>
            <a:ext cx="7542212" cy="1013012"/>
          </a:xfrm>
        </p:spPr>
        <p:txBody>
          <a:bodyPr/>
          <a:lstStyle/>
          <a:p>
            <a:r>
              <a:rPr lang="en-US" dirty="0" smtClean="0"/>
              <a:t>Common Misconceptions about Evolution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579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  <a:latin typeface="Calibri"/>
              </a:rPr>
              <a:t>True or false: New adaptations arise when a species needs them.</a:t>
            </a:r>
          </a:p>
          <a:p>
            <a:endParaRPr lang="en-US" dirty="0">
              <a:solidFill>
                <a:srgbClr val="FFFFFF"/>
              </a:solidFill>
              <a:latin typeface="Calibri"/>
            </a:endParaRPr>
          </a:p>
          <a:p>
            <a:pPr marL="457200" indent="-457200">
              <a:buFontTx/>
              <a:buAutoNum type="alphaUcPeriod"/>
            </a:pPr>
            <a:r>
              <a:rPr lang="en-US" dirty="0">
                <a:solidFill>
                  <a:srgbClr val="FFFFFF"/>
                </a:solidFill>
                <a:latin typeface="Calibri"/>
              </a:rPr>
              <a:t>True</a:t>
            </a:r>
          </a:p>
          <a:p>
            <a:pPr marL="457200" indent="-457200">
              <a:buFontTx/>
              <a:buAutoNum type="alphaUcPeriod"/>
            </a:pPr>
            <a:r>
              <a:rPr lang="en-US" dirty="0">
                <a:solidFill>
                  <a:srgbClr val="FFFFFF"/>
                </a:solidFill>
                <a:latin typeface="Calibri"/>
              </a:rPr>
              <a:t>False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715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Calibri"/>
              </a:rPr>
              <a:t>True or false: New adaptations arise when a species needs them.</a:t>
            </a:r>
          </a:p>
          <a:p>
            <a:endParaRPr lang="en-US" dirty="0">
              <a:solidFill>
                <a:srgbClr val="FFFFFF"/>
              </a:solidFill>
              <a:latin typeface="Calibri"/>
            </a:endParaRPr>
          </a:p>
          <a:p>
            <a:pPr marL="457200" indent="-457200">
              <a:buFontTx/>
              <a:buAutoNum type="alphaUcPeriod"/>
            </a:pPr>
            <a:r>
              <a:rPr lang="en-US" dirty="0">
                <a:solidFill>
                  <a:srgbClr val="FFFFFF"/>
                </a:solidFill>
                <a:latin typeface="Calibri"/>
              </a:rPr>
              <a:t>True</a:t>
            </a:r>
          </a:p>
          <a:p>
            <a:pPr marL="457200" indent="-457200">
              <a:buFontTx/>
              <a:buAutoNum type="alphaUcPeriod"/>
            </a:pPr>
            <a:r>
              <a:rPr lang="en-US" dirty="0" smtClean="0">
                <a:solidFill>
                  <a:srgbClr val="FF0000"/>
                </a:solidFill>
                <a:latin typeface="Calibri"/>
              </a:rPr>
              <a:t>False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  <a:latin typeface="Calibri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alibri"/>
              </a:rPr>
              <a:t>New adaptations occur by mutations, which is random.   </a:t>
            </a:r>
            <a:endParaRPr lang="en-US" dirty="0">
              <a:solidFill>
                <a:srgbClr val="FF0000"/>
              </a:solidFill>
              <a:latin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186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rgbClr val="FFFFFF"/>
              </a:solidFill>
              <a:latin typeface="Calibri"/>
            </a:endParaRPr>
          </a:p>
          <a:p>
            <a:r>
              <a:rPr lang="en-US" dirty="0">
                <a:solidFill>
                  <a:srgbClr val="FFFFFF"/>
                </a:solidFill>
                <a:latin typeface="Calibri"/>
              </a:rPr>
              <a:t>True or false: Evolution’s goal is to make species better suited to their environment. That explains why animals that live in caves have lost their eyes.</a:t>
            </a:r>
          </a:p>
          <a:p>
            <a:endParaRPr lang="en-US" dirty="0">
              <a:solidFill>
                <a:srgbClr val="FFFFFF"/>
              </a:solidFill>
              <a:latin typeface="Calibri"/>
            </a:endParaRPr>
          </a:p>
          <a:p>
            <a:pPr marL="457200" indent="-457200">
              <a:buFontTx/>
              <a:buAutoNum type="alphaUcPeriod"/>
            </a:pPr>
            <a:r>
              <a:rPr lang="en-US" dirty="0">
                <a:solidFill>
                  <a:srgbClr val="FFFFFF"/>
                </a:solidFill>
                <a:latin typeface="Calibri"/>
              </a:rPr>
              <a:t>True</a:t>
            </a:r>
          </a:p>
          <a:p>
            <a:pPr marL="457200" indent="-457200">
              <a:buFontTx/>
              <a:buAutoNum type="alphaUcPeriod"/>
            </a:pPr>
            <a:r>
              <a:rPr lang="en-US" dirty="0">
                <a:solidFill>
                  <a:srgbClr val="FFFFFF"/>
                </a:solidFill>
                <a:latin typeface="Calibri"/>
              </a:rPr>
              <a:t>False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008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>
              <a:solidFill>
                <a:srgbClr val="FFFFFF"/>
              </a:solidFill>
              <a:latin typeface="Calibri"/>
            </a:endParaRPr>
          </a:p>
          <a:p>
            <a:r>
              <a:rPr lang="en-US" dirty="0">
                <a:solidFill>
                  <a:srgbClr val="FFFFFF"/>
                </a:solidFill>
                <a:latin typeface="Calibri"/>
              </a:rPr>
              <a:t>True or false: Evolution’s goal is to make species better suited to their environment. That explains why animals that live in caves have lost their eyes.</a:t>
            </a:r>
          </a:p>
          <a:p>
            <a:endParaRPr lang="en-US" dirty="0">
              <a:solidFill>
                <a:srgbClr val="FFFFFF"/>
              </a:solidFill>
              <a:latin typeface="Calibri"/>
            </a:endParaRPr>
          </a:p>
          <a:p>
            <a:pPr marL="457200" indent="-457200">
              <a:buFontTx/>
              <a:buAutoNum type="alphaUcPeriod"/>
            </a:pPr>
            <a:r>
              <a:rPr lang="en-US" dirty="0">
                <a:solidFill>
                  <a:srgbClr val="FFFFFF"/>
                </a:solidFill>
                <a:latin typeface="Calibri"/>
              </a:rPr>
              <a:t>True</a:t>
            </a:r>
          </a:p>
          <a:p>
            <a:pPr marL="457200" indent="-457200">
              <a:buFontTx/>
              <a:buAutoNum type="alphaUcPeriod"/>
            </a:pPr>
            <a:r>
              <a:rPr lang="en-US" dirty="0" smtClean="0">
                <a:solidFill>
                  <a:srgbClr val="FF0000"/>
                </a:solidFill>
                <a:latin typeface="Calibri"/>
              </a:rPr>
              <a:t>False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alibri"/>
              </a:rPr>
              <a:t>Evolution does not have a goal. </a:t>
            </a:r>
            <a:r>
              <a:rPr lang="en-US" dirty="0">
                <a:solidFill>
                  <a:srgbClr val="FF0000"/>
                </a:solidFill>
              </a:rPr>
              <a:t>An organism with beneficial adaptations is more likely to survive and reproduce than an organism lacking </a:t>
            </a:r>
            <a:r>
              <a:rPr lang="en-US" dirty="0" smtClean="0">
                <a:solidFill>
                  <a:srgbClr val="FF0000"/>
                </a:solidFill>
              </a:rPr>
              <a:t>those adaptations</a:t>
            </a:r>
            <a:r>
              <a:rPr lang="en-US" dirty="0">
                <a:solidFill>
                  <a:srgbClr val="FF0000"/>
                </a:solidFill>
              </a:rPr>
              <a:t>. Therefore, over multiple generations, a population shifts toward individuals that are well suited to their environment. 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402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765167"/>
            <a:ext cx="7581901" cy="589340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  <a:latin typeface="Calibri"/>
              </a:rPr>
              <a:t>Evaluate the following statements: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Natural selection is one mechanism of evolution.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i="1" dirty="0">
                <a:solidFill>
                  <a:srgbClr val="FFFFFF"/>
                </a:solidFill>
                <a:latin typeface="Calibri"/>
              </a:rPr>
              <a:t>Natural selection 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means the same thing as </a:t>
            </a:r>
            <a:r>
              <a:rPr lang="en-US" sz="2800" i="1" dirty="0">
                <a:solidFill>
                  <a:srgbClr val="FFFFFF"/>
                </a:solidFill>
                <a:latin typeface="Calibri"/>
              </a:rPr>
              <a:t>evolution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.</a:t>
            </a:r>
          </a:p>
          <a:p>
            <a:endParaRPr lang="en-US" sz="2800" dirty="0">
              <a:solidFill>
                <a:srgbClr val="FFFFFF"/>
              </a:solidFill>
              <a:latin typeface="Calibri"/>
            </a:endParaRPr>
          </a:p>
          <a:p>
            <a:pPr marL="860425" lvl="1" indent="-457200">
              <a:buFontTx/>
              <a:buAutoNum type="alphaLcParenR"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Yes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, both statements are accurate.</a:t>
            </a:r>
          </a:p>
          <a:p>
            <a:pPr marL="860425" lvl="1" indent="-457200">
              <a:buFontTx/>
              <a:buAutoNum type="alphaLcParenR"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Only the first statement is accurate.</a:t>
            </a:r>
          </a:p>
          <a:p>
            <a:pPr marL="860425" lvl="1" indent="-457200">
              <a:buFontTx/>
              <a:buAutoNum type="alphaLcParenR"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Only the second statement is accurate.</a:t>
            </a:r>
          </a:p>
          <a:p>
            <a:pPr marL="860425" lvl="1" indent="-457200">
              <a:buFontTx/>
              <a:buAutoNum type="alphaLcParenR"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No, neither statement is accurate.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470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765167"/>
            <a:ext cx="7581901" cy="589340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Calibri"/>
              </a:rPr>
              <a:t>Evaluate the following statements: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FFFF"/>
                </a:solidFill>
                <a:latin typeface="Calibri"/>
              </a:rPr>
              <a:t>Natural selection is one mechanism of evolution.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i="1" dirty="0">
                <a:solidFill>
                  <a:srgbClr val="FFFFFF"/>
                </a:solidFill>
                <a:latin typeface="Calibri"/>
              </a:rPr>
              <a:t>Natural selection </a:t>
            </a:r>
            <a:r>
              <a:rPr lang="en-US" dirty="0">
                <a:solidFill>
                  <a:srgbClr val="FFFFFF"/>
                </a:solidFill>
                <a:latin typeface="Calibri"/>
              </a:rPr>
              <a:t>means the same thing as </a:t>
            </a:r>
            <a:r>
              <a:rPr lang="en-US" i="1" dirty="0">
                <a:solidFill>
                  <a:srgbClr val="FFFFFF"/>
                </a:solidFill>
                <a:latin typeface="Calibri"/>
              </a:rPr>
              <a:t>evolution</a:t>
            </a:r>
            <a:r>
              <a:rPr lang="en-US" dirty="0">
                <a:solidFill>
                  <a:srgbClr val="FFFFFF"/>
                </a:solidFill>
                <a:latin typeface="Calibri"/>
              </a:rPr>
              <a:t>.</a:t>
            </a:r>
          </a:p>
          <a:p>
            <a:endParaRPr lang="en-US" dirty="0">
              <a:solidFill>
                <a:srgbClr val="FFFFFF"/>
              </a:solidFill>
              <a:latin typeface="Calibri"/>
            </a:endParaRPr>
          </a:p>
          <a:p>
            <a:pPr marL="860425" lvl="1" indent="-457200">
              <a:buFontTx/>
              <a:buAutoNum type="alphaLcParenR"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Yes</a:t>
            </a:r>
            <a:r>
              <a:rPr lang="en-US" sz="2400" dirty="0">
                <a:solidFill>
                  <a:srgbClr val="FFFFFF"/>
                </a:solidFill>
                <a:latin typeface="Calibri"/>
              </a:rPr>
              <a:t>, both statements are accurate.</a:t>
            </a:r>
          </a:p>
          <a:p>
            <a:pPr marL="860425" lvl="1" indent="-457200">
              <a:buFontTx/>
              <a:buAutoNum type="alphaLcParenR"/>
            </a:pPr>
            <a:r>
              <a:rPr lang="en-US" sz="2400" dirty="0">
                <a:solidFill>
                  <a:srgbClr val="FF0000"/>
                </a:solidFill>
                <a:latin typeface="Calibri"/>
              </a:rPr>
              <a:t>Only the first statement is accurate.</a:t>
            </a:r>
          </a:p>
          <a:p>
            <a:pPr marL="860425" lvl="1" indent="-457200">
              <a:buFontTx/>
              <a:buAutoNum type="alphaLcParenR"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Only the second statement is accurate.</a:t>
            </a:r>
          </a:p>
          <a:p>
            <a:pPr marL="860425" lvl="1" indent="-457200">
              <a:buFontTx/>
              <a:buAutoNum type="alphaLcParenR"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No, neither statement is accurate.</a:t>
            </a:r>
          </a:p>
          <a:p>
            <a:r>
              <a:rPr lang="en-US" dirty="0">
                <a:solidFill>
                  <a:srgbClr val="FF0000"/>
                </a:solidFill>
              </a:rPr>
              <a:t>Natural selection is one mechanism of evolution in which individuals that are best suited to an environment are most likely to pass on their genes.</a:t>
            </a:r>
          </a:p>
        </p:txBody>
      </p:sp>
    </p:spTree>
    <p:extLst>
      <p:ext uri="{BB962C8B-B14F-4D97-AF65-F5344CB8AC3E}">
        <p14:creationId xmlns:p14="http://schemas.microsoft.com/office/powerpoint/2010/main" val="942288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Individuals Evolve?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Individuals cannot evolve. Only populations can. </a:t>
            </a:r>
          </a:p>
          <a:p>
            <a:r>
              <a:rPr lang="en-US" dirty="0" smtClean="0"/>
              <a:t>Individuals can only acquire adaptations that help them survive in the environment. Evolution does not occur within one individual. It takes several generations to happen.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154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selection is Evolution?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Evolution is a process that results in heritable changes in a population spread over many generations. </a:t>
            </a:r>
            <a:endParaRPr lang="en-US" dirty="0"/>
          </a:p>
          <a:p>
            <a:r>
              <a:rPr lang="en-US" dirty="0" smtClean="0"/>
              <a:t>Natural selection is a mechanism of evolution. It is just one way that makes evolution occur. </a:t>
            </a:r>
          </a:p>
          <a:p>
            <a:pPr lvl="1"/>
            <a:r>
              <a:rPr lang="en-US" dirty="0" smtClean="0"/>
              <a:t>Others are genetic drift</a:t>
            </a:r>
            <a:r>
              <a:rPr lang="en-US" dirty="0"/>
              <a:t>, gene flow, and </a:t>
            </a:r>
            <a:r>
              <a:rPr lang="en-US" dirty="0" smtClean="0"/>
              <a:t>mutation.</a:t>
            </a:r>
          </a:p>
          <a:p>
            <a:r>
              <a:rPr lang="en-US" dirty="0" smtClean="0"/>
              <a:t>We’ll get into </a:t>
            </a:r>
            <a:r>
              <a:rPr lang="en-US" i="1" dirty="0" smtClean="0"/>
              <a:t>what </a:t>
            </a:r>
            <a:r>
              <a:rPr lang="en-US" dirty="0" smtClean="0"/>
              <a:t>natural selection is another day. 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6724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is Random?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Evolution is neither random, nor non-random. </a:t>
            </a:r>
          </a:p>
          <a:p>
            <a:r>
              <a:rPr lang="en-US" dirty="0" smtClean="0"/>
              <a:t>Mutations can be completely random, however, natural selection is not.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819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is a theory?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Comes down to the meaning of theory. Everyday meaning of theory is “hunch” or “speculation”.</a:t>
            </a:r>
          </a:p>
          <a:p>
            <a:r>
              <a:rPr lang="en-US" dirty="0" smtClean="0"/>
              <a:t>Scientific definition of theory is “</a:t>
            </a:r>
            <a:r>
              <a:rPr lang="en-US" dirty="0"/>
              <a:t>well-substantiated explanation of some aspect of the natural world, based on a body of facts that have been repeatedly confirmed through observation and experiment. Such fact-supported theories are not "guesses" but reliable accounts of the real world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other words, a scientific theory is an explanation that is backed up by many observations and experiments.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4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True or false: Biological evolution explains the origin of life on Earth. </a:t>
            </a:r>
          </a:p>
          <a:p>
            <a:endParaRPr lang="en-US" dirty="0"/>
          </a:p>
          <a:p>
            <a:pPr marL="457200" indent="-457200">
              <a:buFontTx/>
              <a:buAutoNum type="alphaUcPeriod"/>
            </a:pPr>
            <a:r>
              <a:rPr lang="en-US" dirty="0"/>
              <a:t>True</a:t>
            </a:r>
          </a:p>
          <a:p>
            <a:pPr marL="457200" indent="-457200">
              <a:buFontTx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189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True or false: Biological evolution explains the origin of life on Earth. </a:t>
            </a:r>
          </a:p>
          <a:p>
            <a:endParaRPr lang="en-US" dirty="0"/>
          </a:p>
          <a:p>
            <a:pPr marL="457200" indent="-457200">
              <a:buFontTx/>
              <a:buAutoNum type="alphaUcPeriod"/>
            </a:pPr>
            <a:r>
              <a:rPr lang="en-US" dirty="0"/>
              <a:t>True</a:t>
            </a:r>
          </a:p>
          <a:p>
            <a:pPr marL="457200" indent="-457200">
              <a:buFontTx/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False</a:t>
            </a:r>
          </a:p>
          <a:p>
            <a:pPr marL="457200" indent="-457200">
              <a:buFontTx/>
              <a:buAutoNum type="alphaUcPeriod"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Evolution only concerns life </a:t>
            </a:r>
            <a:r>
              <a:rPr lang="en-US" i="1" dirty="0" smtClean="0">
                <a:solidFill>
                  <a:srgbClr val="FF0000"/>
                </a:solidFill>
              </a:rPr>
              <a:t>after</a:t>
            </a:r>
            <a:r>
              <a:rPr lang="en-US" dirty="0" smtClean="0">
                <a:solidFill>
                  <a:srgbClr val="FF0000"/>
                </a:solidFill>
              </a:rPr>
              <a:t> origin, and how it has evolved. </a:t>
            </a:r>
          </a:p>
        </p:txBody>
      </p:sp>
    </p:spTree>
    <p:extLst>
      <p:ext uri="{BB962C8B-B14F-4D97-AF65-F5344CB8AC3E}">
        <p14:creationId xmlns:p14="http://schemas.microsoft.com/office/powerpoint/2010/main" val="4099775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  <a:latin typeface="Calibri"/>
              </a:rPr>
              <a:t>True or false: Populations and species can evolve, but individual organisms cannot.</a:t>
            </a:r>
          </a:p>
          <a:p>
            <a:endParaRPr lang="en-US" dirty="0">
              <a:solidFill>
                <a:srgbClr val="FFFFFF"/>
              </a:solidFill>
              <a:latin typeface="Calibri"/>
            </a:endParaRPr>
          </a:p>
          <a:p>
            <a:pPr marL="457200" indent="-457200">
              <a:buFontTx/>
              <a:buAutoNum type="alphaUcPeriod"/>
            </a:pPr>
            <a:r>
              <a:rPr lang="en-US" dirty="0">
                <a:solidFill>
                  <a:srgbClr val="FFFFFF"/>
                </a:solidFill>
                <a:latin typeface="Calibri"/>
              </a:rPr>
              <a:t>True</a:t>
            </a:r>
          </a:p>
          <a:p>
            <a:pPr marL="457200" indent="-457200">
              <a:buFontTx/>
              <a:buAutoNum type="alphaUcPeriod"/>
            </a:pPr>
            <a:r>
              <a:rPr lang="en-US" dirty="0">
                <a:solidFill>
                  <a:srgbClr val="FFFFFF"/>
                </a:solidFill>
                <a:latin typeface="Calibri"/>
              </a:rPr>
              <a:t>False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601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59908"/>
            <a:ext cx="7581901" cy="3953436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FFFFFF"/>
                </a:solidFill>
                <a:latin typeface="Calibri"/>
              </a:rPr>
              <a:t>True or false: Populations and species can evolve, but individual organisms cannot.</a:t>
            </a:r>
          </a:p>
          <a:p>
            <a:endParaRPr lang="en-US" dirty="0">
              <a:solidFill>
                <a:srgbClr val="FFFFFF"/>
              </a:solidFill>
              <a:latin typeface="Calibri"/>
            </a:endParaRPr>
          </a:p>
          <a:p>
            <a:pPr marL="457200" indent="-457200">
              <a:buFontTx/>
              <a:buAutoNum type="alphaUcPeriod"/>
            </a:pPr>
            <a:r>
              <a:rPr lang="en-US" dirty="0">
                <a:solidFill>
                  <a:srgbClr val="FF0000"/>
                </a:solidFill>
                <a:latin typeface="Calibri"/>
              </a:rPr>
              <a:t>True</a:t>
            </a:r>
          </a:p>
          <a:p>
            <a:pPr marL="457200" indent="-457200">
              <a:buFontTx/>
              <a:buAutoNum type="alphaUcPeriod"/>
            </a:pPr>
            <a:r>
              <a:rPr lang="en-US" dirty="0">
                <a:solidFill>
                  <a:srgbClr val="FFFFFF"/>
                </a:solidFill>
                <a:latin typeface="Calibri"/>
              </a:rPr>
              <a:t>False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Individual organisms can only adapt/mutate, evolution occurs in populations, and over generations. </a:t>
            </a:r>
            <a:r>
              <a:rPr lang="en-US" dirty="0">
                <a:solidFill>
                  <a:srgbClr val="FF0000"/>
                </a:solidFill>
              </a:rPr>
              <a:t>Evolution is a process that results in heritable changes in a population spread over many generations. 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414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191</TotalTime>
  <Words>606</Words>
  <Application>Microsoft Office PowerPoint</Application>
  <PresentationFormat>On-screen Show (4:3)</PresentationFormat>
  <Paragraphs>74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Orbit</vt:lpstr>
      <vt:lpstr>Common Misconceptions about Evolution</vt:lpstr>
      <vt:lpstr>Individuals Evolve?</vt:lpstr>
      <vt:lpstr>Natural selection is Evolution?</vt:lpstr>
      <vt:lpstr>Evolution is Random?</vt:lpstr>
      <vt:lpstr>Evolution is a theory?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Badmaash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Misconceptions about Evolution</dc:title>
  <dc:creator>Mariam  Siddiqui</dc:creator>
  <cp:lastModifiedBy>Sean Brandt</cp:lastModifiedBy>
  <cp:revision>12</cp:revision>
  <dcterms:created xsi:type="dcterms:W3CDTF">2016-09-25T22:08:11Z</dcterms:created>
  <dcterms:modified xsi:type="dcterms:W3CDTF">2016-09-26T14:33:08Z</dcterms:modified>
</cp:coreProperties>
</file>