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18" d="100"/>
          <a:sy n="118" d="100"/>
        </p:scale>
        <p:origin x="-1398"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10/3/2016</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CA"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CA"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CA"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CA"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CA"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CA"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CA"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CA"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CA"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CA"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CA"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CA"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10/3/2016</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CA"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CA"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CA"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CA"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CA"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CA"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10/3/2016</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1137899"/>
            <a:ext cx="6477000" cy="2684850"/>
          </a:xfrm>
        </p:spPr>
        <p:txBody>
          <a:bodyPr/>
          <a:lstStyle/>
          <a:p>
            <a:r>
              <a:rPr lang="en-US" dirty="0" smtClean="0"/>
              <a:t>Descent with modification, Fitness as a result of adaptation, and Struggle for existence. </a:t>
            </a:r>
            <a:endParaRPr lang="en-US" dirty="0"/>
          </a:p>
        </p:txBody>
      </p:sp>
    </p:spTree>
    <p:extLst>
      <p:ext uri="{BB962C8B-B14F-4D97-AF65-F5344CB8AC3E}">
        <p14:creationId xmlns:p14="http://schemas.microsoft.com/office/powerpoint/2010/main" val="2518756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Struggle for existence</a:t>
            </a:r>
            <a:endParaRPr lang="en-US" dirty="0"/>
          </a:p>
        </p:txBody>
      </p:sp>
      <p:sp>
        <p:nvSpPr>
          <p:cNvPr id="3" name="Content Placeholder 2"/>
          <p:cNvSpPr>
            <a:spLocks noGrp="1"/>
          </p:cNvSpPr>
          <p:nvPr>
            <p:ph idx="1"/>
          </p:nvPr>
        </p:nvSpPr>
        <p:spPr/>
        <p:txBody>
          <a:bodyPr/>
          <a:lstStyle/>
          <a:p>
            <a:r>
              <a:rPr lang="en-US" dirty="0" smtClean="0"/>
              <a:t>Continuous struggle for existence in nature, from which only the “fittest” will survive. </a:t>
            </a:r>
          </a:p>
          <a:p>
            <a:r>
              <a:rPr lang="en-US" dirty="0" smtClean="0"/>
              <a:t>There are far too many organisms that are produced in comparison to the amount of resources available on the planet. </a:t>
            </a:r>
          </a:p>
          <a:p>
            <a:r>
              <a:rPr lang="en-US" dirty="0" smtClean="0"/>
              <a:t>Therefore, to sustain an environment, there is a natural struggle for existence. </a:t>
            </a:r>
            <a:endParaRPr lang="en-US" dirty="0"/>
          </a:p>
        </p:txBody>
      </p:sp>
    </p:spTree>
    <p:extLst>
      <p:ext uri="{BB962C8B-B14F-4D97-AF65-F5344CB8AC3E}">
        <p14:creationId xmlns:p14="http://schemas.microsoft.com/office/powerpoint/2010/main" val="3398847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Struggle for existence</a:t>
            </a:r>
            <a:endParaRPr lang="en-US" dirty="0"/>
          </a:p>
        </p:txBody>
      </p:sp>
      <p:sp>
        <p:nvSpPr>
          <p:cNvPr id="3" name="Content Placeholder 2"/>
          <p:cNvSpPr>
            <a:spLocks noGrp="1"/>
          </p:cNvSpPr>
          <p:nvPr>
            <p:ph idx="1"/>
          </p:nvPr>
        </p:nvSpPr>
        <p:spPr>
          <a:xfrm>
            <a:off x="914400" y="1735137"/>
            <a:ext cx="7313613" cy="4791201"/>
          </a:xfrm>
        </p:spPr>
        <p:txBody>
          <a:bodyPr/>
          <a:lstStyle/>
          <a:p>
            <a:r>
              <a:rPr lang="en-US" dirty="0"/>
              <a:t>For Darwin, the inevitability of a struggle for survival was the key to evolution by ‘natural selection’. Any individual plants and animals that happened to vary in an advantageous way would be more likely to triumph over their competitors</a:t>
            </a:r>
            <a:r>
              <a:rPr lang="en-US" dirty="0" smtClean="0"/>
              <a:t>.</a:t>
            </a:r>
          </a:p>
          <a:p>
            <a:r>
              <a:rPr lang="en-US" dirty="0" smtClean="0"/>
              <a:t>This struggle took many forms</a:t>
            </a:r>
          </a:p>
          <a:p>
            <a:pPr lvl="1"/>
            <a:r>
              <a:rPr lang="en-US" dirty="0" smtClean="0"/>
              <a:t>Predators</a:t>
            </a:r>
          </a:p>
          <a:p>
            <a:pPr lvl="1"/>
            <a:r>
              <a:rPr lang="en-US" dirty="0" smtClean="0"/>
              <a:t>Food/Territory</a:t>
            </a:r>
          </a:p>
          <a:p>
            <a:pPr lvl="1"/>
            <a:r>
              <a:rPr lang="en-US" dirty="0" smtClean="0"/>
              <a:t>Competition for mate </a:t>
            </a:r>
          </a:p>
          <a:p>
            <a:pPr lvl="1"/>
            <a:r>
              <a:rPr lang="en-US" dirty="0" smtClean="0"/>
              <a:t>Extreme </a:t>
            </a:r>
            <a:r>
              <a:rPr lang="en-US" dirty="0"/>
              <a:t>w</a:t>
            </a:r>
            <a:r>
              <a:rPr lang="en-US" dirty="0" smtClean="0"/>
              <a:t>eather</a:t>
            </a:r>
          </a:p>
          <a:p>
            <a:pPr lvl="1"/>
            <a:endParaRPr lang="en-US" dirty="0" smtClean="0"/>
          </a:p>
          <a:p>
            <a:endParaRPr lang="en-US" dirty="0"/>
          </a:p>
        </p:txBody>
      </p:sp>
    </p:spTree>
    <p:extLst>
      <p:ext uri="{BB962C8B-B14F-4D97-AF65-F5344CB8AC3E}">
        <p14:creationId xmlns:p14="http://schemas.microsoft.com/office/powerpoint/2010/main" val="3460822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Struggle for existence</a:t>
            </a:r>
            <a:endParaRPr lang="en-US" dirty="0"/>
          </a:p>
        </p:txBody>
      </p:sp>
      <p:sp>
        <p:nvSpPr>
          <p:cNvPr id="3" name="Content Placeholder 2"/>
          <p:cNvSpPr>
            <a:spLocks noGrp="1"/>
          </p:cNvSpPr>
          <p:nvPr>
            <p:ph idx="1"/>
          </p:nvPr>
        </p:nvSpPr>
        <p:spPr>
          <a:xfrm>
            <a:off x="914400" y="1735137"/>
            <a:ext cx="7313613" cy="4791201"/>
          </a:xfrm>
        </p:spPr>
        <p:txBody>
          <a:bodyPr>
            <a:normAutofit/>
          </a:bodyPr>
          <a:lstStyle/>
          <a:p>
            <a:r>
              <a:rPr lang="en-US" dirty="0" smtClean="0"/>
              <a:t>Predators</a:t>
            </a:r>
          </a:p>
          <a:p>
            <a:pPr lvl="1"/>
            <a:r>
              <a:rPr lang="en-US" dirty="0" smtClean="0"/>
              <a:t>Struggle for existence when predators are always on the look out for prey. Organisms with a better chance of camouflaging, or escaping the predator have a better chance of surviving. Therefore, the won the struggle for existence</a:t>
            </a:r>
          </a:p>
          <a:p>
            <a:r>
              <a:rPr lang="en-US" dirty="0" smtClean="0"/>
              <a:t>Food</a:t>
            </a:r>
          </a:p>
          <a:p>
            <a:pPr lvl="1"/>
            <a:r>
              <a:rPr lang="en-US" dirty="0" smtClean="0"/>
              <a:t>Struggle for existence when the type of food sources available are better suited to one organism compared to another. The organism with the disadvantage loses the struggle and dies. </a:t>
            </a:r>
          </a:p>
          <a:p>
            <a:pPr marL="457200" lvl="1" indent="0">
              <a:buNone/>
            </a:pPr>
            <a:endParaRPr lang="en-US" dirty="0" smtClean="0"/>
          </a:p>
          <a:p>
            <a:endParaRPr lang="en-US" dirty="0"/>
          </a:p>
        </p:txBody>
      </p:sp>
    </p:spTree>
    <p:extLst>
      <p:ext uri="{BB962C8B-B14F-4D97-AF65-F5344CB8AC3E}">
        <p14:creationId xmlns:p14="http://schemas.microsoft.com/office/powerpoint/2010/main" val="270972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Struggle for existence</a:t>
            </a:r>
            <a:endParaRPr lang="en-US" dirty="0"/>
          </a:p>
        </p:txBody>
      </p:sp>
      <p:sp>
        <p:nvSpPr>
          <p:cNvPr id="3" name="Content Placeholder 2"/>
          <p:cNvSpPr>
            <a:spLocks noGrp="1"/>
          </p:cNvSpPr>
          <p:nvPr>
            <p:ph idx="1"/>
          </p:nvPr>
        </p:nvSpPr>
        <p:spPr>
          <a:xfrm>
            <a:off x="914400" y="1735137"/>
            <a:ext cx="7313613" cy="4791201"/>
          </a:xfrm>
        </p:spPr>
        <p:txBody>
          <a:bodyPr>
            <a:normAutofit/>
          </a:bodyPr>
          <a:lstStyle/>
          <a:p>
            <a:r>
              <a:rPr lang="en-US" dirty="0"/>
              <a:t>Competition for mate </a:t>
            </a:r>
            <a:endParaRPr lang="en-US" dirty="0" smtClean="0"/>
          </a:p>
          <a:p>
            <a:pPr lvl="1"/>
            <a:r>
              <a:rPr lang="en-US" dirty="0" smtClean="0"/>
              <a:t>Competition for mate can also be a struggle for existence. That is because some animals have to either fight a male competitor for a female, or have to be more impressive than the male rival. Therefore, whoever gets the female can then reproduce, and has won the struggle for existence</a:t>
            </a:r>
          </a:p>
          <a:p>
            <a:r>
              <a:rPr lang="en-US" dirty="0" smtClean="0"/>
              <a:t>Extreme weather</a:t>
            </a:r>
          </a:p>
          <a:p>
            <a:pPr lvl="1"/>
            <a:r>
              <a:rPr lang="en-US" dirty="0" smtClean="0"/>
              <a:t>Weather can also be a factor in this portion. If an organism resides in a hot and dry climate, they are more likely to survive if they aren’t furry, whereas if they reside in a cold environment, they would survive. </a:t>
            </a:r>
            <a:endParaRPr lang="en-US" dirty="0"/>
          </a:p>
          <a:p>
            <a:pPr marL="457200" lvl="1" indent="0">
              <a:buNone/>
            </a:pPr>
            <a:endParaRPr lang="en-US" dirty="0" smtClean="0"/>
          </a:p>
          <a:p>
            <a:endParaRPr lang="en-US" dirty="0"/>
          </a:p>
        </p:txBody>
      </p:sp>
    </p:spTree>
    <p:extLst>
      <p:ext uri="{BB962C8B-B14F-4D97-AF65-F5344CB8AC3E}">
        <p14:creationId xmlns:p14="http://schemas.microsoft.com/office/powerpoint/2010/main" val="2461338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Descent with Modification</a:t>
            </a:r>
            <a:endParaRPr lang="en-US" dirty="0"/>
          </a:p>
        </p:txBody>
      </p:sp>
      <p:sp>
        <p:nvSpPr>
          <p:cNvPr id="3" name="Content Placeholder 2"/>
          <p:cNvSpPr>
            <a:spLocks noGrp="1"/>
          </p:cNvSpPr>
          <p:nvPr>
            <p:ph idx="1"/>
          </p:nvPr>
        </p:nvSpPr>
        <p:spPr/>
        <p:txBody>
          <a:bodyPr/>
          <a:lstStyle/>
          <a:p>
            <a:r>
              <a:rPr lang="en-US" dirty="0"/>
              <a:t>The evolutionary term </a:t>
            </a:r>
            <a:r>
              <a:rPr lang="en-US" b="1" dirty="0"/>
              <a:t>descent with modification</a:t>
            </a:r>
            <a:r>
              <a:rPr lang="en-US" dirty="0"/>
              <a:t> is most often associated with </a:t>
            </a:r>
            <a:r>
              <a:rPr lang="en-US" dirty="0" smtClean="0"/>
              <a:t>human evolution, but </a:t>
            </a:r>
            <a:r>
              <a:rPr lang="en-US" dirty="0"/>
              <a:t>it is </a:t>
            </a:r>
            <a:r>
              <a:rPr lang="en-US" dirty="0" smtClean="0"/>
              <a:t>actually </a:t>
            </a:r>
            <a:r>
              <a:rPr lang="en-US" dirty="0"/>
              <a:t>a more general term than that would </a:t>
            </a:r>
            <a:r>
              <a:rPr lang="en-US" dirty="0" smtClean="0"/>
              <a:t>suggest.</a:t>
            </a:r>
          </a:p>
          <a:p>
            <a:r>
              <a:rPr lang="en-US" dirty="0"/>
              <a:t>Simply put, descent with modification means that traits are passed down from generation to generation and sometimes undergo changes or modifications over </a:t>
            </a:r>
            <a:r>
              <a:rPr lang="en-US" dirty="0" smtClean="0"/>
              <a:t>time</a:t>
            </a:r>
          </a:p>
          <a:p>
            <a:r>
              <a:rPr lang="en-US" dirty="0" smtClean="0"/>
              <a:t>These changes may be caused by natural selection, or even a mutation of DNA. </a:t>
            </a:r>
            <a:endParaRPr lang="en-US" dirty="0"/>
          </a:p>
        </p:txBody>
      </p:sp>
    </p:spTree>
    <p:extLst>
      <p:ext uri="{BB962C8B-B14F-4D97-AF65-F5344CB8AC3E}">
        <p14:creationId xmlns:p14="http://schemas.microsoft.com/office/powerpoint/2010/main" val="713034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Descent with Modification</a:t>
            </a:r>
          </a:p>
        </p:txBody>
      </p:sp>
      <p:sp>
        <p:nvSpPr>
          <p:cNvPr id="3" name="Content Placeholder 2"/>
          <p:cNvSpPr>
            <a:spLocks noGrp="1"/>
          </p:cNvSpPr>
          <p:nvPr>
            <p:ph idx="1"/>
          </p:nvPr>
        </p:nvSpPr>
        <p:spPr/>
        <p:txBody>
          <a:bodyPr>
            <a:normAutofit lnSpcReduction="10000"/>
          </a:bodyPr>
          <a:lstStyle/>
          <a:p>
            <a:r>
              <a:rPr lang="en-US" dirty="0"/>
              <a:t>The term became popular when </a:t>
            </a:r>
            <a:r>
              <a:rPr lang="en-US" dirty="0" smtClean="0"/>
              <a:t>Charles Darwin used it in his book </a:t>
            </a:r>
            <a:r>
              <a:rPr lang="en-US" i="1" u="sng" dirty="0" smtClean="0"/>
              <a:t>“The Descent of Man” </a:t>
            </a:r>
          </a:p>
          <a:p>
            <a:r>
              <a:rPr lang="en-US" dirty="0"/>
              <a:t>On a </a:t>
            </a:r>
            <a:r>
              <a:rPr lang="en-US" dirty="0" smtClean="0"/>
              <a:t>microevolution level, descent with modification would indicate a change in DNA that leads to a new or different adaptation that could be </a:t>
            </a:r>
            <a:r>
              <a:rPr lang="en-US" dirty="0" err="1" smtClean="0"/>
              <a:t>favourable</a:t>
            </a:r>
            <a:r>
              <a:rPr lang="en-US" dirty="0" smtClean="0"/>
              <a:t> for a species in that given environment</a:t>
            </a:r>
          </a:p>
          <a:p>
            <a:r>
              <a:rPr lang="en-US" dirty="0"/>
              <a:t>On a </a:t>
            </a:r>
            <a:r>
              <a:rPr lang="en-US" dirty="0" smtClean="0"/>
              <a:t>macroevolution level</a:t>
            </a:r>
            <a:r>
              <a:rPr lang="en-US" dirty="0"/>
              <a:t>, this term would describe how a species has changed over time and may have even become a new species or gave rise to an additional species through speciation.</a:t>
            </a:r>
            <a:endParaRPr lang="en-US" dirty="0" smtClean="0"/>
          </a:p>
        </p:txBody>
      </p:sp>
    </p:spTree>
    <p:extLst>
      <p:ext uri="{BB962C8B-B14F-4D97-AF65-F5344CB8AC3E}">
        <p14:creationId xmlns:p14="http://schemas.microsoft.com/office/powerpoint/2010/main" val="2331696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Descent with Modification</a:t>
            </a:r>
          </a:p>
        </p:txBody>
      </p:sp>
      <p:sp>
        <p:nvSpPr>
          <p:cNvPr id="3" name="Content Placeholder 2"/>
          <p:cNvSpPr>
            <a:spLocks noGrp="1"/>
          </p:cNvSpPr>
          <p:nvPr>
            <p:ph idx="1"/>
          </p:nvPr>
        </p:nvSpPr>
        <p:spPr/>
        <p:txBody>
          <a:bodyPr>
            <a:normAutofit lnSpcReduction="10000"/>
          </a:bodyPr>
          <a:lstStyle/>
          <a:p>
            <a:r>
              <a:rPr lang="en-US" dirty="0"/>
              <a:t>Descent with modification can be used to describe changes in a species over generations. For instance, modern day elephants have the traits they have because of descent with modification from their ancestors. Primitive relatives of elephants were as small as a domestic dog at one point. </a:t>
            </a:r>
            <a:endParaRPr lang="en-US" dirty="0" smtClean="0"/>
          </a:p>
          <a:p>
            <a:r>
              <a:rPr lang="en-US" dirty="0" smtClean="0"/>
              <a:t>Other </a:t>
            </a:r>
            <a:r>
              <a:rPr lang="en-US" dirty="0"/>
              <a:t>points throughout an elephant's evolutionary history had species with long, shaggy hair and extremely long and curly tusks. Through descent with modification, the elephant is now a large animal with smaller tusks and much less hair.</a:t>
            </a:r>
          </a:p>
        </p:txBody>
      </p:sp>
    </p:spTree>
    <p:extLst>
      <p:ext uri="{BB962C8B-B14F-4D97-AF65-F5344CB8AC3E}">
        <p14:creationId xmlns:p14="http://schemas.microsoft.com/office/powerpoint/2010/main" val="324458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Descent with Modification VS Natural Selection</a:t>
            </a:r>
            <a:endParaRPr lang="en-US" dirty="0"/>
          </a:p>
        </p:txBody>
      </p:sp>
      <p:sp>
        <p:nvSpPr>
          <p:cNvPr id="3" name="Content Placeholder 2"/>
          <p:cNvSpPr>
            <a:spLocks noGrp="1"/>
          </p:cNvSpPr>
          <p:nvPr>
            <p:ph idx="1"/>
          </p:nvPr>
        </p:nvSpPr>
        <p:spPr>
          <a:xfrm>
            <a:off x="914400" y="1735137"/>
            <a:ext cx="7313613" cy="4640303"/>
          </a:xfrm>
        </p:spPr>
        <p:txBody>
          <a:bodyPr>
            <a:normAutofit/>
          </a:bodyPr>
          <a:lstStyle/>
          <a:p>
            <a:r>
              <a:rPr lang="en-US" dirty="0" smtClean="0"/>
              <a:t>Natural </a:t>
            </a:r>
            <a:r>
              <a:rPr lang="en-US" dirty="0"/>
              <a:t>selection was Darwin's explanation for how species changed over time. For example, in a cold environment where thick fur helps an animal survive, individuals with a gene for thicker fur may live longer, which gives them a chance to produce more offspring. </a:t>
            </a:r>
            <a:endParaRPr lang="en-US" dirty="0" smtClean="0"/>
          </a:p>
          <a:p>
            <a:r>
              <a:rPr lang="en-US" dirty="0" smtClean="0"/>
              <a:t>Offspring </a:t>
            </a:r>
            <a:r>
              <a:rPr lang="en-US" dirty="0"/>
              <a:t>who inherit the thick-fur gene live longer, too, producing more descendants, until the thick-furred individuals dominate the population. </a:t>
            </a:r>
            <a:endParaRPr lang="en-US" dirty="0" smtClean="0"/>
          </a:p>
          <a:p>
            <a:r>
              <a:rPr lang="en-US" dirty="0" smtClean="0"/>
              <a:t>Just </a:t>
            </a:r>
            <a:r>
              <a:rPr lang="en-US" dirty="0"/>
              <a:t>as a dog breeder selects for particular traits, the environment also favors traits that enable individuals to survive and breed.</a:t>
            </a:r>
          </a:p>
          <a:p>
            <a:endParaRPr lang="en-US" dirty="0"/>
          </a:p>
        </p:txBody>
      </p:sp>
    </p:spTree>
    <p:extLst>
      <p:ext uri="{BB962C8B-B14F-4D97-AF65-F5344CB8AC3E}">
        <p14:creationId xmlns:p14="http://schemas.microsoft.com/office/powerpoint/2010/main" val="4275655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Descent with Modification VS Natural Selection</a:t>
            </a:r>
            <a:endParaRPr lang="en-US" dirty="0"/>
          </a:p>
        </p:txBody>
      </p:sp>
      <p:sp>
        <p:nvSpPr>
          <p:cNvPr id="3" name="Content Placeholder 2"/>
          <p:cNvSpPr>
            <a:spLocks noGrp="1"/>
          </p:cNvSpPr>
          <p:nvPr>
            <p:ph idx="1"/>
          </p:nvPr>
        </p:nvSpPr>
        <p:spPr>
          <a:xfrm>
            <a:off x="914400" y="1735137"/>
            <a:ext cx="7313613" cy="4615153"/>
          </a:xfrm>
        </p:spPr>
        <p:txBody>
          <a:bodyPr>
            <a:normAutofit fontScale="92500" lnSpcReduction="10000"/>
          </a:bodyPr>
          <a:lstStyle/>
          <a:p>
            <a:r>
              <a:rPr lang="en-US" dirty="0"/>
              <a:t>Natural selection and descent with modification may sound like the same process, but they are not. Genetic </a:t>
            </a:r>
            <a:r>
              <a:rPr lang="en-US" dirty="0" smtClean="0"/>
              <a:t>modification(which is how descent with modification occurs) </a:t>
            </a:r>
            <a:r>
              <a:rPr lang="en-US" dirty="0"/>
              <a:t>can happen for multiple reasons besides natural selection. Some modifications occur because of genetic </a:t>
            </a:r>
            <a:r>
              <a:rPr lang="en-US" dirty="0" smtClean="0"/>
              <a:t>drift or horizontal gene transfer. </a:t>
            </a:r>
          </a:p>
          <a:p>
            <a:r>
              <a:rPr lang="en-US" dirty="0" smtClean="0"/>
              <a:t>These modifications of the organisms occurs independent of selective pressures.</a:t>
            </a:r>
          </a:p>
          <a:p>
            <a:r>
              <a:rPr lang="en-US" dirty="0" smtClean="0"/>
              <a:t>Selective pressures: reason for an adaptation to be necessary to survive</a:t>
            </a:r>
          </a:p>
          <a:p>
            <a:pPr lvl="1"/>
            <a:r>
              <a:rPr lang="en-US" dirty="0" smtClean="0"/>
              <a:t>Example: certain types of beaks were necessary in the Finches because of the selective pressure of food source. </a:t>
            </a:r>
            <a:endParaRPr lang="en-US" dirty="0"/>
          </a:p>
        </p:txBody>
      </p:sp>
    </p:spTree>
    <p:extLst>
      <p:ext uri="{BB962C8B-B14F-4D97-AF65-F5344CB8AC3E}">
        <p14:creationId xmlns:p14="http://schemas.microsoft.com/office/powerpoint/2010/main" val="2866324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Descent with Modification VS Natural Selection</a:t>
            </a:r>
            <a:endParaRPr lang="en-US" dirty="0"/>
          </a:p>
        </p:txBody>
      </p:sp>
      <p:sp>
        <p:nvSpPr>
          <p:cNvPr id="3" name="Content Placeholder 2"/>
          <p:cNvSpPr>
            <a:spLocks noGrp="1"/>
          </p:cNvSpPr>
          <p:nvPr>
            <p:ph idx="1"/>
          </p:nvPr>
        </p:nvSpPr>
        <p:spPr>
          <a:xfrm>
            <a:off x="914400" y="1735137"/>
            <a:ext cx="7313613" cy="4590003"/>
          </a:xfrm>
        </p:spPr>
        <p:txBody>
          <a:bodyPr>
            <a:normAutofit lnSpcReduction="10000"/>
          </a:bodyPr>
          <a:lstStyle/>
          <a:p>
            <a:r>
              <a:rPr lang="en-US" dirty="0"/>
              <a:t>One difference between natural selection and descent with modification is that natural selection doesn't appear to create variation or give rise to new genetic traits. Natural selection works with the genetic mix already in the population. The environment favors certain heritable traits over others and may even influence the expression of some genes, but it can't favor a heritable trait that doesn't exist. </a:t>
            </a:r>
            <a:endParaRPr lang="en-US" dirty="0" smtClean="0"/>
          </a:p>
          <a:p>
            <a:r>
              <a:rPr lang="en-US" dirty="0" smtClean="0"/>
              <a:t>Genetic </a:t>
            </a:r>
            <a:r>
              <a:rPr lang="en-US" dirty="0"/>
              <a:t>modification includes mutation and horizontal gene transmission, which add new genetic strains to the population. Without them, the genetic range of a species would be much more limited.</a:t>
            </a:r>
          </a:p>
        </p:txBody>
      </p:sp>
    </p:spTree>
    <p:extLst>
      <p:ext uri="{BB962C8B-B14F-4D97-AF65-F5344CB8AC3E}">
        <p14:creationId xmlns:p14="http://schemas.microsoft.com/office/powerpoint/2010/main" val="4174769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Fitness as a result of Adaptation</a:t>
            </a:r>
            <a:endParaRPr lang="en-US" dirty="0"/>
          </a:p>
        </p:txBody>
      </p:sp>
      <p:sp>
        <p:nvSpPr>
          <p:cNvPr id="3" name="Content Placeholder 2"/>
          <p:cNvSpPr>
            <a:spLocks noGrp="1"/>
          </p:cNvSpPr>
          <p:nvPr>
            <p:ph idx="1"/>
          </p:nvPr>
        </p:nvSpPr>
        <p:spPr>
          <a:xfrm>
            <a:off x="914400" y="1735137"/>
            <a:ext cx="7313613" cy="4590003"/>
          </a:xfrm>
        </p:spPr>
        <p:txBody>
          <a:bodyPr>
            <a:normAutofit/>
          </a:bodyPr>
          <a:lstStyle/>
          <a:p>
            <a:r>
              <a:rPr lang="en-US" dirty="0"/>
              <a:t>An adaptation is a feature that is common in a population because it provides some improved function</a:t>
            </a:r>
            <a:r>
              <a:rPr lang="en-US" dirty="0" smtClean="0"/>
              <a:t>.</a:t>
            </a:r>
          </a:p>
          <a:p>
            <a:r>
              <a:rPr lang="en-US" dirty="0" smtClean="0"/>
              <a:t>Fitness: describes </a:t>
            </a:r>
            <a:r>
              <a:rPr lang="en-US" dirty="0"/>
              <a:t>how good a </a:t>
            </a:r>
            <a:r>
              <a:rPr lang="en-US" dirty="0" smtClean="0"/>
              <a:t>particular organism is at leaving offspring in the next generation relative to how good other organisms are at it. </a:t>
            </a:r>
          </a:p>
          <a:p>
            <a:r>
              <a:rPr lang="en-US" dirty="0"/>
              <a:t>I</a:t>
            </a:r>
            <a:r>
              <a:rPr lang="en-US" dirty="0" smtClean="0"/>
              <a:t>f </a:t>
            </a:r>
            <a:r>
              <a:rPr lang="en-US" dirty="0"/>
              <a:t>brown beetles consistently leave more offspring than green beetles because of their color, you'd say that the brown beetles had a higher fitness</a:t>
            </a:r>
            <a:r>
              <a:rPr lang="en-US" dirty="0" smtClean="0"/>
              <a:t>.</a:t>
            </a:r>
          </a:p>
        </p:txBody>
      </p:sp>
    </p:spTree>
    <p:extLst>
      <p:ext uri="{BB962C8B-B14F-4D97-AF65-F5344CB8AC3E}">
        <p14:creationId xmlns:p14="http://schemas.microsoft.com/office/powerpoint/2010/main" val="4028841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Fitness as a result of Adaptation</a:t>
            </a:r>
            <a:endParaRPr lang="en-US" dirty="0"/>
          </a:p>
        </p:txBody>
      </p:sp>
      <p:sp>
        <p:nvSpPr>
          <p:cNvPr id="3" name="Content Placeholder 2"/>
          <p:cNvSpPr>
            <a:spLocks noGrp="1"/>
          </p:cNvSpPr>
          <p:nvPr>
            <p:ph idx="1"/>
          </p:nvPr>
        </p:nvSpPr>
        <p:spPr>
          <a:xfrm>
            <a:off x="914400" y="1735137"/>
            <a:ext cx="7313613" cy="4979823"/>
          </a:xfrm>
        </p:spPr>
        <p:txBody>
          <a:bodyPr>
            <a:normAutofit lnSpcReduction="10000"/>
          </a:bodyPr>
          <a:lstStyle/>
          <a:p>
            <a:r>
              <a:rPr lang="en-US" dirty="0" smtClean="0"/>
              <a:t>Fitness </a:t>
            </a:r>
            <a:r>
              <a:rPr lang="en-US" dirty="0"/>
              <a:t>is a relative thing. </a:t>
            </a:r>
            <a:r>
              <a:rPr lang="en-US" dirty="0" smtClean="0"/>
              <a:t>An organism's </a:t>
            </a:r>
            <a:r>
              <a:rPr lang="en-US" dirty="0"/>
              <a:t>fitness depends on the environment in which the organism lives. The fittest </a:t>
            </a:r>
            <a:r>
              <a:rPr lang="en-US" dirty="0" smtClean="0"/>
              <a:t>organism during </a:t>
            </a:r>
            <a:r>
              <a:rPr lang="en-US" dirty="0"/>
              <a:t>an ice age, for example, is probably not the fittest genotype once the ice age is over</a:t>
            </a:r>
            <a:r>
              <a:rPr lang="en-US" dirty="0" smtClean="0"/>
              <a:t>.</a:t>
            </a:r>
            <a:endParaRPr lang="en-US" dirty="0"/>
          </a:p>
          <a:p>
            <a:r>
              <a:rPr lang="en-US" dirty="0"/>
              <a:t>The fittest individual is not necessarily the strongest, fastest, or biggest. An organisms fitness includes its ability to survive, find a mate, produce offspring — and ultimately leave its genes in the next generation</a:t>
            </a:r>
            <a:r>
              <a:rPr lang="en-US" dirty="0" smtClean="0"/>
              <a:t>.</a:t>
            </a:r>
          </a:p>
          <a:p>
            <a:r>
              <a:rPr lang="en-US" dirty="0" smtClean="0"/>
              <a:t>So the phrase “Fitness as a result of adaptation” just means an organism is able to survive, find a mate, and reproduce due to an adaptation which was advantageous for it. </a:t>
            </a:r>
          </a:p>
        </p:txBody>
      </p:sp>
    </p:spTree>
    <p:extLst>
      <p:ext uri="{BB962C8B-B14F-4D97-AF65-F5344CB8AC3E}">
        <p14:creationId xmlns:p14="http://schemas.microsoft.com/office/powerpoint/2010/main" val="423873070"/>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126</TotalTime>
  <Words>1071</Words>
  <Application>Microsoft Office PowerPoint</Application>
  <PresentationFormat>On-screen Show (4:3)</PresentationFormat>
  <Paragraphs>53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Inkwell</vt:lpstr>
      <vt:lpstr>Descent with modification, Fitness as a result of adaptation, and Struggle for existence. </vt:lpstr>
      <vt:lpstr>Descent with Modification</vt:lpstr>
      <vt:lpstr>Descent with Modification</vt:lpstr>
      <vt:lpstr>Descent with Modification</vt:lpstr>
      <vt:lpstr>Descent with Modification VS Natural Selection</vt:lpstr>
      <vt:lpstr>Descent with Modification VS Natural Selection</vt:lpstr>
      <vt:lpstr>Descent with Modification VS Natural Selection</vt:lpstr>
      <vt:lpstr>Fitness as a result of Adaptation</vt:lpstr>
      <vt:lpstr>Fitness as a result of Adaptation</vt:lpstr>
      <vt:lpstr>Struggle for existence</vt:lpstr>
      <vt:lpstr>Struggle for existence</vt:lpstr>
      <vt:lpstr>Struggle for existence</vt:lpstr>
      <vt:lpstr>Struggle for existence</vt:lpstr>
    </vt:vector>
  </TitlesOfParts>
  <Company>Badmaash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Descent with modification, Fitness as a result of adaptation, and Struggle for existence.</dc:title>
  <dc:creator>Mariam  Siddiqui</dc:creator>
  <cp:lastModifiedBy>Sean</cp:lastModifiedBy>
  <cp:revision>12</cp:revision>
  <dcterms:created xsi:type="dcterms:W3CDTF">2016-10-04T00:42:09Z</dcterms:created>
  <dcterms:modified xsi:type="dcterms:W3CDTF">2016-10-04T04:05:12Z</dcterms:modified>
</cp:coreProperties>
</file>