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1" r:id="rId3"/>
    <p:sldId id="262" r:id="rId4"/>
    <p:sldId id="264" r:id="rId5"/>
    <p:sldId id="263" r:id="rId6"/>
    <p:sldId id="258" r:id="rId7"/>
    <p:sldId id="259" r:id="rId8"/>
    <p:sldId id="260"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93B6D-94D5-42B3-BCCF-61EC54D597DA}" type="datetimeFigureOut">
              <a:rPr lang="en-CA" smtClean="0"/>
              <a:t>2017-10-23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E6F65A-5243-4673-8E45-2B7AC92B8751}" type="slidenum">
              <a:rPr lang="en-CA" smtClean="0"/>
              <a:t>‹#›</a:t>
            </a:fld>
            <a:endParaRPr lang="en-CA"/>
          </a:p>
        </p:txBody>
      </p:sp>
    </p:spTree>
    <p:extLst>
      <p:ext uri="{BB962C8B-B14F-4D97-AF65-F5344CB8AC3E}">
        <p14:creationId xmlns:p14="http://schemas.microsoft.com/office/powerpoint/2010/main" val="3004257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A4C1CFFE-7954-42CD-906A-31D30AE81FB8}" type="slidenum">
              <a:rPr lang="en-US" altLang="en-US" sz="1200" b="0"/>
              <a:pPr eaLnBrk="1" hangingPunct="1"/>
              <a:t>1</a:t>
            </a:fld>
            <a:endParaRPr lang="en-US" altLang="en-US" sz="1200" b="0"/>
          </a:p>
        </p:txBody>
      </p:sp>
      <p:sp>
        <p:nvSpPr>
          <p:cNvPr id="67584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75843" name="Rectangle 3"/>
          <p:cNvSpPr>
            <a:spLocks noGrp="1" noChangeArrowheads="1"/>
          </p:cNvSpPr>
          <p:nvPr>
            <p:ph type="body" idx="1"/>
          </p:nvPr>
        </p:nvSpPr>
        <p:spPr/>
        <p:txBody>
          <a:bodyPr/>
          <a:lstStyle/>
          <a:p>
            <a:pPr eaLnBrk="1" hangingPunct="1"/>
            <a:r>
              <a:rPr lang="en-US" altLang="en-US" smtClean="0">
                <a:latin typeface="Arial" pitchFamily="34" charset="0"/>
                <a:ea typeface="ＭＳ Ｐゴシック" pitchFamily="34" charset="-128"/>
              </a:rPr>
              <a:t>Photo credit: ©Gary Randall/Visuals Unlimited</a:t>
            </a:r>
          </a:p>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3301D8F3-B357-401E-ABDD-2692A3ED1860}" type="slidenum">
              <a:rPr lang="en-US" altLang="en-US" sz="1200" b="0"/>
              <a:pPr eaLnBrk="1" hangingPunct="1"/>
              <a:t>2</a:t>
            </a:fld>
            <a:endParaRPr lang="en-US" altLang="en-US" sz="1200" b="0"/>
          </a:p>
        </p:txBody>
      </p:sp>
      <p:sp>
        <p:nvSpPr>
          <p:cNvPr id="11642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64291"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357A5F3C-45AC-4B31-840A-C6F317B54517}" type="slidenum">
              <a:rPr lang="en-US" altLang="en-US" sz="1200" b="0"/>
              <a:pPr eaLnBrk="1" hangingPunct="1"/>
              <a:t>3</a:t>
            </a:fld>
            <a:endParaRPr lang="en-US" altLang="en-US" sz="1200" b="0"/>
          </a:p>
        </p:txBody>
      </p:sp>
      <p:sp>
        <p:nvSpPr>
          <p:cNvPr id="12441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244163"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ED5A9126-EC2F-46A3-AB3A-07E5AA898008}" type="slidenum">
              <a:rPr lang="en-US" altLang="en-US" sz="1200" b="0"/>
              <a:pPr eaLnBrk="1" hangingPunct="1"/>
              <a:t>4</a:t>
            </a:fld>
            <a:endParaRPr lang="en-US" altLang="en-US" sz="1200" b="0"/>
          </a:p>
        </p:txBody>
      </p:sp>
      <p:sp>
        <p:nvSpPr>
          <p:cNvPr id="11806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80675"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0DE39D19-7590-48F3-8514-6FA201D100C0}" type="slidenum">
              <a:rPr lang="en-US" altLang="en-US" sz="1200" b="0"/>
              <a:pPr eaLnBrk="1" hangingPunct="1"/>
              <a:t>5</a:t>
            </a:fld>
            <a:endParaRPr lang="en-US" altLang="en-US" sz="1200" b="0"/>
          </a:p>
        </p:txBody>
      </p:sp>
      <p:sp>
        <p:nvSpPr>
          <p:cNvPr id="11745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74531"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6187EC7C-6116-4EEE-AC22-70EC3B3AAC00}" type="slidenum">
              <a:rPr lang="en-US" altLang="en-US" sz="1200" b="0"/>
              <a:pPr eaLnBrk="1" hangingPunct="1"/>
              <a:t>6</a:t>
            </a:fld>
            <a:endParaRPr lang="en-US" altLang="en-US" sz="1200" b="0"/>
          </a:p>
        </p:txBody>
      </p:sp>
      <p:sp>
        <p:nvSpPr>
          <p:cNvPr id="6799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7993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37C82281-ED15-4AF3-9E17-853C8F6BFBD6}" type="slidenum">
              <a:rPr lang="en-US" altLang="en-US" sz="1200" b="0"/>
              <a:pPr eaLnBrk="1" hangingPunct="1"/>
              <a:t>7</a:t>
            </a:fld>
            <a:endParaRPr lang="en-US" altLang="en-US" sz="1200" b="0"/>
          </a:p>
        </p:txBody>
      </p:sp>
      <p:sp>
        <p:nvSpPr>
          <p:cNvPr id="6789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78915"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29B3A8F1-D2B7-4976-95C2-9D819ABC24E6}" type="slidenum">
              <a:rPr lang="en-US" altLang="en-US" sz="1200" b="0"/>
              <a:pPr eaLnBrk="1" hangingPunct="1"/>
              <a:t>8</a:t>
            </a:fld>
            <a:endParaRPr lang="en-US" altLang="en-US" sz="1200" b="0"/>
          </a:p>
        </p:txBody>
      </p:sp>
      <p:sp>
        <p:nvSpPr>
          <p:cNvPr id="11601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60195" name="Rectangle 3"/>
          <p:cNvSpPr>
            <a:spLocks noGrp="1" noChangeArrowheads="1"/>
          </p:cNvSpPr>
          <p:nvPr>
            <p:ph type="body" idx="1"/>
          </p:nvPr>
        </p:nvSpPr>
        <p:spPr/>
        <p:txBody>
          <a:bodyPr/>
          <a:lstStyle/>
          <a:p>
            <a:pPr eaLnBrk="1" hangingPunct="1">
              <a:defRPr/>
            </a:pPr>
            <a:r>
              <a:rPr lang="en-US" smtClean="0"/>
              <a:t>This diagram shows some of the ways organisms have been classified into kingdoms over the years. </a:t>
            </a:r>
            <a:r>
              <a:rPr lang="en-US" b="1" smtClean="0"/>
              <a:t>The six-kingdom system includes the following kingdoms: Eubacteria, Archaebacteria, Protista, Fungi, Plantae, and Animalia.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pPr eaLnBrk="1" hangingPunct="1"/>
            <a:fld id="{52F1D17E-9618-451F-B3FD-737CA162ADF2}" type="slidenum">
              <a:rPr lang="en-US" altLang="en-US" sz="1200" b="0"/>
              <a:pPr eaLnBrk="1" hangingPunct="1"/>
              <a:t>9</a:t>
            </a:fld>
            <a:endParaRPr lang="en-US" altLang="en-US" sz="1200" b="0"/>
          </a:p>
        </p:txBody>
      </p:sp>
      <p:sp>
        <p:nvSpPr>
          <p:cNvPr id="11847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84771"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DD31EC0-9616-49FB-A25A-8785D4F3917B}" type="datetimeFigureOut">
              <a:rPr lang="en-CA" smtClean="0"/>
              <a:t>2017-10-23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282200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DD31EC0-9616-49FB-A25A-8785D4F3917B}" type="datetimeFigureOut">
              <a:rPr lang="en-CA" smtClean="0"/>
              <a:t>2017-10-23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291591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DD31EC0-9616-49FB-A25A-8785D4F3917B}" type="datetimeFigureOut">
              <a:rPr lang="en-CA" smtClean="0"/>
              <a:t>2017-10-23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158159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DD31EC0-9616-49FB-A25A-8785D4F3917B}" type="datetimeFigureOut">
              <a:rPr lang="en-CA" smtClean="0"/>
              <a:t>2017-10-23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4070116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D31EC0-9616-49FB-A25A-8785D4F3917B}" type="datetimeFigureOut">
              <a:rPr lang="en-CA" smtClean="0"/>
              <a:t>2017-10-23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4133314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DD31EC0-9616-49FB-A25A-8785D4F3917B}" type="datetimeFigureOut">
              <a:rPr lang="en-CA" smtClean="0"/>
              <a:t>2017-10-23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88028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DD31EC0-9616-49FB-A25A-8785D4F3917B}" type="datetimeFigureOut">
              <a:rPr lang="en-CA" smtClean="0"/>
              <a:t>2017-10-23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67551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DD31EC0-9616-49FB-A25A-8785D4F3917B}" type="datetimeFigureOut">
              <a:rPr lang="en-CA" smtClean="0"/>
              <a:t>2017-10-23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409858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31EC0-9616-49FB-A25A-8785D4F3917B}" type="datetimeFigureOut">
              <a:rPr lang="en-CA" smtClean="0"/>
              <a:t>2017-10-23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3181613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D31EC0-9616-49FB-A25A-8785D4F3917B}" type="datetimeFigureOut">
              <a:rPr lang="en-CA" smtClean="0"/>
              <a:t>2017-10-23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247282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D31EC0-9616-49FB-A25A-8785D4F3917B}" type="datetimeFigureOut">
              <a:rPr lang="en-CA" smtClean="0"/>
              <a:t>2017-10-23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514059-9367-4EF9-B814-3C0B026C35C7}" type="slidenum">
              <a:rPr lang="en-CA" smtClean="0"/>
              <a:t>‹#›</a:t>
            </a:fld>
            <a:endParaRPr lang="en-CA"/>
          </a:p>
        </p:txBody>
      </p:sp>
    </p:spTree>
    <p:extLst>
      <p:ext uri="{BB962C8B-B14F-4D97-AF65-F5344CB8AC3E}">
        <p14:creationId xmlns:p14="http://schemas.microsoft.com/office/powerpoint/2010/main" val="357442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31EC0-9616-49FB-A25A-8785D4F3917B}" type="datetimeFigureOut">
              <a:rPr lang="en-CA" smtClean="0"/>
              <a:t>2017-10-23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14059-9367-4EF9-B814-3C0B026C35C7}" type="slidenum">
              <a:rPr lang="en-CA" smtClean="0"/>
              <a:t>‹#›</a:t>
            </a:fld>
            <a:endParaRPr lang="en-CA"/>
          </a:p>
        </p:txBody>
      </p:sp>
    </p:spTree>
    <p:extLst>
      <p:ext uri="{BB962C8B-B14F-4D97-AF65-F5344CB8AC3E}">
        <p14:creationId xmlns:p14="http://schemas.microsoft.com/office/powerpoint/2010/main" val="4273226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a:solidFill>
                  <a:schemeClr val="bg2"/>
                </a:solidFill>
              </a:rPr>
              <a:t>Copyright Pearson Prentice Hall</a:t>
            </a:r>
          </a:p>
        </p:txBody>
      </p:sp>
      <p:pic>
        <p:nvPicPr>
          <p:cNvPr id="14338" name="Picture 6" descr="ch-18_slide-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715963"/>
            <a:ext cx="5457825" cy="578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6409" name="Rectangle 9"/>
          <p:cNvSpPr>
            <a:spLocks noGrp="1" noChangeArrowheads="1"/>
          </p:cNvSpPr>
          <p:nvPr>
            <p:ph type="title"/>
          </p:nvPr>
        </p:nvSpPr>
        <p:spPr bwMode="auto">
          <a:xfrm>
            <a:off x="914400" y="23149"/>
            <a:ext cx="7316787" cy="15636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r>
              <a:rPr lang="en-US" altLang="en-US" sz="4000" dirty="0" smtClean="0">
                <a:solidFill>
                  <a:srgbClr val="A50000"/>
                </a:solidFill>
              </a:rPr>
              <a:t> </a:t>
            </a:r>
            <a:r>
              <a:rPr lang="en-US" altLang="en-US" sz="4000" dirty="0" smtClean="0">
                <a:solidFill>
                  <a:srgbClr val="A50000"/>
                </a:solidFill>
              </a:rPr>
              <a:t>Domains</a:t>
            </a:r>
            <a:endParaRPr lang="en-US" altLang="en-US" dirty="0" smtClean="0"/>
          </a:p>
        </p:txBody>
      </p:sp>
    </p:spTree>
    <p:extLst>
      <p:ext uri="{BB962C8B-B14F-4D97-AF65-F5344CB8AC3E}">
        <p14:creationId xmlns:p14="http://schemas.microsoft.com/office/powerpoint/2010/main" val="4102750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Copy and Complete:</a:t>
            </a:r>
            <a:endParaRPr lang="en-CA" dirty="0"/>
          </a:p>
        </p:txBody>
      </p:sp>
      <p:sp>
        <p:nvSpPr>
          <p:cNvPr id="3" name="Content Placeholder 2"/>
          <p:cNvSpPr>
            <a:spLocks noGrp="1"/>
          </p:cNvSpPr>
          <p:nvPr>
            <p:ph idx="1"/>
          </p:nvPr>
        </p:nvSpPr>
        <p:spPr>
          <a:xfrm>
            <a:off x="457200" y="1600200"/>
            <a:ext cx="8229600" cy="4953000"/>
          </a:xfrm>
        </p:spPr>
        <p:txBody>
          <a:bodyPr/>
          <a:lstStyle/>
          <a:p>
            <a:r>
              <a:rPr lang="en-US" dirty="0" smtClean="0"/>
              <a:t>As we go through this unit, you will find it helpful to summarize your learning in chart form so all of your information is on one page. (you may use the internet to help find more characteristics, if needed)</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649883828"/>
              </p:ext>
            </p:extLst>
          </p:nvPr>
        </p:nvGraphicFramePr>
        <p:xfrm>
          <a:off x="1447800" y="4495800"/>
          <a:ext cx="6096000" cy="17526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438150">
                <a:tc gridSpan="4">
                  <a:txBody>
                    <a:bodyPr/>
                    <a:lstStyle/>
                    <a:p>
                      <a:r>
                        <a:rPr lang="en-US" dirty="0" smtClean="0"/>
                        <a:t>Domains</a:t>
                      </a:r>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extLst>
                  <a:ext uri="{0D108BD9-81ED-4DB2-BD59-A6C34878D82A}">
                    <a16:rowId xmlns:a16="http://schemas.microsoft.com/office/drawing/2014/main" val="10000"/>
                  </a:ext>
                </a:extLst>
              </a:tr>
              <a:tr h="438150">
                <a:tc>
                  <a:txBody>
                    <a:bodyPr/>
                    <a:lstStyle/>
                    <a:p>
                      <a:endParaRPr lang="en-CA" dirty="0"/>
                    </a:p>
                  </a:txBody>
                  <a:tcPr/>
                </a:tc>
                <a:tc>
                  <a:txBody>
                    <a:bodyPr/>
                    <a:lstStyle/>
                    <a:p>
                      <a:r>
                        <a:rPr lang="en-US" dirty="0" smtClean="0"/>
                        <a:t>Bacteria</a:t>
                      </a:r>
                      <a:endParaRPr lang="en-CA" dirty="0"/>
                    </a:p>
                  </a:txBody>
                  <a:tcPr/>
                </a:tc>
                <a:tc>
                  <a:txBody>
                    <a:bodyPr/>
                    <a:lstStyle/>
                    <a:p>
                      <a:r>
                        <a:rPr lang="en-US" dirty="0" smtClean="0"/>
                        <a:t>Archaea</a:t>
                      </a:r>
                      <a:endParaRPr lang="en-CA" dirty="0"/>
                    </a:p>
                  </a:txBody>
                  <a:tcPr/>
                </a:tc>
                <a:tc>
                  <a:txBody>
                    <a:bodyPr/>
                    <a:lstStyle/>
                    <a:p>
                      <a:r>
                        <a:rPr lang="en-US" dirty="0" smtClean="0"/>
                        <a:t>Eukarya</a:t>
                      </a:r>
                      <a:endParaRPr lang="en-CA" dirty="0"/>
                    </a:p>
                  </a:txBody>
                  <a:tcPr/>
                </a:tc>
                <a:extLst>
                  <a:ext uri="{0D108BD9-81ED-4DB2-BD59-A6C34878D82A}">
                    <a16:rowId xmlns:a16="http://schemas.microsoft.com/office/drawing/2014/main" val="10001"/>
                  </a:ext>
                </a:extLst>
              </a:tr>
              <a:tr h="438150">
                <a:tc>
                  <a:txBody>
                    <a:bodyPr/>
                    <a:lstStyle/>
                    <a:p>
                      <a:r>
                        <a:rPr lang="en-US" dirty="0" smtClean="0"/>
                        <a:t>Characteristics</a:t>
                      </a:r>
                      <a:endParaRPr lang="en-CA" dirty="0"/>
                    </a:p>
                  </a:txBody>
                  <a:tcPr/>
                </a:tc>
                <a:tc>
                  <a:txBody>
                    <a:bodyPr/>
                    <a:lstStyle/>
                    <a:p>
                      <a:endParaRPr lang="en-CA"/>
                    </a:p>
                  </a:txBody>
                  <a:tcPr/>
                </a:tc>
                <a:tc>
                  <a:txBody>
                    <a:bodyPr/>
                    <a:lstStyle/>
                    <a:p>
                      <a:endParaRPr lang="en-CA"/>
                    </a:p>
                  </a:txBody>
                  <a:tcPr/>
                </a:tc>
                <a:tc>
                  <a:txBody>
                    <a:bodyPr/>
                    <a:lstStyle/>
                    <a:p>
                      <a:endParaRPr lang="en-CA"/>
                    </a:p>
                  </a:txBody>
                  <a:tcPr/>
                </a:tc>
                <a:extLst>
                  <a:ext uri="{0D108BD9-81ED-4DB2-BD59-A6C34878D82A}">
                    <a16:rowId xmlns:a16="http://schemas.microsoft.com/office/drawing/2014/main" val="10002"/>
                  </a:ext>
                </a:extLst>
              </a:tr>
              <a:tr h="438150">
                <a:tc>
                  <a:txBody>
                    <a:bodyPr/>
                    <a:lstStyle/>
                    <a:p>
                      <a:endParaRPr lang="en-CA"/>
                    </a:p>
                  </a:txBody>
                  <a:tcPr/>
                </a:tc>
                <a:tc>
                  <a:txBody>
                    <a:bodyPr/>
                    <a:lstStyle/>
                    <a:p>
                      <a:endParaRPr lang="en-CA" dirty="0"/>
                    </a:p>
                  </a:txBody>
                  <a:tcPr/>
                </a:tc>
                <a:tc>
                  <a:txBody>
                    <a:bodyPr/>
                    <a:lstStyle/>
                    <a:p>
                      <a:endParaRPr lang="en-CA"/>
                    </a:p>
                  </a:txBody>
                  <a:tcPr/>
                </a:tc>
                <a:tc>
                  <a:txBody>
                    <a:bodyPr/>
                    <a:lstStyle/>
                    <a:p>
                      <a:endParaRPr lang="en-CA"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18493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a:solidFill>
                  <a:schemeClr val="bg2"/>
                </a:solidFill>
              </a:rPr>
              <a:t>Copyright Pearson Prentice Hall</a:t>
            </a:r>
          </a:p>
        </p:txBody>
      </p:sp>
      <p:sp>
        <p:nvSpPr>
          <p:cNvPr id="22530" name="Rectangle 2"/>
          <p:cNvSpPr>
            <a:spLocks noGrp="1" noChangeArrowheads="1"/>
          </p:cNvSpPr>
          <p:nvPr>
            <p:ph type="title"/>
          </p:nvPr>
        </p:nvSpPr>
        <p:spPr/>
        <p:txBody>
          <a:bodyPr/>
          <a:lstStyle/>
          <a:p>
            <a:pPr eaLnBrk="1" hangingPunct="1"/>
            <a:r>
              <a:rPr lang="en-US" altLang="en-US" smtClean="0"/>
              <a:t>The Three-Domain System</a:t>
            </a:r>
          </a:p>
        </p:txBody>
      </p:sp>
      <p:sp>
        <p:nvSpPr>
          <p:cNvPr id="1163267" name="Rectangle 3"/>
          <p:cNvSpPr>
            <a:spLocks noGrp="1" noChangeArrowheads="1"/>
          </p:cNvSpPr>
          <p:nvPr>
            <p:ph type="body" idx="1"/>
          </p:nvPr>
        </p:nvSpPr>
        <p:spPr/>
        <p:txBody>
          <a:bodyPr/>
          <a:lstStyle/>
          <a:p>
            <a:pPr marL="0" indent="0" eaLnBrk="1" hangingPunct="1"/>
            <a:r>
              <a:rPr lang="en-US" altLang="en-US" smtClean="0"/>
              <a:t>The Three-Domain System</a:t>
            </a:r>
          </a:p>
          <a:p>
            <a:pPr marL="0" indent="0" eaLnBrk="1" hangingPunct="1"/>
            <a:r>
              <a:rPr lang="en-US" altLang="en-US" sz="2800" b="0" smtClean="0"/>
              <a:t>Modern classification is a rapidly </a:t>
            </a:r>
            <a:r>
              <a:rPr lang="en-US" altLang="en-US" sz="2800" b="0" smtClean="0">
                <a:solidFill>
                  <a:srgbClr val="FF0000"/>
                </a:solidFill>
              </a:rPr>
              <a:t>changing</a:t>
            </a:r>
            <a:r>
              <a:rPr lang="en-US" altLang="en-US" sz="2800" b="0" smtClean="0"/>
              <a:t> science!</a:t>
            </a:r>
          </a:p>
          <a:p>
            <a:pPr lvl="2" eaLnBrk="1" hangingPunct="1"/>
            <a:r>
              <a:rPr lang="en-US" altLang="en-US" smtClean="0"/>
              <a:t>Molecular analyses have given rise to a new taxonomic </a:t>
            </a:r>
            <a:r>
              <a:rPr lang="en-US" altLang="en-US" smtClean="0">
                <a:solidFill>
                  <a:srgbClr val="FF0000"/>
                </a:solidFill>
              </a:rPr>
              <a:t>category</a:t>
            </a:r>
            <a:r>
              <a:rPr lang="en-US" altLang="en-US" smtClean="0"/>
              <a:t> that is now recognized by many scientists. </a:t>
            </a:r>
          </a:p>
          <a:p>
            <a:pPr lvl="2" eaLnBrk="1" hangingPunct="1"/>
            <a:r>
              <a:rPr lang="en-US" altLang="en-US" smtClean="0"/>
              <a:t>The </a:t>
            </a:r>
            <a:r>
              <a:rPr lang="en-US" altLang="en-US" b="1" smtClean="0"/>
              <a:t>domain</a:t>
            </a:r>
            <a:r>
              <a:rPr lang="en-US" altLang="en-US" smtClean="0"/>
              <a:t> is a more </a:t>
            </a:r>
            <a:r>
              <a:rPr lang="en-US" altLang="en-US" smtClean="0">
                <a:solidFill>
                  <a:srgbClr val="FF0000"/>
                </a:solidFill>
              </a:rPr>
              <a:t>inclusive</a:t>
            </a:r>
            <a:r>
              <a:rPr lang="en-US" altLang="en-US" smtClean="0"/>
              <a:t> category than any other—larger than a kingdom. </a:t>
            </a:r>
          </a:p>
        </p:txBody>
      </p:sp>
    </p:spTree>
    <p:extLst>
      <p:ext uri="{BB962C8B-B14F-4D97-AF65-F5344CB8AC3E}">
        <p14:creationId xmlns:p14="http://schemas.microsoft.com/office/powerpoint/2010/main" val="847817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3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a:solidFill>
                  <a:schemeClr val="bg2"/>
                </a:solidFill>
              </a:rPr>
              <a:t>Copyright Pearson Prentice Hall</a:t>
            </a:r>
          </a:p>
        </p:txBody>
      </p:sp>
      <p:sp>
        <p:nvSpPr>
          <p:cNvPr id="1243138" name="Rectangle 2"/>
          <p:cNvSpPr>
            <a:spLocks noGrp="1" noChangeArrowheads="1"/>
          </p:cNvSpPr>
          <p:nvPr>
            <p:ph type="title"/>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smtClean="0"/>
              <a:t>The Three-Domain System</a:t>
            </a:r>
          </a:p>
        </p:txBody>
      </p:sp>
      <p:sp>
        <p:nvSpPr>
          <p:cNvPr id="1243139" name="Rectangle 3"/>
          <p:cNvSpPr>
            <a:spLocks noGrp="1" noChangeArrowheads="1"/>
          </p:cNvSpPr>
          <p:nvPr>
            <p:ph type="body" idx="1"/>
          </p:nvPr>
        </p:nvSpPr>
        <p:spPr>
          <a:xfrm>
            <a:off x="273050" y="457201"/>
            <a:ext cx="8032750" cy="5708650"/>
          </a:xfrm>
        </p:spPr>
        <p:txBody>
          <a:bodyPr/>
          <a:lstStyle/>
          <a:p>
            <a:pPr marL="0" indent="0" eaLnBrk="1" hangingPunct="1">
              <a:lnSpc>
                <a:spcPct val="90000"/>
              </a:lnSpc>
            </a:pPr>
            <a:endParaRPr lang="en-US" altLang="en-US" dirty="0" smtClean="0"/>
          </a:p>
          <a:p>
            <a:pPr lvl="1" indent="0" eaLnBrk="1" hangingPunct="1">
              <a:lnSpc>
                <a:spcPct val="90000"/>
              </a:lnSpc>
            </a:pPr>
            <a:endParaRPr lang="en-US" altLang="en-US" dirty="0" smtClean="0"/>
          </a:p>
          <a:p>
            <a:pPr lvl="1" indent="0" eaLnBrk="1" hangingPunct="1">
              <a:lnSpc>
                <a:spcPct val="90000"/>
              </a:lnSpc>
              <a:buNone/>
            </a:pPr>
            <a:r>
              <a:rPr lang="en-US" altLang="en-US" dirty="0" smtClean="0"/>
              <a:t>The </a:t>
            </a:r>
            <a:r>
              <a:rPr lang="en-US" altLang="en-US" dirty="0" smtClean="0"/>
              <a:t>three domains are:</a:t>
            </a:r>
          </a:p>
          <a:p>
            <a:pPr lvl="2">
              <a:lnSpc>
                <a:spcPct val="90000"/>
              </a:lnSpc>
            </a:pPr>
            <a:r>
              <a:rPr lang="en-US" altLang="en-US" b="1" dirty="0">
                <a:solidFill>
                  <a:srgbClr val="FF0000"/>
                </a:solidFill>
              </a:rPr>
              <a:t>Archaea</a:t>
            </a:r>
            <a:r>
              <a:rPr lang="en-US" altLang="en-US" b="1" dirty="0"/>
              <a:t>, = kingdom </a:t>
            </a:r>
            <a:r>
              <a:rPr lang="en-US" altLang="en-US" b="1" dirty="0" err="1"/>
              <a:t>Archaebacteria</a:t>
            </a:r>
            <a:r>
              <a:rPr lang="en-US" altLang="en-US" b="1" dirty="0"/>
              <a:t>.</a:t>
            </a:r>
            <a:endParaRPr lang="en-US" altLang="en-US" dirty="0"/>
          </a:p>
          <a:p>
            <a:pPr lvl="2">
              <a:lnSpc>
                <a:spcPct val="90000"/>
              </a:lnSpc>
            </a:pPr>
            <a:r>
              <a:rPr lang="en-US" altLang="en-US" b="1" dirty="0">
                <a:solidFill>
                  <a:srgbClr val="FF0000"/>
                </a:solidFill>
              </a:rPr>
              <a:t>Bacteria</a:t>
            </a:r>
            <a:r>
              <a:rPr lang="en-US" altLang="en-US" b="1" dirty="0"/>
              <a:t>, = kingdom Eubacteria</a:t>
            </a:r>
            <a:r>
              <a:rPr lang="en-US" altLang="en-US" b="1" dirty="0" smtClean="0"/>
              <a:t>.</a:t>
            </a:r>
          </a:p>
          <a:p>
            <a:pPr lvl="2">
              <a:lnSpc>
                <a:spcPct val="90000"/>
              </a:lnSpc>
            </a:pPr>
            <a:r>
              <a:rPr lang="en-US" altLang="en-US" b="1" dirty="0">
                <a:solidFill>
                  <a:srgbClr val="FF0000"/>
                </a:solidFill>
              </a:rPr>
              <a:t>Eukarya</a:t>
            </a:r>
            <a:r>
              <a:rPr lang="en-US" altLang="en-US" b="1" dirty="0"/>
              <a:t>, = </a:t>
            </a:r>
            <a:r>
              <a:rPr lang="en-US" altLang="en-US" b="1" dirty="0" err="1"/>
              <a:t>protists</a:t>
            </a:r>
            <a:r>
              <a:rPr lang="en-US" altLang="en-US" b="1" dirty="0"/>
              <a:t>, fungi, plants, and animals.</a:t>
            </a:r>
          </a:p>
          <a:p>
            <a:pPr lvl="2" eaLnBrk="1" hangingPunct="1">
              <a:lnSpc>
                <a:spcPct val="90000"/>
              </a:lnSpc>
            </a:pPr>
            <a:endParaRPr lang="en-US" altLang="en-US" dirty="0" smtClean="0"/>
          </a:p>
          <a:p>
            <a:pPr lvl="2" eaLnBrk="1" hangingPunct="1">
              <a:lnSpc>
                <a:spcPct val="90000"/>
              </a:lnSpc>
            </a:pPr>
            <a:endParaRPr lang="en-US" altLang="en-US" dirty="0" smtClean="0"/>
          </a:p>
        </p:txBody>
      </p:sp>
      <p:sp>
        <p:nvSpPr>
          <p:cNvPr id="1243141" name="Rectangle 5"/>
          <p:cNvSpPr>
            <a:spLocks noChangeArrowheads="1"/>
          </p:cNvSpPr>
          <p:nvPr/>
        </p:nvSpPr>
        <p:spPr bwMode="auto">
          <a:xfrm>
            <a:off x="474663" y="2257425"/>
            <a:ext cx="1047750" cy="8715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spAutoFit/>
          </a:bodyPr>
          <a:lstStyle/>
          <a:p>
            <a:pPr>
              <a:defRPr/>
            </a:pPr>
            <a:endParaRPr lang="en-US" sz="1800">
              <a:latin typeface="Arial" charset="0"/>
              <a:ea typeface="ＭＳ Ｐゴシック" charset="0"/>
            </a:endParaRPr>
          </a:p>
        </p:txBody>
      </p:sp>
    </p:spTree>
    <p:extLst>
      <p:ext uri="{BB962C8B-B14F-4D97-AF65-F5344CB8AC3E}">
        <p14:creationId xmlns:p14="http://schemas.microsoft.com/office/powerpoint/2010/main" val="4183817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a:solidFill>
                  <a:schemeClr val="bg2"/>
                </a:solidFill>
              </a:rPr>
              <a:t>Copyright Pearson Prentice Hall</a:t>
            </a:r>
          </a:p>
        </p:txBody>
      </p:sp>
      <p:sp>
        <p:nvSpPr>
          <p:cNvPr id="28674" name="Rectangle 2"/>
          <p:cNvSpPr>
            <a:spLocks noGrp="1" noChangeArrowheads="1"/>
          </p:cNvSpPr>
          <p:nvPr>
            <p:ph type="title"/>
          </p:nvPr>
        </p:nvSpPr>
        <p:spPr/>
        <p:txBody>
          <a:bodyPr>
            <a:normAutofit fontScale="90000"/>
          </a:bodyPr>
          <a:lstStyle/>
          <a:p>
            <a:pPr eaLnBrk="1" hangingPunct="1"/>
            <a:r>
              <a:rPr lang="en-US" altLang="en-US" smtClean="0"/>
              <a:t>Domain Archaea</a:t>
            </a:r>
            <a:br>
              <a:rPr lang="en-US" altLang="en-US" smtClean="0"/>
            </a:br>
            <a:endParaRPr lang="en-US" altLang="en-US" smtClean="0"/>
          </a:p>
        </p:txBody>
      </p:sp>
      <p:sp>
        <p:nvSpPr>
          <p:cNvPr id="28675" name="Rectangle 3"/>
          <p:cNvSpPr>
            <a:spLocks noGrp="1" noChangeArrowheads="1"/>
          </p:cNvSpPr>
          <p:nvPr>
            <p:ph type="body" idx="1"/>
          </p:nvPr>
        </p:nvSpPr>
        <p:spPr>
          <a:xfrm>
            <a:off x="269875" y="1068388"/>
            <a:ext cx="3913188" cy="5789612"/>
          </a:xfrm>
          <a:noFill/>
        </p:spPr>
        <p:txBody>
          <a:bodyPr/>
          <a:lstStyle/>
          <a:p>
            <a:pPr marL="0" indent="0" eaLnBrk="1" hangingPunct="1">
              <a:lnSpc>
                <a:spcPct val="90000"/>
              </a:lnSpc>
            </a:pPr>
            <a:r>
              <a:rPr lang="en-US" altLang="en-US" sz="2400" dirty="0" smtClean="0"/>
              <a:t>The domain Archaea corresponds to the kingdom </a:t>
            </a:r>
            <a:r>
              <a:rPr lang="en-US" altLang="en-US" sz="2400" b="1" dirty="0" err="1" smtClean="0"/>
              <a:t>Archaebacteria</a:t>
            </a:r>
            <a:r>
              <a:rPr lang="en-US" altLang="en-US" sz="2400" b="1" dirty="0" smtClean="0"/>
              <a:t>. </a:t>
            </a:r>
            <a:endParaRPr lang="en-US" altLang="en-US" sz="2400" dirty="0" smtClean="0"/>
          </a:p>
          <a:p>
            <a:pPr lvl="2" eaLnBrk="1" hangingPunct="1">
              <a:lnSpc>
                <a:spcPct val="90000"/>
              </a:lnSpc>
            </a:pPr>
            <a:r>
              <a:rPr lang="en-US" altLang="en-US" sz="2400" dirty="0" smtClean="0">
                <a:solidFill>
                  <a:srgbClr val="FF0000"/>
                </a:solidFill>
              </a:rPr>
              <a:t>Unicellular</a:t>
            </a:r>
            <a:r>
              <a:rPr lang="en-US" altLang="en-US" sz="2400" dirty="0" smtClean="0"/>
              <a:t>   prokaryotes</a:t>
            </a:r>
          </a:p>
          <a:p>
            <a:pPr lvl="2" eaLnBrk="1" hangingPunct="1">
              <a:lnSpc>
                <a:spcPct val="90000"/>
              </a:lnSpc>
            </a:pPr>
            <a:r>
              <a:rPr lang="en-US" altLang="en-US" sz="2400" b="1" dirty="0" smtClean="0"/>
              <a:t>live in </a:t>
            </a:r>
            <a:r>
              <a:rPr lang="en-US" altLang="en-US" sz="2400" b="1" dirty="0" smtClean="0">
                <a:solidFill>
                  <a:srgbClr val="FF0000"/>
                </a:solidFill>
              </a:rPr>
              <a:t>extreme</a:t>
            </a:r>
            <a:r>
              <a:rPr lang="en-US" altLang="en-US" sz="2400" b="1" dirty="0" smtClean="0"/>
              <a:t> environments (most like early earth)</a:t>
            </a:r>
          </a:p>
          <a:p>
            <a:pPr lvl="2" eaLnBrk="1" hangingPunct="1">
              <a:lnSpc>
                <a:spcPct val="90000"/>
              </a:lnSpc>
            </a:pPr>
            <a:r>
              <a:rPr lang="en-US" altLang="en-US" sz="2400" dirty="0" smtClean="0"/>
              <a:t>cell walls are simpler, and their cell membranes contain unusual lipids not found in any other organism. </a:t>
            </a:r>
          </a:p>
          <a:p>
            <a:pPr lvl="2" eaLnBrk="1" hangingPunct="1">
              <a:lnSpc>
                <a:spcPct val="90000"/>
              </a:lnSpc>
            </a:pPr>
            <a:endParaRPr lang="en-US" altLang="en-US" sz="2400" b="1" dirty="0" smtClean="0"/>
          </a:p>
        </p:txBody>
      </p:sp>
      <p:pic>
        <p:nvPicPr>
          <p:cNvPr id="28676" name="Picture 6" descr="sb4377f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412835"/>
            <a:ext cx="3880763" cy="546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9655" name="Picture 7" descr="Untitled-0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50581" y="167753"/>
            <a:ext cx="1804988"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3957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79655"/>
                                        </p:tgtEl>
                                        <p:attrNameLst>
                                          <p:attrName>style.visibility</p:attrName>
                                        </p:attrNameLst>
                                      </p:cBhvr>
                                      <p:to>
                                        <p:strVal val="visible"/>
                                      </p:to>
                                    </p:set>
                                    <p:animEffect transition="in" filter="box(in)">
                                      <p:cBhvr>
                                        <p:cTn id="7" dur="500"/>
                                        <p:tgtEl>
                                          <p:spTgt spid="1179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a:solidFill>
                  <a:schemeClr val="bg2"/>
                </a:solidFill>
              </a:rPr>
              <a:t>Copyright Pearson Prentice Hall</a:t>
            </a:r>
          </a:p>
        </p:txBody>
      </p:sp>
      <p:sp>
        <p:nvSpPr>
          <p:cNvPr id="26626" name="Rectangle 2"/>
          <p:cNvSpPr>
            <a:spLocks noGrp="1" noChangeArrowheads="1"/>
          </p:cNvSpPr>
          <p:nvPr>
            <p:ph type="title"/>
          </p:nvPr>
        </p:nvSpPr>
        <p:spPr/>
        <p:txBody>
          <a:bodyPr/>
          <a:lstStyle/>
          <a:p>
            <a:pPr eaLnBrk="1" hangingPunct="1"/>
            <a:r>
              <a:rPr lang="en-US" altLang="en-US" smtClean="0"/>
              <a:t>Domain Bacteria</a:t>
            </a:r>
          </a:p>
        </p:txBody>
      </p:sp>
      <p:sp>
        <p:nvSpPr>
          <p:cNvPr id="26627" name="Rectangle 3"/>
          <p:cNvSpPr>
            <a:spLocks noGrp="1" noChangeArrowheads="1"/>
          </p:cNvSpPr>
          <p:nvPr>
            <p:ph type="body" idx="1"/>
          </p:nvPr>
        </p:nvSpPr>
        <p:spPr>
          <a:xfrm>
            <a:off x="365125" y="1309688"/>
            <a:ext cx="3770313" cy="5411787"/>
          </a:xfrm>
          <a:noFill/>
        </p:spPr>
        <p:txBody>
          <a:bodyPr/>
          <a:lstStyle/>
          <a:p>
            <a:pPr marL="0" indent="0" eaLnBrk="1" hangingPunct="1"/>
            <a:r>
              <a:rPr lang="en-US" altLang="en-US" dirty="0" smtClean="0"/>
              <a:t>The domain Bacteria corresponds to the kingdom </a:t>
            </a:r>
            <a:r>
              <a:rPr lang="en-US" altLang="en-US" b="1" dirty="0" smtClean="0"/>
              <a:t>Eubacteria</a:t>
            </a:r>
            <a:r>
              <a:rPr lang="en-US" altLang="en-US" dirty="0" smtClean="0"/>
              <a:t>.</a:t>
            </a:r>
          </a:p>
          <a:p>
            <a:pPr lvl="2" eaLnBrk="1" hangingPunct="1"/>
            <a:r>
              <a:rPr lang="en-US" altLang="en-US" dirty="0" smtClean="0"/>
              <a:t>unicellular prokaryotes.</a:t>
            </a:r>
          </a:p>
          <a:p>
            <a:pPr lvl="2" eaLnBrk="1" hangingPunct="1"/>
            <a:r>
              <a:rPr lang="en-US" altLang="en-US" dirty="0" smtClean="0"/>
              <a:t>cells have thick, rigid cell walls that surround a cell membrane</a:t>
            </a:r>
            <a:r>
              <a:rPr lang="en-US" altLang="en-US" dirty="0" smtClean="0"/>
              <a:t>.</a:t>
            </a:r>
          </a:p>
          <a:p>
            <a:pPr lvl="2" eaLnBrk="1" hangingPunct="1"/>
            <a:r>
              <a:rPr lang="en-US" altLang="en-US" dirty="0" smtClean="0"/>
              <a:t>First organisms to photosynthesize</a:t>
            </a:r>
          </a:p>
          <a:p>
            <a:pPr lvl="2" eaLnBrk="1" hangingPunct="1"/>
            <a:r>
              <a:rPr lang="en-US" altLang="en-US" dirty="0" smtClean="0"/>
              <a:t>Cyanobacteria</a:t>
            </a:r>
            <a:endParaRPr lang="en-US" altLang="en-US" dirty="0" smtClean="0"/>
          </a:p>
          <a:p>
            <a:pPr marL="0" indent="0" eaLnBrk="1" hangingPunct="1"/>
            <a:endParaRPr lang="en-US" altLang="en-US" dirty="0" smtClean="0"/>
          </a:p>
        </p:txBody>
      </p:sp>
      <p:pic>
        <p:nvPicPr>
          <p:cNvPr id="26628" name="Picture 7" descr="sb4377f1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524000"/>
            <a:ext cx="3414448"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668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a:solidFill>
                  <a:schemeClr val="bg2"/>
                </a:solidFill>
              </a:rPr>
              <a:t>Copyright Pearson Prentice Hall</a:t>
            </a:r>
          </a:p>
        </p:txBody>
      </p:sp>
      <p:sp>
        <p:nvSpPr>
          <p:cNvPr id="16386" name="Rectangle 12"/>
          <p:cNvSpPr>
            <a:spLocks noGrp="1" noChangeArrowheads="1"/>
          </p:cNvSpPr>
          <p:nvPr>
            <p:ph type="title"/>
          </p:nvPr>
        </p:nvSpPr>
        <p:spPr/>
        <p:txBody>
          <a:bodyPr/>
          <a:lstStyle/>
          <a:p>
            <a:pPr eaLnBrk="1" hangingPunct="1"/>
            <a:r>
              <a:rPr lang="en-US" altLang="en-US" smtClean="0"/>
              <a:t>The Tree of Life Evolves</a:t>
            </a:r>
          </a:p>
        </p:txBody>
      </p:sp>
      <p:sp>
        <p:nvSpPr>
          <p:cNvPr id="151565" name="Rectangle 13"/>
          <p:cNvSpPr>
            <a:spLocks noGrp="1" noChangeArrowheads="1"/>
          </p:cNvSpPr>
          <p:nvPr>
            <p:ph type="body" idx="1"/>
          </p:nvPr>
        </p:nvSpPr>
        <p:spPr/>
        <p:txBody>
          <a:bodyPr/>
          <a:lstStyle/>
          <a:p>
            <a:pPr marL="0" indent="0" eaLnBrk="1" hangingPunct="1"/>
            <a:r>
              <a:rPr lang="en-US" altLang="en-US" dirty="0" smtClean="0"/>
              <a:t>The Tree of Life Evolves</a:t>
            </a:r>
          </a:p>
          <a:p>
            <a:pPr lvl="2" eaLnBrk="1" hangingPunct="1"/>
            <a:r>
              <a:rPr lang="en-US" altLang="en-US" dirty="0" smtClean="0"/>
              <a:t>Linnaeus (more on him later) classified organisms into two kingdoms</a:t>
            </a:r>
            <a:r>
              <a:rPr lang="en-US" altLang="en-US" dirty="0" smtClean="0">
                <a:solidFill>
                  <a:srgbClr val="FF0000"/>
                </a:solidFill>
              </a:rPr>
              <a:t>— animals</a:t>
            </a:r>
            <a:r>
              <a:rPr lang="en-US" altLang="en-US" dirty="0" smtClean="0"/>
              <a:t> and </a:t>
            </a:r>
            <a:r>
              <a:rPr lang="en-US" altLang="en-US" dirty="0" smtClean="0">
                <a:solidFill>
                  <a:srgbClr val="FF0000"/>
                </a:solidFill>
              </a:rPr>
              <a:t>plants</a:t>
            </a:r>
            <a:r>
              <a:rPr lang="en-US" altLang="en-US" dirty="0" smtClean="0"/>
              <a:t>.</a:t>
            </a:r>
          </a:p>
          <a:p>
            <a:pPr lvl="2" eaLnBrk="1" hangingPunct="1"/>
            <a:r>
              <a:rPr lang="en-US" altLang="en-US" dirty="0" smtClean="0"/>
              <a:t>The only known differences among living things were the fundamental </a:t>
            </a:r>
            <a:r>
              <a:rPr lang="en-US" altLang="en-US" dirty="0" smtClean="0">
                <a:solidFill>
                  <a:srgbClr val="FF0000"/>
                </a:solidFill>
              </a:rPr>
              <a:t>traits</a:t>
            </a:r>
            <a:r>
              <a:rPr lang="en-US" altLang="en-US" dirty="0" smtClean="0"/>
              <a:t> that separated animals from plants.  We now use many different kinds of evidence including DNA, proteins, embryology, etc.</a:t>
            </a:r>
          </a:p>
        </p:txBody>
      </p:sp>
    </p:spTree>
    <p:extLst>
      <p:ext uri="{BB962C8B-B14F-4D97-AF65-F5344CB8AC3E}">
        <p14:creationId xmlns:p14="http://schemas.microsoft.com/office/powerpoint/2010/main" val="3023629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156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15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a:solidFill>
                  <a:schemeClr val="bg2"/>
                </a:solidFill>
              </a:rPr>
              <a:t>Copyright Pearson Prentice Hall</a:t>
            </a:r>
          </a:p>
        </p:txBody>
      </p:sp>
      <p:sp>
        <p:nvSpPr>
          <p:cNvPr id="268296" name="Rectangle 8"/>
          <p:cNvSpPr>
            <a:spLocks noGrp="1" noChangeArrowheads="1"/>
          </p:cNvSpPr>
          <p:nvPr>
            <p:ph type="title"/>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smtClean="0"/>
              <a:t>The Tree of Life Evolves</a:t>
            </a:r>
          </a:p>
        </p:txBody>
      </p:sp>
      <p:sp>
        <p:nvSpPr>
          <p:cNvPr id="268297" name="Rectangle 9"/>
          <p:cNvSpPr>
            <a:spLocks noGrp="1" noChangeArrowheads="1"/>
          </p:cNvSpPr>
          <p:nvPr>
            <p:ph type="body" idx="1"/>
          </p:nvPr>
        </p:nvSpPr>
        <p:spPr>
          <a:xfrm>
            <a:off x="260511" y="527050"/>
            <a:ext cx="8273889" cy="5721350"/>
          </a:xfrm>
        </p:spPr>
        <p:txBody>
          <a:bodyPr/>
          <a:lstStyle/>
          <a:p>
            <a:pPr marL="0" indent="0" eaLnBrk="1" hangingPunct="1"/>
            <a:endParaRPr lang="en-US" altLang="en-US" dirty="0" smtClean="0"/>
          </a:p>
          <a:p>
            <a:pPr lvl="1" indent="0" eaLnBrk="1" hangingPunct="1"/>
            <a:r>
              <a:rPr lang="en-US" altLang="en-US" dirty="0" smtClean="0"/>
              <a:t>The six-kingdom system of classification includes:</a:t>
            </a:r>
          </a:p>
          <a:p>
            <a:pPr lvl="2" eaLnBrk="1" hangingPunct="1"/>
            <a:r>
              <a:rPr lang="en-US" altLang="en-US" b="1" dirty="0" smtClean="0">
                <a:solidFill>
                  <a:srgbClr val="FF0000"/>
                </a:solidFill>
              </a:rPr>
              <a:t>Eubacteria</a:t>
            </a:r>
          </a:p>
          <a:p>
            <a:pPr lvl="2" eaLnBrk="1" hangingPunct="1"/>
            <a:r>
              <a:rPr lang="en-US" altLang="en-US" b="1" dirty="0" err="1" smtClean="0">
                <a:solidFill>
                  <a:srgbClr val="FF0000"/>
                </a:solidFill>
              </a:rPr>
              <a:t>Archaebacteria</a:t>
            </a:r>
            <a:endParaRPr lang="en-US" altLang="en-US" b="1" dirty="0" smtClean="0">
              <a:solidFill>
                <a:srgbClr val="FF0000"/>
              </a:solidFill>
            </a:endParaRPr>
          </a:p>
          <a:p>
            <a:pPr lvl="2" eaLnBrk="1" hangingPunct="1"/>
            <a:r>
              <a:rPr lang="en-US" altLang="en-US" b="1" dirty="0" smtClean="0">
                <a:solidFill>
                  <a:srgbClr val="FF0000"/>
                </a:solidFill>
              </a:rPr>
              <a:t>Protista</a:t>
            </a:r>
          </a:p>
          <a:p>
            <a:pPr lvl="2" eaLnBrk="1" hangingPunct="1"/>
            <a:r>
              <a:rPr lang="en-US" altLang="en-US" b="1" dirty="0" smtClean="0">
                <a:solidFill>
                  <a:srgbClr val="FF0000"/>
                </a:solidFill>
              </a:rPr>
              <a:t>Fungi</a:t>
            </a:r>
          </a:p>
          <a:p>
            <a:pPr lvl="2" eaLnBrk="1" hangingPunct="1"/>
            <a:r>
              <a:rPr lang="en-US" altLang="en-US" b="1" dirty="0" smtClean="0">
                <a:solidFill>
                  <a:srgbClr val="FF0000"/>
                </a:solidFill>
              </a:rPr>
              <a:t>Plantae</a:t>
            </a:r>
          </a:p>
          <a:p>
            <a:pPr lvl="2" eaLnBrk="1" hangingPunct="1"/>
            <a:r>
              <a:rPr lang="en-US" altLang="en-US" b="1" dirty="0" smtClean="0">
                <a:solidFill>
                  <a:srgbClr val="FF0000"/>
                </a:solidFill>
              </a:rPr>
              <a:t>Animalia</a:t>
            </a:r>
          </a:p>
        </p:txBody>
      </p:sp>
      <p:sp>
        <p:nvSpPr>
          <p:cNvPr id="268301" name="Rectangle 13"/>
          <p:cNvSpPr>
            <a:spLocks noChangeArrowheads="1"/>
          </p:cNvSpPr>
          <p:nvPr/>
        </p:nvSpPr>
        <p:spPr bwMode="auto">
          <a:xfrm>
            <a:off x="319088" y="2274888"/>
            <a:ext cx="1077912" cy="6588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latin typeface="Arial" charset="0"/>
              <a:ea typeface="ＭＳ Ｐゴシック" charset="0"/>
            </a:endParaRPr>
          </a:p>
        </p:txBody>
      </p:sp>
    </p:spTree>
    <p:extLst>
      <p:ext uri="{BB962C8B-B14F-4D97-AF65-F5344CB8AC3E}">
        <p14:creationId xmlns:p14="http://schemas.microsoft.com/office/powerpoint/2010/main" val="2921357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829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829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829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829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829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6829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a:solidFill>
                  <a:schemeClr val="bg2"/>
                </a:solidFill>
              </a:rPr>
              <a:t>Copyright Pearson Prentice Hall</a:t>
            </a:r>
          </a:p>
        </p:txBody>
      </p:sp>
      <p:sp>
        <p:nvSpPr>
          <p:cNvPr id="20482" name="Rectangle 6"/>
          <p:cNvSpPr>
            <a:spLocks noGrp="1" noChangeArrowheads="1"/>
          </p:cNvSpPr>
          <p:nvPr>
            <p:ph type="title"/>
          </p:nvPr>
        </p:nvSpPr>
        <p:spPr/>
        <p:txBody>
          <a:bodyPr/>
          <a:lstStyle/>
          <a:p>
            <a:pPr eaLnBrk="1" hangingPunct="1"/>
            <a:r>
              <a:rPr lang="en-US" altLang="en-US" smtClean="0"/>
              <a:t>The Tree of Life Evolves</a:t>
            </a:r>
          </a:p>
        </p:txBody>
      </p:sp>
      <p:pic>
        <p:nvPicPr>
          <p:cNvPr id="20483" name="Picture 10" descr="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488" y="2209800"/>
            <a:ext cx="8707437" cy="271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9183" name="Picture 15"/>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l="4073" r="4195" b="-2409"/>
          <a:stretch>
            <a:fillRect/>
          </a:stretch>
        </p:blipFill>
        <p:spPr bwMode="auto">
          <a:xfrm>
            <a:off x="290513" y="2192338"/>
            <a:ext cx="8662987" cy="2781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59186" name="Text Box 18"/>
          <p:cNvSpPr txBox="1">
            <a:spLocks noChangeArrowheads="1"/>
          </p:cNvSpPr>
          <p:nvPr/>
        </p:nvSpPr>
        <p:spPr bwMode="auto">
          <a:xfrm>
            <a:off x="2206625" y="2195513"/>
            <a:ext cx="476885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mtClean="0">
                <a:solidFill>
                  <a:schemeClr val="bg1"/>
                </a:solidFill>
              </a:rPr>
              <a:t>Changing Number of Kingdoms</a:t>
            </a:r>
          </a:p>
        </p:txBody>
      </p:sp>
      <p:sp>
        <p:nvSpPr>
          <p:cNvPr id="1159187" name="Text Box 19"/>
          <p:cNvSpPr txBox="1">
            <a:spLocks noChangeArrowheads="1"/>
          </p:cNvSpPr>
          <p:nvPr/>
        </p:nvSpPr>
        <p:spPr bwMode="auto">
          <a:xfrm>
            <a:off x="179388" y="2644775"/>
            <a:ext cx="1800225"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2000" smtClean="0"/>
              <a:t>Introduced</a:t>
            </a:r>
          </a:p>
        </p:txBody>
      </p:sp>
      <p:sp>
        <p:nvSpPr>
          <p:cNvPr id="1159188" name="Text Box 20"/>
          <p:cNvSpPr txBox="1">
            <a:spLocks noChangeArrowheads="1"/>
          </p:cNvSpPr>
          <p:nvPr/>
        </p:nvSpPr>
        <p:spPr bwMode="auto">
          <a:xfrm>
            <a:off x="3849688" y="2632075"/>
            <a:ext cx="2647950"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2000" smtClean="0"/>
              <a:t>Names of Kingdoms</a:t>
            </a:r>
          </a:p>
        </p:txBody>
      </p:sp>
      <p:sp>
        <p:nvSpPr>
          <p:cNvPr id="1159189" name="Text Box 21"/>
          <p:cNvSpPr txBox="1">
            <a:spLocks noChangeArrowheads="1"/>
          </p:cNvSpPr>
          <p:nvPr/>
        </p:nvSpPr>
        <p:spPr bwMode="auto">
          <a:xfrm>
            <a:off x="628650" y="3106738"/>
            <a:ext cx="882650" cy="434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eaLnBrk="0" hangingPunct="0">
              <a:tabLst>
                <a:tab pos="1828800" algn="l"/>
              </a:tabLst>
              <a:defRPr sz="2400" b="1">
                <a:solidFill>
                  <a:schemeClr val="tx1"/>
                </a:solidFill>
                <a:latin typeface="Arial" pitchFamily="34" charset="0"/>
                <a:ea typeface="ＭＳ Ｐゴシック" pitchFamily="34" charset="-128"/>
              </a:defRPr>
            </a:lvl1pPr>
            <a:lvl2pPr marL="742950" indent="-285750" eaLnBrk="0" hangingPunct="0">
              <a:tabLst>
                <a:tab pos="1828800" algn="l"/>
              </a:tabLst>
              <a:defRPr sz="2400" b="1">
                <a:solidFill>
                  <a:schemeClr val="tx1"/>
                </a:solidFill>
                <a:latin typeface="Arial" pitchFamily="34" charset="0"/>
                <a:ea typeface="ＭＳ Ｐゴシック" pitchFamily="34" charset="-128"/>
              </a:defRPr>
            </a:lvl2pPr>
            <a:lvl3pPr marL="1143000" indent="-228600" eaLnBrk="0" hangingPunct="0">
              <a:tabLst>
                <a:tab pos="1828800" algn="l"/>
              </a:tabLst>
              <a:defRPr sz="2400" b="1">
                <a:solidFill>
                  <a:schemeClr val="tx1"/>
                </a:solidFill>
                <a:latin typeface="Arial" pitchFamily="34" charset="0"/>
                <a:ea typeface="ＭＳ Ｐゴシック" pitchFamily="34" charset="-128"/>
              </a:defRPr>
            </a:lvl3pPr>
            <a:lvl4pPr marL="1600200" indent="-228600" eaLnBrk="0" hangingPunct="0">
              <a:tabLst>
                <a:tab pos="1828800" algn="l"/>
              </a:tabLst>
              <a:defRPr sz="2400" b="1">
                <a:solidFill>
                  <a:schemeClr val="tx1"/>
                </a:solidFill>
                <a:latin typeface="Arial" pitchFamily="34" charset="0"/>
                <a:ea typeface="ＭＳ Ｐゴシック" pitchFamily="34" charset="-128"/>
              </a:defRPr>
            </a:lvl4pPr>
            <a:lvl5pPr marL="2057400" indent="-228600" eaLnBrk="0" hangingPunct="0">
              <a:tabLst>
                <a:tab pos="1828800" algn="l"/>
              </a:tabLst>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9pPr>
          </a:lstStyle>
          <a:p>
            <a:pPr eaLnBrk="1" hangingPunct="1"/>
            <a:r>
              <a:rPr lang="en-US" altLang="en-US" sz="1800"/>
              <a:t>1700</a:t>
            </a:r>
            <a:r>
              <a:rPr lang="ja-JP" altLang="en-US" sz="1800"/>
              <a:t>’</a:t>
            </a:r>
            <a:r>
              <a:rPr lang="en-US" altLang="ja-JP" sz="1800"/>
              <a:t>s</a:t>
            </a:r>
            <a:endParaRPr lang="en-US" altLang="en-US" sz="1800"/>
          </a:p>
        </p:txBody>
      </p:sp>
      <p:sp>
        <p:nvSpPr>
          <p:cNvPr id="1159190" name="Text Box 22"/>
          <p:cNvSpPr txBox="1">
            <a:spLocks noChangeArrowheads="1"/>
          </p:cNvSpPr>
          <p:nvPr/>
        </p:nvSpPr>
        <p:spPr bwMode="auto">
          <a:xfrm>
            <a:off x="407988" y="3540125"/>
            <a:ext cx="1417637" cy="434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eaLnBrk="0" hangingPunct="0">
              <a:tabLst>
                <a:tab pos="1828800" algn="l"/>
              </a:tabLst>
              <a:defRPr sz="2400" b="1">
                <a:solidFill>
                  <a:schemeClr val="tx1"/>
                </a:solidFill>
                <a:latin typeface="Arial" pitchFamily="34" charset="0"/>
                <a:ea typeface="ＭＳ Ｐゴシック" pitchFamily="34" charset="-128"/>
              </a:defRPr>
            </a:lvl1pPr>
            <a:lvl2pPr marL="742950" indent="-285750" eaLnBrk="0" hangingPunct="0">
              <a:tabLst>
                <a:tab pos="1828800" algn="l"/>
              </a:tabLst>
              <a:defRPr sz="2400" b="1">
                <a:solidFill>
                  <a:schemeClr val="tx1"/>
                </a:solidFill>
                <a:latin typeface="Arial" pitchFamily="34" charset="0"/>
                <a:ea typeface="ＭＳ Ｐゴシック" pitchFamily="34" charset="-128"/>
              </a:defRPr>
            </a:lvl2pPr>
            <a:lvl3pPr marL="1143000" indent="-228600" eaLnBrk="0" hangingPunct="0">
              <a:tabLst>
                <a:tab pos="1828800" algn="l"/>
              </a:tabLst>
              <a:defRPr sz="2400" b="1">
                <a:solidFill>
                  <a:schemeClr val="tx1"/>
                </a:solidFill>
                <a:latin typeface="Arial" pitchFamily="34" charset="0"/>
                <a:ea typeface="ＭＳ Ｐゴシック" pitchFamily="34" charset="-128"/>
              </a:defRPr>
            </a:lvl3pPr>
            <a:lvl4pPr marL="1600200" indent="-228600" eaLnBrk="0" hangingPunct="0">
              <a:tabLst>
                <a:tab pos="1828800" algn="l"/>
              </a:tabLst>
              <a:defRPr sz="2400" b="1">
                <a:solidFill>
                  <a:schemeClr val="tx1"/>
                </a:solidFill>
                <a:latin typeface="Arial" pitchFamily="34" charset="0"/>
                <a:ea typeface="ＭＳ Ｐゴシック" pitchFamily="34" charset="-128"/>
              </a:defRPr>
            </a:lvl4pPr>
            <a:lvl5pPr marL="2057400" indent="-228600" eaLnBrk="0" hangingPunct="0">
              <a:tabLst>
                <a:tab pos="1828800" algn="l"/>
              </a:tabLst>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9pPr>
          </a:lstStyle>
          <a:p>
            <a:pPr eaLnBrk="1" hangingPunct="1"/>
            <a:r>
              <a:rPr lang="en-US" altLang="en-US" sz="1800"/>
              <a:t>Late 1800</a:t>
            </a:r>
            <a:r>
              <a:rPr lang="ja-JP" altLang="en-US" sz="1800"/>
              <a:t>’</a:t>
            </a:r>
            <a:r>
              <a:rPr lang="en-US" altLang="ja-JP" sz="1800"/>
              <a:t>s</a:t>
            </a:r>
            <a:endParaRPr lang="en-US" altLang="en-US" sz="1800"/>
          </a:p>
        </p:txBody>
      </p:sp>
      <p:sp>
        <p:nvSpPr>
          <p:cNvPr id="1159191" name="Text Box 23"/>
          <p:cNvSpPr txBox="1">
            <a:spLocks noChangeArrowheads="1"/>
          </p:cNvSpPr>
          <p:nvPr/>
        </p:nvSpPr>
        <p:spPr bwMode="auto">
          <a:xfrm>
            <a:off x="639763" y="3970338"/>
            <a:ext cx="882650" cy="434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eaLnBrk="0" hangingPunct="0">
              <a:tabLst>
                <a:tab pos="1828800" algn="l"/>
              </a:tabLst>
              <a:defRPr sz="2400" b="1">
                <a:solidFill>
                  <a:schemeClr val="tx1"/>
                </a:solidFill>
                <a:latin typeface="Arial" pitchFamily="34" charset="0"/>
                <a:ea typeface="ＭＳ Ｐゴシック" pitchFamily="34" charset="-128"/>
              </a:defRPr>
            </a:lvl1pPr>
            <a:lvl2pPr marL="742950" indent="-285750" eaLnBrk="0" hangingPunct="0">
              <a:tabLst>
                <a:tab pos="1828800" algn="l"/>
              </a:tabLst>
              <a:defRPr sz="2400" b="1">
                <a:solidFill>
                  <a:schemeClr val="tx1"/>
                </a:solidFill>
                <a:latin typeface="Arial" pitchFamily="34" charset="0"/>
                <a:ea typeface="ＭＳ Ｐゴシック" pitchFamily="34" charset="-128"/>
              </a:defRPr>
            </a:lvl2pPr>
            <a:lvl3pPr marL="1143000" indent="-228600" eaLnBrk="0" hangingPunct="0">
              <a:tabLst>
                <a:tab pos="1828800" algn="l"/>
              </a:tabLst>
              <a:defRPr sz="2400" b="1">
                <a:solidFill>
                  <a:schemeClr val="tx1"/>
                </a:solidFill>
                <a:latin typeface="Arial" pitchFamily="34" charset="0"/>
                <a:ea typeface="ＭＳ Ｐゴシック" pitchFamily="34" charset="-128"/>
              </a:defRPr>
            </a:lvl3pPr>
            <a:lvl4pPr marL="1600200" indent="-228600" eaLnBrk="0" hangingPunct="0">
              <a:tabLst>
                <a:tab pos="1828800" algn="l"/>
              </a:tabLst>
              <a:defRPr sz="2400" b="1">
                <a:solidFill>
                  <a:schemeClr val="tx1"/>
                </a:solidFill>
                <a:latin typeface="Arial" pitchFamily="34" charset="0"/>
                <a:ea typeface="ＭＳ Ｐゴシック" pitchFamily="34" charset="-128"/>
              </a:defRPr>
            </a:lvl4pPr>
            <a:lvl5pPr marL="2057400" indent="-228600" eaLnBrk="0" hangingPunct="0">
              <a:tabLst>
                <a:tab pos="1828800" algn="l"/>
              </a:tabLst>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9pPr>
          </a:lstStyle>
          <a:p>
            <a:pPr eaLnBrk="1" hangingPunct="1"/>
            <a:r>
              <a:rPr lang="en-US" altLang="en-US" sz="1800"/>
              <a:t>1950</a:t>
            </a:r>
            <a:r>
              <a:rPr lang="ja-JP" altLang="en-US" sz="1800"/>
              <a:t>’</a:t>
            </a:r>
            <a:r>
              <a:rPr lang="en-US" altLang="ja-JP" sz="1800"/>
              <a:t>s</a:t>
            </a:r>
            <a:endParaRPr lang="en-US" altLang="en-US" sz="1800"/>
          </a:p>
        </p:txBody>
      </p:sp>
      <p:sp>
        <p:nvSpPr>
          <p:cNvPr id="1159192" name="Text Box 24"/>
          <p:cNvSpPr txBox="1">
            <a:spLocks noChangeArrowheads="1"/>
          </p:cNvSpPr>
          <p:nvPr/>
        </p:nvSpPr>
        <p:spPr bwMode="auto">
          <a:xfrm>
            <a:off x="628650" y="4418013"/>
            <a:ext cx="882650" cy="434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eaLnBrk="0" hangingPunct="0">
              <a:tabLst>
                <a:tab pos="1828800" algn="l"/>
              </a:tabLst>
              <a:defRPr sz="2400" b="1">
                <a:solidFill>
                  <a:schemeClr val="tx1"/>
                </a:solidFill>
                <a:latin typeface="Arial" pitchFamily="34" charset="0"/>
                <a:ea typeface="ＭＳ Ｐゴシック" pitchFamily="34" charset="-128"/>
              </a:defRPr>
            </a:lvl1pPr>
            <a:lvl2pPr marL="742950" indent="-285750" eaLnBrk="0" hangingPunct="0">
              <a:tabLst>
                <a:tab pos="1828800" algn="l"/>
              </a:tabLst>
              <a:defRPr sz="2400" b="1">
                <a:solidFill>
                  <a:schemeClr val="tx1"/>
                </a:solidFill>
                <a:latin typeface="Arial" pitchFamily="34" charset="0"/>
                <a:ea typeface="ＭＳ Ｐゴシック" pitchFamily="34" charset="-128"/>
              </a:defRPr>
            </a:lvl2pPr>
            <a:lvl3pPr marL="1143000" indent="-228600" eaLnBrk="0" hangingPunct="0">
              <a:tabLst>
                <a:tab pos="1828800" algn="l"/>
              </a:tabLst>
              <a:defRPr sz="2400" b="1">
                <a:solidFill>
                  <a:schemeClr val="tx1"/>
                </a:solidFill>
                <a:latin typeface="Arial" pitchFamily="34" charset="0"/>
                <a:ea typeface="ＭＳ Ｐゴシック" pitchFamily="34" charset="-128"/>
              </a:defRPr>
            </a:lvl3pPr>
            <a:lvl4pPr marL="1600200" indent="-228600" eaLnBrk="0" hangingPunct="0">
              <a:tabLst>
                <a:tab pos="1828800" algn="l"/>
              </a:tabLst>
              <a:defRPr sz="2400" b="1">
                <a:solidFill>
                  <a:schemeClr val="tx1"/>
                </a:solidFill>
                <a:latin typeface="Arial" pitchFamily="34" charset="0"/>
                <a:ea typeface="ＭＳ Ｐゴシック" pitchFamily="34" charset="-128"/>
              </a:defRPr>
            </a:lvl4pPr>
            <a:lvl5pPr marL="2057400" indent="-228600" eaLnBrk="0" hangingPunct="0">
              <a:tabLst>
                <a:tab pos="1828800" algn="l"/>
              </a:tabLst>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tabLst>
                <a:tab pos="1828800" algn="l"/>
              </a:tabLst>
              <a:defRPr sz="2400" b="1">
                <a:solidFill>
                  <a:schemeClr val="tx1"/>
                </a:solidFill>
                <a:latin typeface="Arial" pitchFamily="34" charset="0"/>
                <a:ea typeface="ＭＳ Ｐゴシック" pitchFamily="34" charset="-128"/>
              </a:defRPr>
            </a:lvl9pPr>
          </a:lstStyle>
          <a:p>
            <a:pPr eaLnBrk="1" hangingPunct="1"/>
            <a:r>
              <a:rPr lang="en-US" altLang="en-US" sz="1800"/>
              <a:t>1990</a:t>
            </a:r>
            <a:r>
              <a:rPr lang="ja-JP" altLang="en-US" sz="1800"/>
              <a:t>’</a:t>
            </a:r>
            <a:r>
              <a:rPr lang="en-US" altLang="ja-JP" sz="1800"/>
              <a:t>s</a:t>
            </a:r>
            <a:endParaRPr lang="en-US" altLang="en-US" sz="1800"/>
          </a:p>
        </p:txBody>
      </p:sp>
      <p:sp>
        <p:nvSpPr>
          <p:cNvPr id="1159193" name="Text Box 25"/>
          <p:cNvSpPr txBox="1">
            <a:spLocks noChangeArrowheads="1"/>
          </p:cNvSpPr>
          <p:nvPr/>
        </p:nvSpPr>
        <p:spPr bwMode="auto">
          <a:xfrm>
            <a:off x="4119563" y="3111500"/>
            <a:ext cx="906462"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Plantae</a:t>
            </a:r>
            <a:endParaRPr lang="en-US" sz="1800" smtClean="0"/>
          </a:p>
        </p:txBody>
      </p:sp>
      <p:sp>
        <p:nvSpPr>
          <p:cNvPr id="1159194" name="Text Box 26"/>
          <p:cNvSpPr txBox="1">
            <a:spLocks noChangeArrowheads="1"/>
          </p:cNvSpPr>
          <p:nvPr/>
        </p:nvSpPr>
        <p:spPr bwMode="auto">
          <a:xfrm>
            <a:off x="7694613" y="3117850"/>
            <a:ext cx="1031875"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spcBef>
                <a:spcPct val="50000"/>
              </a:spcBef>
              <a:spcAft>
                <a:spcPct val="25000"/>
              </a:spcAft>
              <a:defRPr/>
            </a:pPr>
            <a:r>
              <a:rPr lang="en-US" sz="1600" smtClean="0"/>
              <a:t>Animalia</a:t>
            </a:r>
            <a:endParaRPr lang="en-US" sz="1800" smtClean="0"/>
          </a:p>
        </p:txBody>
      </p:sp>
      <p:sp>
        <p:nvSpPr>
          <p:cNvPr id="1159195" name="Text Box 27"/>
          <p:cNvSpPr txBox="1">
            <a:spLocks noChangeArrowheads="1"/>
          </p:cNvSpPr>
          <p:nvPr/>
        </p:nvSpPr>
        <p:spPr bwMode="auto">
          <a:xfrm>
            <a:off x="2730500" y="3584575"/>
            <a:ext cx="941388"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Protista</a:t>
            </a:r>
          </a:p>
        </p:txBody>
      </p:sp>
      <p:sp>
        <p:nvSpPr>
          <p:cNvPr id="1159196" name="Text Box 28"/>
          <p:cNvSpPr txBox="1">
            <a:spLocks noChangeArrowheads="1"/>
          </p:cNvSpPr>
          <p:nvPr/>
        </p:nvSpPr>
        <p:spPr bwMode="auto">
          <a:xfrm>
            <a:off x="5926138" y="3576638"/>
            <a:ext cx="906462" cy="398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Plantae</a:t>
            </a:r>
          </a:p>
        </p:txBody>
      </p:sp>
      <p:sp>
        <p:nvSpPr>
          <p:cNvPr id="1159197" name="Text Box 29"/>
          <p:cNvSpPr txBox="1">
            <a:spLocks noChangeArrowheads="1"/>
          </p:cNvSpPr>
          <p:nvPr/>
        </p:nvSpPr>
        <p:spPr bwMode="auto">
          <a:xfrm>
            <a:off x="2487613" y="3990975"/>
            <a:ext cx="906462"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Monera</a:t>
            </a:r>
          </a:p>
        </p:txBody>
      </p:sp>
      <p:sp>
        <p:nvSpPr>
          <p:cNvPr id="1159198" name="Text Box 30"/>
          <p:cNvSpPr txBox="1">
            <a:spLocks noChangeArrowheads="1"/>
          </p:cNvSpPr>
          <p:nvPr/>
        </p:nvSpPr>
        <p:spPr bwMode="auto">
          <a:xfrm>
            <a:off x="4368800" y="3990975"/>
            <a:ext cx="941388"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Protista</a:t>
            </a:r>
          </a:p>
        </p:txBody>
      </p:sp>
      <p:sp>
        <p:nvSpPr>
          <p:cNvPr id="1159199" name="Text Box 31"/>
          <p:cNvSpPr txBox="1">
            <a:spLocks noChangeArrowheads="1"/>
          </p:cNvSpPr>
          <p:nvPr/>
        </p:nvSpPr>
        <p:spPr bwMode="auto">
          <a:xfrm>
            <a:off x="5622925" y="3994150"/>
            <a:ext cx="736600"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Fungi</a:t>
            </a:r>
          </a:p>
        </p:txBody>
      </p:sp>
      <p:sp>
        <p:nvSpPr>
          <p:cNvPr id="1159200" name="Text Box 32"/>
          <p:cNvSpPr txBox="1">
            <a:spLocks noChangeArrowheads="1"/>
          </p:cNvSpPr>
          <p:nvPr/>
        </p:nvSpPr>
        <p:spPr bwMode="auto">
          <a:xfrm>
            <a:off x="6665913" y="3992563"/>
            <a:ext cx="906462" cy="398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Plantae</a:t>
            </a:r>
          </a:p>
        </p:txBody>
      </p:sp>
      <p:sp>
        <p:nvSpPr>
          <p:cNvPr id="1159201" name="Text Box 33"/>
          <p:cNvSpPr txBox="1">
            <a:spLocks noChangeArrowheads="1"/>
          </p:cNvSpPr>
          <p:nvPr/>
        </p:nvSpPr>
        <p:spPr bwMode="auto">
          <a:xfrm>
            <a:off x="1782763" y="4421188"/>
            <a:ext cx="1223962" cy="398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Eubacteria</a:t>
            </a:r>
          </a:p>
        </p:txBody>
      </p:sp>
      <p:sp>
        <p:nvSpPr>
          <p:cNvPr id="1159202" name="Text Box 34"/>
          <p:cNvSpPr txBox="1">
            <a:spLocks noChangeArrowheads="1"/>
          </p:cNvSpPr>
          <p:nvPr/>
        </p:nvSpPr>
        <p:spPr bwMode="auto">
          <a:xfrm>
            <a:off x="3038475" y="4308475"/>
            <a:ext cx="1296988" cy="642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spcBef>
                <a:spcPct val="50000"/>
              </a:spcBef>
              <a:spcAft>
                <a:spcPct val="25000"/>
              </a:spcAft>
              <a:defRPr/>
            </a:pPr>
            <a:r>
              <a:rPr lang="en-US" sz="1600" smtClean="0"/>
              <a:t>Archae-bacteria</a:t>
            </a:r>
          </a:p>
        </p:txBody>
      </p:sp>
      <p:sp>
        <p:nvSpPr>
          <p:cNvPr id="1159203" name="Text Box 35"/>
          <p:cNvSpPr txBox="1">
            <a:spLocks noChangeArrowheads="1"/>
          </p:cNvSpPr>
          <p:nvPr/>
        </p:nvSpPr>
        <p:spPr bwMode="auto">
          <a:xfrm>
            <a:off x="7693025" y="3584575"/>
            <a:ext cx="1031875"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spcBef>
                <a:spcPct val="50000"/>
              </a:spcBef>
              <a:spcAft>
                <a:spcPct val="25000"/>
              </a:spcAft>
              <a:defRPr/>
            </a:pPr>
            <a:r>
              <a:rPr lang="en-US" sz="1600" smtClean="0"/>
              <a:t>Animalia</a:t>
            </a:r>
          </a:p>
        </p:txBody>
      </p:sp>
      <p:sp>
        <p:nvSpPr>
          <p:cNvPr id="1159204" name="Text Box 36"/>
          <p:cNvSpPr txBox="1">
            <a:spLocks noChangeArrowheads="1"/>
          </p:cNvSpPr>
          <p:nvPr/>
        </p:nvSpPr>
        <p:spPr bwMode="auto">
          <a:xfrm>
            <a:off x="7702550" y="3983038"/>
            <a:ext cx="1031875" cy="398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spcBef>
                <a:spcPct val="50000"/>
              </a:spcBef>
              <a:spcAft>
                <a:spcPct val="25000"/>
              </a:spcAft>
              <a:defRPr/>
            </a:pPr>
            <a:r>
              <a:rPr lang="en-US" sz="1600" smtClean="0"/>
              <a:t>Animalia</a:t>
            </a:r>
          </a:p>
        </p:txBody>
      </p:sp>
      <p:sp>
        <p:nvSpPr>
          <p:cNvPr id="1159205" name="Text Box 37"/>
          <p:cNvSpPr txBox="1">
            <a:spLocks noChangeArrowheads="1"/>
          </p:cNvSpPr>
          <p:nvPr/>
        </p:nvSpPr>
        <p:spPr bwMode="auto">
          <a:xfrm>
            <a:off x="7688263" y="4381500"/>
            <a:ext cx="1031875"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spcBef>
                <a:spcPct val="50000"/>
              </a:spcBef>
              <a:spcAft>
                <a:spcPct val="25000"/>
              </a:spcAft>
              <a:defRPr/>
            </a:pPr>
            <a:r>
              <a:rPr lang="en-US" sz="1600" smtClean="0"/>
              <a:t>Animalia</a:t>
            </a:r>
            <a:endParaRPr lang="en-US" sz="1800" smtClean="0"/>
          </a:p>
        </p:txBody>
      </p:sp>
      <p:sp>
        <p:nvSpPr>
          <p:cNvPr id="1159206" name="Text Box 38"/>
          <p:cNvSpPr txBox="1">
            <a:spLocks noChangeArrowheads="1"/>
          </p:cNvSpPr>
          <p:nvPr/>
        </p:nvSpPr>
        <p:spPr bwMode="auto">
          <a:xfrm>
            <a:off x="4375150" y="4427538"/>
            <a:ext cx="941388" cy="398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Protista</a:t>
            </a:r>
            <a:endParaRPr lang="en-US" sz="1800" smtClean="0"/>
          </a:p>
        </p:txBody>
      </p:sp>
      <p:sp>
        <p:nvSpPr>
          <p:cNvPr id="1159207" name="Text Box 39"/>
          <p:cNvSpPr txBox="1">
            <a:spLocks noChangeArrowheads="1"/>
          </p:cNvSpPr>
          <p:nvPr/>
        </p:nvSpPr>
        <p:spPr bwMode="auto">
          <a:xfrm>
            <a:off x="5602288" y="4427538"/>
            <a:ext cx="736600" cy="398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Fungi</a:t>
            </a:r>
          </a:p>
        </p:txBody>
      </p:sp>
      <p:sp>
        <p:nvSpPr>
          <p:cNvPr id="1159208" name="Text Box 40"/>
          <p:cNvSpPr txBox="1">
            <a:spLocks noChangeArrowheads="1"/>
          </p:cNvSpPr>
          <p:nvPr/>
        </p:nvSpPr>
        <p:spPr bwMode="auto">
          <a:xfrm>
            <a:off x="6667500" y="4427538"/>
            <a:ext cx="906463" cy="398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spAutoFit/>
          </a:bodyPr>
          <a:lstStyle>
            <a:lvl1pPr marL="236538" indent="-236538" algn="l">
              <a:spcBef>
                <a:spcPct val="0"/>
              </a:spcBef>
              <a:spcAft>
                <a:spcPct val="0"/>
              </a:spcAft>
              <a:tabLst>
                <a:tab pos="1828800" algn="l"/>
              </a:tabLst>
              <a:defRPr>
                <a:solidFill>
                  <a:schemeClr val="tx1"/>
                </a:solidFill>
                <a:latin typeface="Arial" charset="0"/>
                <a:ea typeface="ＭＳ Ｐゴシック" charset="0"/>
              </a:defRPr>
            </a:lvl1pPr>
            <a:lvl2pPr algn="l">
              <a:spcBef>
                <a:spcPct val="0"/>
              </a:spcBef>
              <a:spcAft>
                <a:spcPct val="0"/>
              </a:spcAft>
              <a:tabLst>
                <a:tab pos="1828800" algn="l"/>
              </a:tabLst>
              <a:defRPr>
                <a:solidFill>
                  <a:schemeClr val="tx1"/>
                </a:solidFill>
                <a:latin typeface="Arial" charset="0"/>
                <a:ea typeface="ＭＳ Ｐゴシック" charset="0"/>
              </a:defRPr>
            </a:lvl2pPr>
            <a:lvl3pPr algn="l">
              <a:spcBef>
                <a:spcPct val="0"/>
              </a:spcBef>
              <a:spcAft>
                <a:spcPct val="0"/>
              </a:spcAft>
              <a:tabLst>
                <a:tab pos="1828800" algn="l"/>
              </a:tabLst>
              <a:defRPr>
                <a:solidFill>
                  <a:schemeClr val="tx1"/>
                </a:solidFill>
                <a:latin typeface="Arial" charset="0"/>
                <a:ea typeface="ＭＳ Ｐゴシック" charset="0"/>
              </a:defRPr>
            </a:lvl3pPr>
            <a:lvl4pPr algn="l">
              <a:spcBef>
                <a:spcPct val="0"/>
              </a:spcBef>
              <a:spcAft>
                <a:spcPct val="0"/>
              </a:spcAft>
              <a:tabLst>
                <a:tab pos="1828800" algn="l"/>
              </a:tabLst>
              <a:defRPr>
                <a:solidFill>
                  <a:schemeClr val="tx1"/>
                </a:solidFill>
                <a:latin typeface="Arial" charset="0"/>
                <a:ea typeface="ＭＳ Ｐゴシック" charset="0"/>
              </a:defRPr>
            </a:lvl4pPr>
            <a:lvl5pPr algn="l">
              <a:spcBef>
                <a:spcPct val="0"/>
              </a:spcBef>
              <a:spcAft>
                <a:spcPct val="0"/>
              </a:spcAft>
              <a:tabLst>
                <a:tab pos="1828800" algn="l"/>
              </a:tabLst>
              <a:defRPr>
                <a:solidFill>
                  <a:schemeClr val="tx1"/>
                </a:solidFill>
                <a:latin typeface="Arial" charset="0"/>
                <a:ea typeface="ＭＳ Ｐゴシック" charset="0"/>
              </a:defRPr>
            </a:lvl5pPr>
            <a:lvl6pPr fontAlgn="base">
              <a:spcBef>
                <a:spcPct val="0"/>
              </a:spcBef>
              <a:spcAft>
                <a:spcPct val="0"/>
              </a:spcAft>
              <a:tabLst>
                <a:tab pos="1828800" algn="l"/>
              </a:tabLst>
              <a:defRPr>
                <a:solidFill>
                  <a:schemeClr val="tx1"/>
                </a:solidFill>
                <a:latin typeface="Arial" charset="0"/>
                <a:ea typeface="ＭＳ Ｐゴシック" charset="0"/>
              </a:defRPr>
            </a:lvl6pPr>
            <a:lvl7pPr fontAlgn="base">
              <a:spcBef>
                <a:spcPct val="0"/>
              </a:spcBef>
              <a:spcAft>
                <a:spcPct val="0"/>
              </a:spcAft>
              <a:tabLst>
                <a:tab pos="1828800" algn="l"/>
              </a:tabLst>
              <a:defRPr>
                <a:solidFill>
                  <a:schemeClr val="tx1"/>
                </a:solidFill>
                <a:latin typeface="Arial" charset="0"/>
                <a:ea typeface="ＭＳ Ｐゴシック" charset="0"/>
              </a:defRPr>
            </a:lvl7pPr>
            <a:lvl8pPr fontAlgn="base">
              <a:spcBef>
                <a:spcPct val="0"/>
              </a:spcBef>
              <a:spcAft>
                <a:spcPct val="0"/>
              </a:spcAft>
              <a:tabLst>
                <a:tab pos="1828800" algn="l"/>
              </a:tabLst>
              <a:defRPr>
                <a:solidFill>
                  <a:schemeClr val="tx1"/>
                </a:solidFill>
                <a:latin typeface="Arial" charset="0"/>
                <a:ea typeface="ＭＳ Ｐゴシック" charset="0"/>
              </a:defRPr>
            </a:lvl8pPr>
            <a:lvl9pPr fontAlgn="base">
              <a:spcBef>
                <a:spcPct val="0"/>
              </a:spcBef>
              <a:spcAft>
                <a:spcPct val="0"/>
              </a:spcAft>
              <a:tabLst>
                <a:tab pos="1828800" algn="l"/>
              </a:tabLst>
              <a:defRPr>
                <a:solidFill>
                  <a:schemeClr val="tx1"/>
                </a:solidFill>
                <a:latin typeface="Arial" charset="0"/>
                <a:ea typeface="ＭＳ Ｐゴシック" charset="0"/>
              </a:defRPr>
            </a:lvl9pPr>
          </a:lstStyle>
          <a:p>
            <a:pPr algn="ctr">
              <a:spcBef>
                <a:spcPct val="50000"/>
              </a:spcBef>
              <a:spcAft>
                <a:spcPct val="25000"/>
              </a:spcAft>
              <a:defRPr/>
            </a:pPr>
            <a:r>
              <a:rPr lang="en-US" sz="1600" smtClean="0"/>
              <a:t>Plantae</a:t>
            </a:r>
            <a:endParaRPr lang="en-US" sz="1800" smtClean="0"/>
          </a:p>
        </p:txBody>
      </p:sp>
    </p:spTree>
    <p:extLst>
      <p:ext uri="{BB962C8B-B14F-4D97-AF65-F5344CB8AC3E}">
        <p14:creationId xmlns:p14="http://schemas.microsoft.com/office/powerpoint/2010/main" val="2862922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4"/>
          <p:cNvSpPr>
            <a:spLocks noGrp="1"/>
          </p:cNvSpPr>
          <p:nvPr>
            <p:ph type="ftr" sz="quarter" idx="11"/>
          </p:nvPr>
        </p:nvSpPr>
        <p:spPr>
          <a:noFill/>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6pPr>
            <a:lvl7pPr marL="29718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7pPr>
            <a:lvl8pPr marL="34290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8pPr>
            <a:lvl9pPr marL="3886200" indent="-228600" algn="ctr" eaLnBrk="0" fontAlgn="base" hangingPunct="0">
              <a:spcBef>
                <a:spcPct val="50000"/>
              </a:spcBef>
              <a:spcAft>
                <a:spcPct val="25000"/>
              </a:spcAft>
              <a:buSzPct val="125000"/>
              <a:defRPr sz="2400" b="1">
                <a:solidFill>
                  <a:schemeClr val="tx1"/>
                </a:solidFill>
                <a:latin typeface="Arial" pitchFamily="34" charset="0"/>
                <a:ea typeface="ＭＳ Ｐゴシック" pitchFamily="34" charset="-128"/>
              </a:defRPr>
            </a:lvl9pPr>
          </a:lstStyle>
          <a:p>
            <a:r>
              <a:rPr lang="en-US" altLang="en-US" sz="800" b="0" dirty="0">
                <a:solidFill>
                  <a:schemeClr val="bg2"/>
                </a:solidFill>
              </a:rPr>
              <a:t>Copyright Pearson Prentice Hall</a:t>
            </a:r>
          </a:p>
        </p:txBody>
      </p:sp>
      <p:sp>
        <p:nvSpPr>
          <p:cNvPr id="30722" name="Rectangle 2"/>
          <p:cNvSpPr>
            <a:spLocks noGrp="1" noChangeArrowheads="1"/>
          </p:cNvSpPr>
          <p:nvPr>
            <p:ph type="title"/>
          </p:nvPr>
        </p:nvSpPr>
        <p:spPr/>
        <p:txBody>
          <a:bodyPr/>
          <a:lstStyle/>
          <a:p>
            <a:pPr eaLnBrk="1" hangingPunct="1"/>
            <a:r>
              <a:rPr lang="en-US" altLang="en-US" smtClean="0"/>
              <a:t>Domain Eukarya</a:t>
            </a:r>
          </a:p>
        </p:txBody>
      </p:sp>
      <p:sp>
        <p:nvSpPr>
          <p:cNvPr id="1183747" name="Rectangle 3"/>
          <p:cNvSpPr>
            <a:spLocks noGrp="1" noChangeArrowheads="1"/>
          </p:cNvSpPr>
          <p:nvPr>
            <p:ph type="body" idx="1"/>
          </p:nvPr>
        </p:nvSpPr>
        <p:spPr/>
        <p:txBody>
          <a:bodyPr>
            <a:normAutofit lnSpcReduction="10000"/>
          </a:bodyPr>
          <a:lstStyle/>
          <a:p>
            <a:pPr marL="0" indent="0" eaLnBrk="1" hangingPunct="1">
              <a:lnSpc>
                <a:spcPct val="90000"/>
              </a:lnSpc>
            </a:pPr>
            <a:r>
              <a:rPr lang="en-US" altLang="en-US" dirty="0" smtClean="0"/>
              <a:t>Domain Eukarya</a:t>
            </a:r>
          </a:p>
          <a:p>
            <a:pPr lvl="2" eaLnBrk="1" hangingPunct="1">
              <a:lnSpc>
                <a:spcPct val="90000"/>
              </a:lnSpc>
            </a:pPr>
            <a:r>
              <a:rPr lang="en-US" altLang="en-US" dirty="0" smtClean="0"/>
              <a:t>The domain </a:t>
            </a:r>
            <a:r>
              <a:rPr lang="en-US" altLang="en-US" b="1" dirty="0" smtClean="0"/>
              <a:t>Eukarya</a:t>
            </a:r>
            <a:r>
              <a:rPr lang="en-US" altLang="en-US" dirty="0" smtClean="0"/>
              <a:t> consists of organisms that have a </a:t>
            </a:r>
            <a:r>
              <a:rPr lang="en-US" altLang="en-US" dirty="0" smtClean="0">
                <a:solidFill>
                  <a:srgbClr val="FF0000"/>
                </a:solidFill>
              </a:rPr>
              <a:t>nucleus</a:t>
            </a:r>
            <a:r>
              <a:rPr lang="en-US" altLang="en-US" dirty="0" smtClean="0"/>
              <a:t> (eukaryotes)</a:t>
            </a:r>
          </a:p>
          <a:p>
            <a:pPr lvl="2" eaLnBrk="1" hangingPunct="1">
              <a:lnSpc>
                <a:spcPct val="90000"/>
              </a:lnSpc>
            </a:pPr>
            <a:r>
              <a:rPr lang="en-US" altLang="en-US" dirty="0" smtClean="0"/>
              <a:t>This domain is organized into four kingdoms: </a:t>
            </a:r>
          </a:p>
          <a:p>
            <a:pPr lvl="3" eaLnBrk="1" hangingPunct="1">
              <a:lnSpc>
                <a:spcPct val="90000"/>
              </a:lnSpc>
            </a:pPr>
            <a:r>
              <a:rPr lang="en-US" altLang="en-US" dirty="0" smtClean="0">
                <a:solidFill>
                  <a:srgbClr val="FF0000"/>
                </a:solidFill>
              </a:rPr>
              <a:t>Protista</a:t>
            </a:r>
          </a:p>
          <a:p>
            <a:pPr lvl="3" eaLnBrk="1" hangingPunct="1">
              <a:lnSpc>
                <a:spcPct val="90000"/>
              </a:lnSpc>
            </a:pPr>
            <a:r>
              <a:rPr lang="en-US" altLang="en-US" dirty="0" smtClean="0">
                <a:solidFill>
                  <a:srgbClr val="FF0000"/>
                </a:solidFill>
              </a:rPr>
              <a:t>Fungi</a:t>
            </a:r>
          </a:p>
          <a:p>
            <a:pPr lvl="3" eaLnBrk="1" hangingPunct="1">
              <a:lnSpc>
                <a:spcPct val="90000"/>
              </a:lnSpc>
            </a:pPr>
            <a:r>
              <a:rPr lang="en-US" altLang="en-US" dirty="0" smtClean="0">
                <a:solidFill>
                  <a:srgbClr val="FF0000"/>
                </a:solidFill>
              </a:rPr>
              <a:t>Plantae</a:t>
            </a:r>
          </a:p>
          <a:p>
            <a:pPr lvl="3" eaLnBrk="1" hangingPunct="1">
              <a:lnSpc>
                <a:spcPct val="90000"/>
              </a:lnSpc>
            </a:pPr>
            <a:r>
              <a:rPr lang="en-US" altLang="en-US" dirty="0" smtClean="0">
                <a:solidFill>
                  <a:srgbClr val="FF0000"/>
                </a:solidFill>
              </a:rPr>
              <a:t>Animalia</a:t>
            </a:r>
          </a:p>
          <a:p>
            <a:pPr marL="1371600" lvl="3" indent="0" eaLnBrk="1" hangingPunct="1">
              <a:lnSpc>
                <a:spcPct val="90000"/>
              </a:lnSpc>
              <a:buNone/>
            </a:pPr>
            <a:endParaRPr lang="en-US" altLang="en-US" dirty="0">
              <a:solidFill>
                <a:srgbClr val="FF0000"/>
              </a:solidFill>
            </a:endParaRPr>
          </a:p>
          <a:p>
            <a:pPr marL="1371600" lvl="3" indent="0" eaLnBrk="1" hangingPunct="1">
              <a:lnSpc>
                <a:spcPct val="90000"/>
              </a:lnSpc>
              <a:buNone/>
            </a:pPr>
            <a:endParaRPr lang="en-US" altLang="en-US" dirty="0" smtClean="0">
              <a:solidFill>
                <a:srgbClr val="FF0000"/>
              </a:solidFill>
            </a:endParaRPr>
          </a:p>
          <a:p>
            <a:pPr marL="1371600" lvl="3" indent="0" eaLnBrk="1" hangingPunct="1">
              <a:lnSpc>
                <a:spcPct val="90000"/>
              </a:lnSpc>
              <a:buNone/>
            </a:pPr>
            <a:r>
              <a:rPr lang="en-US" altLang="en-US" dirty="0" smtClean="0">
                <a:solidFill>
                  <a:srgbClr val="FF0000"/>
                </a:solidFill>
              </a:rPr>
              <a:t>**NOTE: There is one group of organisms- the </a:t>
            </a:r>
            <a:r>
              <a:rPr lang="en-US" altLang="en-US" dirty="0" err="1" smtClean="0">
                <a:solidFill>
                  <a:srgbClr val="FF0000"/>
                </a:solidFill>
              </a:rPr>
              <a:t>Protists</a:t>
            </a:r>
            <a:r>
              <a:rPr lang="en-US" altLang="en-US" dirty="0" smtClean="0">
                <a:solidFill>
                  <a:srgbClr val="FF0000"/>
                </a:solidFill>
              </a:rPr>
              <a:t> that scientists are having trouble classifying.  We will look at examples of these in class.</a:t>
            </a:r>
            <a:endParaRPr lang="en-US" altLang="en-US" dirty="0">
              <a:solidFill>
                <a:srgbClr val="FF0000"/>
              </a:solidFill>
            </a:endParaRPr>
          </a:p>
        </p:txBody>
      </p:sp>
    </p:spTree>
    <p:extLst>
      <p:ext uri="{BB962C8B-B14F-4D97-AF65-F5344CB8AC3E}">
        <p14:creationId xmlns:p14="http://schemas.microsoft.com/office/powerpoint/2010/main" val="722360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8374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8374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8374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8374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837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837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474</Words>
  <Application>Microsoft Office PowerPoint</Application>
  <PresentationFormat>On-screen Show (4:3)</PresentationFormat>
  <Paragraphs>99</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ＭＳ Ｐゴシック</vt:lpstr>
      <vt:lpstr>Arial</vt:lpstr>
      <vt:lpstr>Calibri</vt:lpstr>
      <vt:lpstr>Office Theme</vt:lpstr>
      <vt:lpstr> Domains</vt:lpstr>
      <vt:lpstr>The Three-Domain System</vt:lpstr>
      <vt:lpstr>The Three-Domain System</vt:lpstr>
      <vt:lpstr>Domain Archaea </vt:lpstr>
      <vt:lpstr>Domain Bacteria</vt:lpstr>
      <vt:lpstr>The Tree of Life Evolves</vt:lpstr>
      <vt:lpstr>The Tree of Life Evolves</vt:lpstr>
      <vt:lpstr>The Tree of Life Evolves</vt:lpstr>
      <vt:lpstr>Domain Eukarya</vt:lpstr>
      <vt:lpstr>Please Copy and Complete:</vt:lpstr>
    </vt:vector>
  </TitlesOfParts>
  <Company>PSSD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Kingdoms and Domains</dc:title>
  <dc:creator>Sean Brandt</dc:creator>
  <cp:lastModifiedBy>Sean Brandt</cp:lastModifiedBy>
  <cp:revision>2</cp:revision>
  <dcterms:created xsi:type="dcterms:W3CDTF">2017-05-09T14:03:56Z</dcterms:created>
  <dcterms:modified xsi:type="dcterms:W3CDTF">2017-10-23T16:34:48Z</dcterms:modified>
</cp:coreProperties>
</file>