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2744" autoAdjust="0"/>
  </p:normalViewPr>
  <p:slideViewPr>
    <p:cSldViewPr snapToGrid="0" snapToObjects="1">
      <p:cViewPr varScale="1">
        <p:scale>
          <a:sx n="37" d="100"/>
          <a:sy n="37" d="100"/>
        </p:scale>
        <p:origin x="-78" y="-4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45038F-249D-B644-B12E-4559522910A0}" type="datetimeFigureOut">
              <a:rPr lang="en-US" smtClean="0"/>
              <a:t>10/12/2016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47AB25-777D-B546-9B2E-E6EE57DD3260}" type="slidenum">
              <a:rPr lang="en-US" smtClean="0"/>
              <a:t>‹#›</a:t>
            </a:fld>
            <a:endParaRPr lang="en-US"/>
          </a:p>
        </p:txBody>
      </p:sp>
    </p:spTree>
    <p:extLst>
      <p:ext uri="{BB962C8B-B14F-4D97-AF65-F5344CB8AC3E}">
        <p14:creationId xmlns:p14="http://schemas.microsoft.com/office/powerpoint/2010/main" val="3941333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47AB25-777D-B546-9B2E-E6EE57DD3260}" type="slidenum">
              <a:rPr lang="en-US" smtClean="0"/>
              <a:t>5</a:t>
            </a:fld>
            <a:endParaRPr lang="en-US"/>
          </a:p>
        </p:txBody>
      </p:sp>
    </p:spTree>
    <p:extLst>
      <p:ext uri="{BB962C8B-B14F-4D97-AF65-F5344CB8AC3E}">
        <p14:creationId xmlns:p14="http://schemas.microsoft.com/office/powerpoint/2010/main" val="766982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CA"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15" name="Date Placeholder 14"/>
          <p:cNvSpPr>
            <a:spLocks noGrp="1"/>
          </p:cNvSpPr>
          <p:nvPr>
            <p:ph type="dt" sz="half" idx="10"/>
          </p:nvPr>
        </p:nvSpPr>
        <p:spPr/>
        <p:txBody>
          <a:bodyPr/>
          <a:lstStyle/>
          <a:p>
            <a:fld id="{2069C06D-4ED8-42C6-905D-CA84CA1B6CBF}" type="datetime2">
              <a:rPr lang="en-US" smtClean="0"/>
              <a:t>Wednesday, October 12, 2016</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A56EEE0E-EDB0-4D84-86B0-50833DF22902}" type="datetime2">
              <a:rPr lang="en-US" smtClean="0"/>
              <a:t>Wednesday, October 12,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5114372C-B5AB-4C39-B273-B99224EB4DD5}" type="datetime2">
              <a:rPr lang="en-US" smtClean="0"/>
              <a:t>Wednesday, October 12,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13" name="Title 12"/>
          <p:cNvSpPr>
            <a:spLocks noGrp="1"/>
          </p:cNvSpPr>
          <p:nvPr>
            <p:ph type="title"/>
          </p:nvPr>
        </p:nvSpPr>
        <p:spPr/>
        <p:txBody>
          <a:bodyPr/>
          <a:lstStyle/>
          <a:p>
            <a:r>
              <a:rPr lang="en-CA" smtClean="0"/>
              <a:t>Click to edit Master title style</a:t>
            </a:r>
            <a:endParaRPr lang="en-US"/>
          </a:p>
        </p:txBody>
      </p:sp>
      <p:sp>
        <p:nvSpPr>
          <p:cNvPr id="14" name="Date Placeholder 13"/>
          <p:cNvSpPr>
            <a:spLocks noGrp="1"/>
          </p:cNvSpPr>
          <p:nvPr>
            <p:ph type="dt" sz="half" idx="10"/>
          </p:nvPr>
        </p:nvSpPr>
        <p:spPr/>
        <p:txBody>
          <a:bodyPr/>
          <a:lstStyle/>
          <a:p>
            <a:fld id="{14CB1CAA-32CD-4B55-B92A-B8F0843CACF4}" type="datetime2">
              <a:rPr lang="en-US" smtClean="0"/>
              <a:t>Wednesday, October 12, 2016</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12" name="Date Placeholder 11"/>
          <p:cNvSpPr>
            <a:spLocks noGrp="1"/>
          </p:cNvSpPr>
          <p:nvPr>
            <p:ph type="dt" sz="half" idx="10"/>
          </p:nvPr>
        </p:nvSpPr>
        <p:spPr/>
        <p:txBody>
          <a:bodyPr/>
          <a:lstStyle/>
          <a:p>
            <a:fld id="{3AD8CDC4-3D19-4983-B478-82F6B8E5AB66}" type="datetime2">
              <a:rPr lang="en-US" smtClean="0"/>
              <a:t>Wednesday, October 12, 2016</a:t>
            </a:fld>
            <a:endParaRPr lang="en-US" dirty="0"/>
          </a:p>
        </p:txBody>
      </p:sp>
      <p:sp>
        <p:nvSpPr>
          <p:cNvPr id="13" name="Slide Number Placeholder 12"/>
          <p:cNvSpPr>
            <a:spLocks noGrp="1"/>
          </p:cNvSpPr>
          <p:nvPr>
            <p:ph type="sldNum" sz="quarter" idx="11"/>
          </p:nvPr>
        </p:nvSpPr>
        <p:spPr/>
        <p:txBody>
          <a:bodyPr/>
          <a:lstStyle/>
          <a:p>
            <a:fld id="{1789C0F2-17E0-497A-9BBE-0C73201AAFE3}"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CA"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4B82477-D5D3-4181-8C11-75D0F2433A87}" type="datetime2">
              <a:rPr lang="en-US" smtClean="0"/>
              <a:t>Wednesday, October 12, 2016</a:t>
            </a:fld>
            <a:endParaRPr lang="en-US" dirty="0"/>
          </a:p>
        </p:txBody>
      </p:sp>
      <p:sp>
        <p:nvSpPr>
          <p:cNvPr id="9" name="Slide Number Placeholder 8"/>
          <p:cNvSpPr>
            <a:spLocks noGrp="1"/>
          </p:cNvSpPr>
          <p:nvPr>
            <p:ph type="sldNum" sz="quarter" idx="11"/>
          </p:nvPr>
        </p:nvSpPr>
        <p:spPr/>
        <p:txBody>
          <a:bodyPr/>
          <a:lstStyle/>
          <a:p>
            <a:fld id="{1789C0F2-17E0-497A-9BBE-0C73201AAFE3}"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
        <p:nvSpPr>
          <p:cNvPr id="11" name="Title 10"/>
          <p:cNvSpPr>
            <a:spLocks noGrp="1"/>
          </p:cNvSpPr>
          <p:nvPr>
            <p:ph type="title"/>
          </p:nvPr>
        </p:nvSpPr>
        <p:spPr/>
        <p:txBody>
          <a:bodyPr/>
          <a:lstStyle/>
          <a:p>
            <a:r>
              <a:rPr lang="en-CA"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CA" smtClean="0"/>
              <a:t>Click to edit Master title style</a:t>
            </a:r>
            <a:endParaRPr lang="en-US" dirty="0"/>
          </a:p>
        </p:txBody>
      </p:sp>
      <p:sp>
        <p:nvSpPr>
          <p:cNvPr id="14" name="Date Placeholder 13"/>
          <p:cNvSpPr>
            <a:spLocks noGrp="1"/>
          </p:cNvSpPr>
          <p:nvPr>
            <p:ph type="dt" sz="half" idx="10"/>
          </p:nvPr>
        </p:nvSpPr>
        <p:spPr/>
        <p:txBody>
          <a:bodyPr/>
          <a:lstStyle/>
          <a:p>
            <a:fld id="{213E253B-1893-4367-8BAE-DF4BC10DC578}" type="datetime2">
              <a:rPr lang="en-US" smtClean="0"/>
              <a:t>Wednesday, October 12, 2016</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smtClean="0"/>
              <a:t>Click to edit Master title style</a:t>
            </a:r>
            <a:endParaRPr lang="en-US"/>
          </a:p>
        </p:txBody>
      </p:sp>
      <p:sp>
        <p:nvSpPr>
          <p:cNvPr id="7" name="Date Placeholder 6"/>
          <p:cNvSpPr>
            <a:spLocks noGrp="1"/>
          </p:cNvSpPr>
          <p:nvPr>
            <p:ph type="dt" sz="half" idx="10"/>
          </p:nvPr>
        </p:nvSpPr>
        <p:spPr/>
        <p:txBody>
          <a:bodyPr/>
          <a:lstStyle/>
          <a:p>
            <a:fld id="{8B62300D-25B3-4603-86C9-4CB776489F00}" type="datetime2">
              <a:rPr lang="en-US" smtClean="0"/>
              <a:t>Wednesday, October 12, 2016</a:t>
            </a:fld>
            <a:endParaRPr lang="en-US" dirty="0"/>
          </a:p>
        </p:txBody>
      </p:sp>
      <p:sp>
        <p:nvSpPr>
          <p:cNvPr id="8" name="Slide Number Placeholder 7"/>
          <p:cNvSpPr>
            <a:spLocks noGrp="1"/>
          </p:cNvSpPr>
          <p:nvPr>
            <p:ph type="sldNum" sz="quarter" idx="11"/>
          </p:nvPr>
        </p:nvSpPr>
        <p:spPr/>
        <p:txBody>
          <a:bodyPr/>
          <a:lstStyle/>
          <a:p>
            <a:fld id="{1789C0F2-17E0-497A-9BBE-0C73201AAFE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6314AD9-FCC8-48B7-B85B-012A91320DFF}" type="datetime2">
              <a:rPr lang="en-US" smtClean="0"/>
              <a:t>Wednesday, October 12, 2016</a:t>
            </a:fld>
            <a:endParaRPr lang="en-US" dirty="0"/>
          </a:p>
        </p:txBody>
      </p:sp>
      <p:sp>
        <p:nvSpPr>
          <p:cNvPr id="6" name="Slide Number Placeholder 5"/>
          <p:cNvSpPr>
            <a:spLocks noGrp="1"/>
          </p:cNvSpPr>
          <p:nvPr>
            <p:ph type="sldNum" sz="quarter" idx="11"/>
          </p:nvPr>
        </p:nvSpPr>
        <p:spPr/>
        <p:txBody>
          <a:bodyPr/>
          <a:lstStyle/>
          <a:p>
            <a:fld id="{1789C0F2-17E0-497A-9BBE-0C73201AAFE3}" type="slidenum">
              <a:rPr lang="en-US" smtClean="0"/>
              <a:pPr/>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15" name="Date Placeholder 14"/>
          <p:cNvSpPr>
            <a:spLocks noGrp="1"/>
          </p:cNvSpPr>
          <p:nvPr>
            <p:ph type="dt" sz="half" idx="10"/>
          </p:nvPr>
        </p:nvSpPr>
        <p:spPr/>
        <p:txBody>
          <a:bodyPr/>
          <a:lstStyle/>
          <a:p>
            <a:fld id="{3182DC50-D5DB-4F94-B367-9876CD2C4012}" type="datetime2">
              <a:rPr lang="en-US" smtClean="0"/>
              <a:t>Wednesday, October 12, 2016</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
        <p:nvSpPr>
          <p:cNvPr id="18" name="Title 17"/>
          <p:cNvSpPr>
            <a:spLocks noGrp="1"/>
          </p:cNvSpPr>
          <p:nvPr>
            <p:ph type="title"/>
          </p:nvPr>
        </p:nvSpPr>
        <p:spPr/>
        <p:txBody>
          <a:bodyPr/>
          <a:lstStyle/>
          <a:p>
            <a:r>
              <a:rPr lang="en-CA"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CA" smtClean="0"/>
              <a:t>Click to edit Master title style</a:t>
            </a:r>
            <a:endParaRPr lang="en-US"/>
          </a:p>
        </p:txBody>
      </p:sp>
      <p:sp>
        <p:nvSpPr>
          <p:cNvPr id="13" name="Date Placeholder 12"/>
          <p:cNvSpPr>
            <a:spLocks noGrp="1"/>
          </p:cNvSpPr>
          <p:nvPr>
            <p:ph type="dt" sz="half" idx="10"/>
          </p:nvPr>
        </p:nvSpPr>
        <p:spPr/>
        <p:txBody>
          <a:bodyPr/>
          <a:lstStyle/>
          <a:p>
            <a:fld id="{292EB412-E790-42EA-81FE-2925D3A43D91}" type="datetime2">
              <a:rPr lang="en-US" smtClean="0"/>
              <a:t>Wednesday, October 12, 2016</a:t>
            </a:fld>
            <a:endParaRPr lang="en-US" dirty="0"/>
          </a:p>
        </p:txBody>
      </p:sp>
      <p:sp>
        <p:nvSpPr>
          <p:cNvPr id="14" name="Slide Number Placeholder 13"/>
          <p:cNvSpPr>
            <a:spLocks noGrp="1"/>
          </p:cNvSpPr>
          <p:nvPr>
            <p:ph type="sldNum" sz="quarter" idx="11"/>
          </p:nvPr>
        </p:nvSpPr>
        <p:spPr/>
        <p:txBody>
          <a:bodyPr/>
          <a:lstStyle/>
          <a:p>
            <a:fld id="{1789C0F2-17E0-497A-9BBE-0C73201AAFE3}"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CA"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B385921-A91A-409C-921C-0E0EC1E750EC}" type="datetime2">
              <a:rPr lang="en-US" smtClean="0"/>
              <a:t>Wednesday, October 12, 2016</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789C0F2-17E0-497A-9BBE-0C73201AAFE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phZeE7Att_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14308" y="2974493"/>
            <a:ext cx="7543800" cy="2152650"/>
          </a:xfrm>
        </p:spPr>
        <p:txBody>
          <a:bodyPr/>
          <a:lstStyle/>
          <a:p>
            <a:r>
              <a:rPr lang="en-US" dirty="0" smtClean="0"/>
              <a:t> Fossil Records and Carbon Dating }</a:t>
            </a:r>
            <a:endParaRPr lang="en-US" dirty="0"/>
          </a:p>
        </p:txBody>
      </p:sp>
    </p:spTree>
    <p:extLst>
      <p:ext uri="{BB962C8B-B14F-4D97-AF65-F5344CB8AC3E}">
        <p14:creationId xmlns:p14="http://schemas.microsoft.com/office/powerpoint/2010/main" val="798182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3600" y="685801"/>
            <a:ext cx="6187440" cy="4054412"/>
          </a:xfrm>
        </p:spPr>
        <p:txBody>
          <a:bodyPr>
            <a:normAutofit/>
          </a:bodyPr>
          <a:lstStyle/>
          <a:p>
            <a:r>
              <a:rPr lang="en-US" dirty="0"/>
              <a:t>Radioactive atoms decay into stable atoms by a simple mathematical process. Half of the available atoms will change in a given period of time, known as the half-life</a:t>
            </a:r>
            <a:r>
              <a:rPr lang="en-US" dirty="0" smtClean="0"/>
              <a:t>.</a:t>
            </a:r>
          </a:p>
          <a:p>
            <a:r>
              <a:rPr lang="en-US" dirty="0" smtClean="0"/>
              <a:t>For </a:t>
            </a:r>
            <a:r>
              <a:rPr lang="en-US" dirty="0"/>
              <a:t>instance, if 1000 atoms in the year 2000 had a half-life of ten years, then in 2010 there would be 500 left. In 2020, there would be 250 left, and in 2030 there would be 125 left.</a:t>
            </a:r>
          </a:p>
          <a:p>
            <a:endParaRPr lang="en-US" dirty="0"/>
          </a:p>
        </p:txBody>
      </p:sp>
      <p:sp>
        <p:nvSpPr>
          <p:cNvPr id="3" name="Title 2"/>
          <p:cNvSpPr>
            <a:spLocks noGrp="1"/>
          </p:cNvSpPr>
          <p:nvPr>
            <p:ph type="title"/>
          </p:nvPr>
        </p:nvSpPr>
        <p:spPr/>
        <p:txBody>
          <a:bodyPr/>
          <a:lstStyle/>
          <a:p>
            <a:r>
              <a:rPr lang="en-US" dirty="0" smtClean="0"/>
              <a:t>Carbon Dating</a:t>
            </a:r>
            <a:endParaRPr lang="en-US" dirty="0"/>
          </a:p>
        </p:txBody>
      </p:sp>
    </p:spTree>
    <p:extLst>
      <p:ext uri="{BB962C8B-B14F-4D97-AF65-F5344CB8AC3E}">
        <p14:creationId xmlns:p14="http://schemas.microsoft.com/office/powerpoint/2010/main" val="1305669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3600" y="685801"/>
            <a:ext cx="6187440" cy="4054412"/>
          </a:xfrm>
        </p:spPr>
        <p:txBody>
          <a:bodyPr>
            <a:normAutofit lnSpcReduction="10000"/>
          </a:bodyPr>
          <a:lstStyle/>
          <a:p>
            <a:r>
              <a:rPr lang="en-US" dirty="0" smtClean="0"/>
              <a:t>Using that formula, we can depict how old a fossil is. </a:t>
            </a:r>
          </a:p>
          <a:p>
            <a:r>
              <a:rPr lang="en-US" dirty="0"/>
              <a:t>By counting how many carbon-14 atoms in any object with carbon in it, we can work out how old the object is - or how long ago it died. </a:t>
            </a:r>
            <a:endParaRPr lang="en-US" dirty="0" smtClean="0"/>
          </a:p>
          <a:p>
            <a:r>
              <a:rPr lang="en-US" dirty="0"/>
              <a:t>So we only have to know two things, the half-life of carbon-14 and how many carbon-14 atoms the object had before it died. </a:t>
            </a:r>
            <a:endParaRPr lang="en-US" dirty="0" smtClean="0"/>
          </a:p>
          <a:p>
            <a:r>
              <a:rPr lang="en-US" dirty="0" smtClean="0"/>
              <a:t>The </a:t>
            </a:r>
            <a:r>
              <a:rPr lang="en-US" dirty="0"/>
              <a:t>half-life of carbon-14 is 5,730 years</a:t>
            </a:r>
            <a:r>
              <a:rPr lang="en-US" dirty="0" smtClean="0"/>
              <a:t>.</a:t>
            </a:r>
          </a:p>
          <a:p>
            <a:r>
              <a:rPr lang="en-US" dirty="0"/>
              <a:t>However knowing how many carbon-14 atoms something had before it died can only be guessed at. </a:t>
            </a:r>
          </a:p>
        </p:txBody>
      </p:sp>
      <p:sp>
        <p:nvSpPr>
          <p:cNvPr id="3" name="Title 2"/>
          <p:cNvSpPr>
            <a:spLocks noGrp="1"/>
          </p:cNvSpPr>
          <p:nvPr>
            <p:ph type="title"/>
          </p:nvPr>
        </p:nvSpPr>
        <p:spPr/>
        <p:txBody>
          <a:bodyPr/>
          <a:lstStyle/>
          <a:p>
            <a:r>
              <a:rPr lang="en-US" dirty="0" smtClean="0"/>
              <a:t>Carbon Dating</a:t>
            </a:r>
            <a:endParaRPr lang="en-US" dirty="0"/>
          </a:p>
        </p:txBody>
      </p:sp>
    </p:spTree>
    <p:extLst>
      <p:ext uri="{BB962C8B-B14F-4D97-AF65-F5344CB8AC3E}">
        <p14:creationId xmlns:p14="http://schemas.microsoft.com/office/powerpoint/2010/main" val="3173052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79322" y="487630"/>
            <a:ext cx="7141718" cy="4524749"/>
          </a:xfrm>
        </p:spPr>
        <p:txBody>
          <a:bodyPr>
            <a:normAutofit fontScale="92500" lnSpcReduction="20000"/>
          </a:bodyPr>
          <a:lstStyle/>
          <a:p>
            <a:endParaRPr lang="en-US" dirty="0" smtClean="0"/>
          </a:p>
          <a:p>
            <a:r>
              <a:rPr lang="en-US" dirty="0" smtClean="0"/>
              <a:t>The </a:t>
            </a:r>
            <a:r>
              <a:rPr lang="en-US" dirty="0"/>
              <a:t>assumption is that the proportion of carbon-14 in any living organism is </a:t>
            </a:r>
            <a:r>
              <a:rPr lang="en-US" dirty="0" smtClean="0"/>
              <a:t>constant.</a:t>
            </a:r>
          </a:p>
          <a:p>
            <a:r>
              <a:rPr lang="en-US" dirty="0"/>
              <a:t>When a particular fossil was alive, it had the same amount of carbon-14 as the same living organism today</a:t>
            </a:r>
            <a:r>
              <a:rPr lang="en-US" dirty="0" smtClean="0"/>
              <a:t>.</a:t>
            </a:r>
          </a:p>
          <a:p>
            <a:r>
              <a:rPr lang="en-US" dirty="0"/>
              <a:t>As soon as a living organism dies, it stops taking in new carbon. The ratio of carbon-12 to carbon-14 at the moment of death is the same as every other living thing, but the carbon-14 decays and is not replaced</a:t>
            </a:r>
            <a:r>
              <a:rPr lang="en-US" dirty="0" smtClean="0"/>
              <a:t>.</a:t>
            </a:r>
          </a:p>
          <a:p>
            <a:r>
              <a:rPr lang="en-US" dirty="0"/>
              <a:t>By looking at the ratio of carbon-12 to carbon-14 in the sample and comparing it to the ratio in a living organism, it is possible to determine the age of a formerly living thing fairly precisely</a:t>
            </a:r>
            <a:r>
              <a:rPr lang="en-US" dirty="0" smtClean="0"/>
              <a:t>.</a:t>
            </a:r>
          </a:p>
          <a:p>
            <a:pPr marL="18288" indent="0">
              <a:buNone/>
            </a:pPr>
            <a:endParaRPr lang="en-US" dirty="0"/>
          </a:p>
          <a:p>
            <a:pPr marL="18288" indent="0">
              <a:buNone/>
            </a:pPr>
            <a:endParaRPr lang="en-US" dirty="0" smtClean="0"/>
          </a:p>
          <a:p>
            <a:r>
              <a:rPr lang="en-US" dirty="0">
                <a:hlinkClick r:id="rId2"/>
              </a:rPr>
              <a:t>https://www.youtube.com/watch?v=</a:t>
            </a:r>
            <a:r>
              <a:rPr lang="en-US" dirty="0" smtClean="0">
                <a:hlinkClick r:id="rId2"/>
              </a:rPr>
              <a:t>phZeE7Att_s</a:t>
            </a:r>
            <a:endParaRPr lang="en-US" dirty="0" smtClean="0"/>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smtClean="0"/>
              <a:t>Carbon Dating</a:t>
            </a:r>
            <a:endParaRPr lang="en-US" dirty="0"/>
          </a:p>
        </p:txBody>
      </p:sp>
    </p:spTree>
    <p:extLst>
      <p:ext uri="{BB962C8B-B14F-4D97-AF65-F5344CB8AC3E}">
        <p14:creationId xmlns:p14="http://schemas.microsoft.com/office/powerpoint/2010/main" val="468752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Fossils are the remains of once living animals.</a:t>
            </a:r>
          </a:p>
          <a:p>
            <a:pPr marL="18288" indent="0">
              <a:buNone/>
            </a:pPr>
            <a:endParaRPr lang="en-US" dirty="0" smtClean="0"/>
          </a:p>
          <a:p>
            <a:r>
              <a:rPr lang="en-US" dirty="0"/>
              <a:t>F</a:t>
            </a:r>
            <a:r>
              <a:rPr lang="en-US" dirty="0" smtClean="0"/>
              <a:t>ossils that we </a:t>
            </a:r>
            <a:r>
              <a:rPr lang="en-US" dirty="0"/>
              <a:t>find in rocks represent the ancestors of the </a:t>
            </a:r>
            <a:r>
              <a:rPr lang="en-US" dirty="0" smtClean="0"/>
              <a:t>animals that </a:t>
            </a:r>
            <a:r>
              <a:rPr lang="en-US" dirty="0"/>
              <a:t>are alive today.</a:t>
            </a:r>
          </a:p>
        </p:txBody>
      </p:sp>
      <p:sp>
        <p:nvSpPr>
          <p:cNvPr id="3" name="Title 2"/>
          <p:cNvSpPr>
            <a:spLocks noGrp="1"/>
          </p:cNvSpPr>
          <p:nvPr>
            <p:ph type="title"/>
          </p:nvPr>
        </p:nvSpPr>
        <p:spPr/>
        <p:txBody>
          <a:bodyPr/>
          <a:lstStyle/>
          <a:p>
            <a:r>
              <a:rPr lang="en-US" dirty="0" smtClean="0"/>
              <a:t>What are Fossils? </a:t>
            </a:r>
            <a:endParaRPr lang="en-US" dirty="0"/>
          </a:p>
        </p:txBody>
      </p:sp>
    </p:spTree>
    <p:extLst>
      <p:ext uri="{BB962C8B-B14F-4D97-AF65-F5344CB8AC3E}">
        <p14:creationId xmlns:p14="http://schemas.microsoft.com/office/powerpoint/2010/main" val="2684963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a:t>
            </a:r>
            <a:r>
              <a:rPr lang="en-US" dirty="0" smtClean="0"/>
              <a:t>ossil </a:t>
            </a:r>
            <a:r>
              <a:rPr lang="en-US" dirty="0"/>
              <a:t>record provides snapshots of the past that, when assembled, illustrate </a:t>
            </a:r>
            <a:r>
              <a:rPr lang="en-US" dirty="0" smtClean="0"/>
              <a:t>a view of </a:t>
            </a:r>
            <a:r>
              <a:rPr lang="en-US" dirty="0"/>
              <a:t>evolutionary change over the past four billion </a:t>
            </a:r>
            <a:r>
              <a:rPr lang="en-US" dirty="0" smtClean="0"/>
              <a:t>years</a:t>
            </a:r>
          </a:p>
          <a:p>
            <a:r>
              <a:rPr lang="en-US" dirty="0" smtClean="0"/>
              <a:t>In the 17</a:t>
            </a:r>
            <a:r>
              <a:rPr lang="en-US" baseline="30000" dirty="0" smtClean="0"/>
              <a:t>th</a:t>
            </a:r>
            <a:r>
              <a:rPr lang="en-US" dirty="0" smtClean="0"/>
              <a:t> century, Nicholas Steno discovered the similarity between shark </a:t>
            </a:r>
            <a:r>
              <a:rPr lang="en-US" dirty="0"/>
              <a:t>teeth and the rocks commonly known as "tongue stones." This </a:t>
            </a:r>
            <a:r>
              <a:rPr lang="en-US" dirty="0" smtClean="0"/>
              <a:t>was the  first </a:t>
            </a:r>
            <a:r>
              <a:rPr lang="en-US" dirty="0"/>
              <a:t>understanding that fossils were a record of past life.</a:t>
            </a:r>
          </a:p>
        </p:txBody>
      </p:sp>
      <p:sp>
        <p:nvSpPr>
          <p:cNvPr id="3" name="Title 2"/>
          <p:cNvSpPr>
            <a:spLocks noGrp="1"/>
          </p:cNvSpPr>
          <p:nvPr>
            <p:ph type="title"/>
          </p:nvPr>
        </p:nvSpPr>
        <p:spPr/>
        <p:txBody>
          <a:bodyPr/>
          <a:lstStyle/>
          <a:p>
            <a:r>
              <a:rPr lang="en-US" dirty="0" smtClean="0"/>
              <a:t>Fossils in Evolution</a:t>
            </a:r>
            <a:endParaRPr lang="en-US" dirty="0"/>
          </a:p>
        </p:txBody>
      </p:sp>
    </p:spTree>
    <p:extLst>
      <p:ext uri="{BB962C8B-B14F-4D97-AF65-F5344CB8AC3E}">
        <p14:creationId xmlns:p14="http://schemas.microsoft.com/office/powerpoint/2010/main" val="1379971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71092" y="685801"/>
            <a:ext cx="7372930" cy="4190999"/>
          </a:xfrm>
        </p:spPr>
        <p:txBody>
          <a:bodyPr>
            <a:normAutofit/>
          </a:bodyPr>
          <a:lstStyle/>
          <a:p>
            <a:r>
              <a:rPr lang="en-US" dirty="0"/>
              <a:t>Fossils </a:t>
            </a:r>
            <a:r>
              <a:rPr lang="en-US" dirty="0" smtClean="0"/>
              <a:t>that </a:t>
            </a:r>
            <a:r>
              <a:rPr lang="en-US" dirty="0"/>
              <a:t>show the intermediate states between an ancestral form and that of its descendants are referred to as transitional </a:t>
            </a:r>
            <a:r>
              <a:rPr lang="en-US" dirty="0" smtClean="0"/>
              <a:t>fossils. </a:t>
            </a:r>
          </a:p>
          <a:p>
            <a:r>
              <a:rPr lang="en-US" dirty="0" smtClean="0"/>
              <a:t>A </a:t>
            </a:r>
            <a:r>
              <a:rPr lang="en-US" dirty="0"/>
              <a:t>P</a:t>
            </a:r>
            <a:r>
              <a:rPr lang="en-US" dirty="0" smtClean="0"/>
              <a:t>akicetus is an early ancestor to the modern whale. Pakicetus were a land mammal and we know that whales are not. Then how do we know that the </a:t>
            </a:r>
            <a:r>
              <a:rPr lang="en-US" dirty="0"/>
              <a:t>P</a:t>
            </a:r>
            <a:r>
              <a:rPr lang="en-US" dirty="0" smtClean="0"/>
              <a:t>akicetus and the whale are related to each other?</a:t>
            </a:r>
          </a:p>
          <a:p>
            <a:r>
              <a:rPr lang="en-US" dirty="0" smtClean="0"/>
              <a:t>We know this because of the similarities in their ear. The </a:t>
            </a:r>
            <a:r>
              <a:rPr lang="en-US" dirty="0"/>
              <a:t>P</a:t>
            </a:r>
            <a:r>
              <a:rPr lang="en-US" dirty="0" smtClean="0"/>
              <a:t>akicetus had the same ear structure as  the modern whale does now. </a:t>
            </a:r>
          </a:p>
        </p:txBody>
      </p:sp>
      <p:sp>
        <p:nvSpPr>
          <p:cNvPr id="3" name="Title 2"/>
          <p:cNvSpPr>
            <a:spLocks noGrp="1"/>
          </p:cNvSpPr>
          <p:nvPr>
            <p:ph type="title"/>
          </p:nvPr>
        </p:nvSpPr>
        <p:spPr>
          <a:xfrm>
            <a:off x="303079" y="5334000"/>
            <a:ext cx="7543800" cy="914400"/>
          </a:xfrm>
        </p:spPr>
        <p:txBody>
          <a:bodyPr/>
          <a:lstStyle/>
          <a:p>
            <a:r>
              <a:rPr lang="en-US" dirty="0" smtClean="0"/>
              <a:t>Transitional Fossils</a:t>
            </a:r>
            <a:endParaRPr lang="en-US" dirty="0"/>
          </a:p>
        </p:txBody>
      </p:sp>
    </p:spTree>
    <p:extLst>
      <p:ext uri="{BB962C8B-B14F-4D97-AF65-F5344CB8AC3E}">
        <p14:creationId xmlns:p14="http://schemas.microsoft.com/office/powerpoint/2010/main" val="649683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71092" y="34028"/>
            <a:ext cx="7372930" cy="3760972"/>
          </a:xfrm>
        </p:spPr>
        <p:txBody>
          <a:bodyPr>
            <a:normAutofit/>
          </a:bodyPr>
          <a:lstStyle/>
          <a:p>
            <a:r>
              <a:rPr lang="en-US" dirty="0" smtClean="0"/>
              <a:t>We also know that the whale evolved from the Pakicetus because of one particular trait. </a:t>
            </a:r>
          </a:p>
          <a:p>
            <a:r>
              <a:rPr lang="en-US" dirty="0" smtClean="0"/>
              <a:t>A </a:t>
            </a:r>
            <a:r>
              <a:rPr lang="en-US" dirty="0"/>
              <a:t>skull of the gray whale that roams the seas today (below right) has its nostrils placed at the top of its skull. It would appear from these two specimens that the position of the nostril has changed over time and thus we would expect to see intermediate forms</a:t>
            </a:r>
            <a:r>
              <a:rPr lang="en-US" dirty="0" smtClean="0"/>
              <a:t>. </a:t>
            </a:r>
          </a:p>
          <a:p>
            <a:r>
              <a:rPr lang="en-US" dirty="0" smtClean="0"/>
              <a:t>The </a:t>
            </a:r>
            <a:r>
              <a:rPr lang="en-US" dirty="0" err="1" smtClean="0"/>
              <a:t>Aetiocetus</a:t>
            </a:r>
            <a:r>
              <a:rPr lang="en-US" dirty="0" smtClean="0"/>
              <a:t> would be an example of a transitional fossil. It shows how the transition occurred. </a:t>
            </a:r>
          </a:p>
        </p:txBody>
      </p:sp>
      <p:sp>
        <p:nvSpPr>
          <p:cNvPr id="3" name="Title 2"/>
          <p:cNvSpPr>
            <a:spLocks noGrp="1"/>
          </p:cNvSpPr>
          <p:nvPr>
            <p:ph type="title"/>
          </p:nvPr>
        </p:nvSpPr>
        <p:spPr>
          <a:xfrm>
            <a:off x="348438" y="5349435"/>
            <a:ext cx="7543800" cy="914400"/>
          </a:xfrm>
        </p:spPr>
        <p:txBody>
          <a:bodyPr/>
          <a:lstStyle/>
          <a:p>
            <a:r>
              <a:rPr lang="en-US" dirty="0"/>
              <a:t>Transitional Fossils</a:t>
            </a:r>
          </a:p>
        </p:txBody>
      </p:sp>
      <p:pic>
        <p:nvPicPr>
          <p:cNvPr id="4" name="Picture 3" descr="Screen Shot 2016-10-10 at 11.07.06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36844" y="3575499"/>
            <a:ext cx="5760508" cy="1883243"/>
          </a:xfrm>
          <a:prstGeom prst="rect">
            <a:avLst/>
          </a:prstGeom>
        </p:spPr>
      </p:pic>
    </p:spTree>
    <p:extLst>
      <p:ext uri="{BB962C8B-B14F-4D97-AF65-F5344CB8AC3E}">
        <p14:creationId xmlns:p14="http://schemas.microsoft.com/office/powerpoint/2010/main" val="2194249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27430" y="35737"/>
            <a:ext cx="5713429" cy="2528964"/>
          </a:xfrm>
        </p:spPr>
        <p:txBody>
          <a:bodyPr/>
          <a:lstStyle/>
          <a:p>
            <a:r>
              <a:rPr lang="en-US" dirty="0" smtClean="0"/>
              <a:t>Another example would be horses. Horses started off as a small animal with four toes, and </a:t>
            </a:r>
            <a:r>
              <a:rPr lang="en-US" dirty="0"/>
              <a:t>i</a:t>
            </a:r>
            <a:r>
              <a:rPr lang="en-US" dirty="0" smtClean="0"/>
              <a:t>t is now a very large animal with hooves. </a:t>
            </a:r>
            <a:endParaRPr lang="en-US" dirty="0"/>
          </a:p>
        </p:txBody>
      </p:sp>
      <p:sp>
        <p:nvSpPr>
          <p:cNvPr id="3" name="Title 2"/>
          <p:cNvSpPr>
            <a:spLocks noGrp="1"/>
          </p:cNvSpPr>
          <p:nvPr>
            <p:ph type="title"/>
          </p:nvPr>
        </p:nvSpPr>
        <p:spPr>
          <a:xfrm>
            <a:off x="767649" y="5334000"/>
            <a:ext cx="7543800" cy="914400"/>
          </a:xfrm>
        </p:spPr>
        <p:txBody>
          <a:bodyPr/>
          <a:lstStyle/>
          <a:p>
            <a:r>
              <a:rPr lang="en-US" dirty="0"/>
              <a:t>Transitional Fossils</a:t>
            </a:r>
          </a:p>
        </p:txBody>
      </p:sp>
      <p:pic>
        <p:nvPicPr>
          <p:cNvPr id="4" name="Picture 3"/>
          <p:cNvPicPr>
            <a:picLocks noChangeAspect="1"/>
          </p:cNvPicPr>
          <p:nvPr/>
        </p:nvPicPr>
        <p:blipFill>
          <a:blip r:embed="rId2"/>
          <a:stretch>
            <a:fillRect/>
          </a:stretch>
        </p:blipFill>
        <p:spPr>
          <a:xfrm>
            <a:off x="2954611" y="2069362"/>
            <a:ext cx="5720212" cy="3010638"/>
          </a:xfrm>
          <a:prstGeom prst="rect">
            <a:avLst/>
          </a:prstGeom>
        </p:spPr>
      </p:pic>
    </p:spTree>
    <p:extLst>
      <p:ext uri="{BB962C8B-B14F-4D97-AF65-F5344CB8AC3E}">
        <p14:creationId xmlns:p14="http://schemas.microsoft.com/office/powerpoint/2010/main" val="3996247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3600" y="685801"/>
            <a:ext cx="6187440" cy="4190999"/>
          </a:xfrm>
        </p:spPr>
        <p:txBody>
          <a:bodyPr>
            <a:normAutofit lnSpcReduction="10000"/>
          </a:bodyPr>
          <a:lstStyle/>
          <a:p>
            <a:r>
              <a:rPr lang="en-US" dirty="0" smtClean="0"/>
              <a:t>This transitional fossils are evidence of gradual change. They show that the changes that occurred did not just happen all at once. </a:t>
            </a:r>
          </a:p>
          <a:p>
            <a:pPr marL="18288" indent="0">
              <a:buNone/>
            </a:pPr>
            <a:endParaRPr lang="en-US" dirty="0" smtClean="0"/>
          </a:p>
          <a:p>
            <a:r>
              <a:rPr lang="en-US" dirty="0"/>
              <a:t>At 500 million years ago, ancient fish without jawbones surface; and at 400 million years ago, fish with jaws are found. Gradually, new animals appear: amphibians at 350 million years ago, reptiles at 300 million years ago, mammals at 230 million years ago, and birds at 150 million years ago</a:t>
            </a:r>
            <a:r>
              <a:rPr lang="en-US" dirty="0" smtClean="0"/>
              <a:t>.</a:t>
            </a:r>
            <a:r>
              <a:rPr lang="en-US" dirty="0"/>
              <a:t> As the rocks become more and more recent, the fossils look increasingly like the animals we observe today.</a:t>
            </a:r>
          </a:p>
        </p:txBody>
      </p:sp>
      <p:sp>
        <p:nvSpPr>
          <p:cNvPr id="3" name="Title 2"/>
          <p:cNvSpPr>
            <a:spLocks noGrp="1"/>
          </p:cNvSpPr>
          <p:nvPr>
            <p:ph type="title"/>
          </p:nvPr>
        </p:nvSpPr>
        <p:spPr/>
        <p:txBody>
          <a:bodyPr/>
          <a:lstStyle/>
          <a:p>
            <a:r>
              <a:rPr lang="en-US" dirty="0"/>
              <a:t>Transitional Fossils</a:t>
            </a:r>
          </a:p>
        </p:txBody>
      </p:sp>
    </p:spTree>
    <p:extLst>
      <p:ext uri="{BB962C8B-B14F-4D97-AF65-F5344CB8AC3E}">
        <p14:creationId xmlns:p14="http://schemas.microsoft.com/office/powerpoint/2010/main" val="3095869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can scientists tell how old a fossil is? </a:t>
            </a:r>
          </a:p>
          <a:p>
            <a:r>
              <a:rPr lang="en-US" dirty="0" smtClean="0"/>
              <a:t>CARBON DATING!</a:t>
            </a:r>
            <a:endParaRPr lang="en-US" dirty="0"/>
          </a:p>
          <a:p>
            <a:r>
              <a:rPr lang="en-US" dirty="0" smtClean="0"/>
              <a:t>We often hear about things like “</a:t>
            </a:r>
            <a:r>
              <a:rPr lang="en-US" dirty="0"/>
              <a:t>At an ar­chaeological dig, a piece of wooden tool is unearthed and the archaeologist finds it to be 5,000 years old</a:t>
            </a:r>
            <a:r>
              <a:rPr lang="en-US" dirty="0" smtClean="0"/>
              <a:t>.” </a:t>
            </a:r>
          </a:p>
          <a:p>
            <a:r>
              <a:rPr lang="en-US" dirty="0" smtClean="0"/>
              <a:t>The archaeologist has figured it is 5000 years old by using Carbon dating. </a:t>
            </a:r>
          </a:p>
          <a:p>
            <a:endParaRPr lang="en-US" dirty="0"/>
          </a:p>
        </p:txBody>
      </p:sp>
      <p:sp>
        <p:nvSpPr>
          <p:cNvPr id="3" name="Title 2"/>
          <p:cNvSpPr>
            <a:spLocks noGrp="1"/>
          </p:cNvSpPr>
          <p:nvPr>
            <p:ph type="title"/>
          </p:nvPr>
        </p:nvSpPr>
        <p:spPr/>
        <p:txBody>
          <a:bodyPr/>
          <a:lstStyle/>
          <a:p>
            <a:r>
              <a:rPr lang="en-US" dirty="0" smtClean="0"/>
              <a:t>Carbon Dating</a:t>
            </a:r>
            <a:endParaRPr lang="en-US" dirty="0"/>
          </a:p>
        </p:txBody>
      </p:sp>
    </p:spTree>
    <p:extLst>
      <p:ext uri="{BB962C8B-B14F-4D97-AF65-F5344CB8AC3E}">
        <p14:creationId xmlns:p14="http://schemas.microsoft.com/office/powerpoint/2010/main" val="1291294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3600" y="685801"/>
            <a:ext cx="6187440" cy="4054412"/>
          </a:xfrm>
        </p:spPr>
        <p:txBody>
          <a:bodyPr>
            <a:normAutofit fontScale="92500" lnSpcReduction="10000"/>
          </a:bodyPr>
          <a:lstStyle/>
          <a:p>
            <a:r>
              <a:rPr lang="en-US" dirty="0"/>
              <a:t>Carbon-14 dating is a way of determining the age of certain archeological artifacts of a biological origin up to about 50,000 years old. </a:t>
            </a:r>
            <a:endParaRPr lang="en-US" dirty="0" smtClean="0"/>
          </a:p>
          <a:p>
            <a:endParaRPr lang="en-US" dirty="0" smtClean="0"/>
          </a:p>
          <a:p>
            <a:r>
              <a:rPr lang="en-US" dirty="0" smtClean="0"/>
              <a:t>Certain </a:t>
            </a:r>
            <a:r>
              <a:rPr lang="en-US" dirty="0"/>
              <a:t>chemical elements have more than one type of atom. Different atoms of the same element are called isotopes. Carbon has three main isotopes. </a:t>
            </a:r>
            <a:endParaRPr lang="en-US" dirty="0" smtClean="0"/>
          </a:p>
          <a:p>
            <a:r>
              <a:rPr lang="en-US" dirty="0" smtClean="0"/>
              <a:t>They </a:t>
            </a:r>
            <a:r>
              <a:rPr lang="en-US" dirty="0"/>
              <a:t>are carbon-12, carbon-13 and carbon-14. Carbon-12 makes up 99% of an atom, carbon-13 makes up 1% and carbon-14 - makes up 1 part per million. </a:t>
            </a:r>
            <a:endParaRPr lang="en-US" dirty="0" smtClean="0"/>
          </a:p>
          <a:p>
            <a:r>
              <a:rPr lang="en-US" dirty="0" smtClean="0"/>
              <a:t>Carbon</a:t>
            </a:r>
            <a:r>
              <a:rPr lang="en-US" dirty="0"/>
              <a:t>-14 is radioactive and it is this radioactivity which is used to measure age.</a:t>
            </a:r>
          </a:p>
        </p:txBody>
      </p:sp>
      <p:sp>
        <p:nvSpPr>
          <p:cNvPr id="3" name="Title 2"/>
          <p:cNvSpPr>
            <a:spLocks noGrp="1"/>
          </p:cNvSpPr>
          <p:nvPr>
            <p:ph type="title"/>
          </p:nvPr>
        </p:nvSpPr>
        <p:spPr/>
        <p:txBody>
          <a:bodyPr/>
          <a:lstStyle/>
          <a:p>
            <a:r>
              <a:rPr lang="en-US" dirty="0" smtClean="0"/>
              <a:t>Carbon Dating</a:t>
            </a:r>
            <a:endParaRPr lang="en-US" dirty="0"/>
          </a:p>
        </p:txBody>
      </p:sp>
    </p:spTree>
    <p:extLst>
      <p:ext uri="{BB962C8B-B14F-4D97-AF65-F5344CB8AC3E}">
        <p14:creationId xmlns:p14="http://schemas.microsoft.com/office/powerpoint/2010/main" val="16782498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Elemental.thmx</Template>
  <TotalTime>916</TotalTime>
  <Words>852</Words>
  <Application>Microsoft Office PowerPoint</Application>
  <PresentationFormat>On-screen Show (4:3)</PresentationFormat>
  <Paragraphs>53</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Elemental</vt:lpstr>
      <vt:lpstr> Fossil Records and Carbon Dating }</vt:lpstr>
      <vt:lpstr>What are Fossils? </vt:lpstr>
      <vt:lpstr>Fossils in Evolution</vt:lpstr>
      <vt:lpstr>Transitional Fossils</vt:lpstr>
      <vt:lpstr>Transitional Fossils</vt:lpstr>
      <vt:lpstr>Transitional Fossils</vt:lpstr>
      <vt:lpstr>Transitional Fossils</vt:lpstr>
      <vt:lpstr>Carbon Dating</vt:lpstr>
      <vt:lpstr>Carbon Dating</vt:lpstr>
      <vt:lpstr>Carbon Dating</vt:lpstr>
      <vt:lpstr>Carbon Dating</vt:lpstr>
      <vt:lpstr>Carbon Dating</vt:lpstr>
    </vt:vector>
  </TitlesOfParts>
  <Company>Badmaash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Fossil Records and Carbon Dating }</dc:title>
  <dc:creator>Mariam  Siddiqui</dc:creator>
  <cp:lastModifiedBy>Sean Brandt</cp:lastModifiedBy>
  <cp:revision>10</cp:revision>
  <dcterms:created xsi:type="dcterms:W3CDTF">2016-10-10T02:42:16Z</dcterms:created>
  <dcterms:modified xsi:type="dcterms:W3CDTF">2016-10-12T14:20:54Z</dcterms:modified>
</cp:coreProperties>
</file>