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1" r:id="rId1"/>
  </p:sldMasterIdLst>
  <p:sldIdLst>
    <p:sldId id="256" r:id="rId2"/>
    <p:sldId id="257" r:id="rId3"/>
    <p:sldId id="258" r:id="rId4"/>
    <p:sldId id="259" r:id="rId5"/>
    <p:sldId id="260"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5AE17C7-B787-4E50-994D-5E804113A1E9}" type="datetime4">
              <a:rPr lang="en-US" smtClean="0"/>
              <a:pPr/>
              <a:t>October 12, 2016</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5744759D-0EFF-4FB2-9CCE-04E00944F0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87367800-479D-41B0-B3F2-2DCE95BA1381}"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87367800-479D-41B0-B3F2-2DCE95BA1381}"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17509CF4-4C1A-45DC-BADA-6EFF91CB9ABB}" type="datetime4">
              <a:rPr lang="en-US" smtClean="0"/>
              <a:pPr/>
              <a:t>October 12, 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951C0-B478-4858-ABC7-96406A1C0480}" type="datetime4">
              <a:rPr lang="en-US" smtClean="0"/>
              <a:pPr/>
              <a:t>October 12, 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CA"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867641A-9D94-4BD6-862F-F651067079BC}"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4F0C02-0EF4-4745-9D82-E8D3F59464E3}"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7367800-479D-41B0-B3F2-2DCE95BA1381}"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7367800-479D-41B0-B3F2-2DCE95BA1381}"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7367800-479D-41B0-B3F2-2DCE95BA1381}"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FDD7A28-FA93-4136-BDC1-BCCB2687E678}"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8995D68B-21AC-438B-BECE-4F17DA129F19}" type="datetime4">
              <a:rPr lang="en-US" smtClean="0"/>
              <a:pPr/>
              <a:t>October 12,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FDD7A28-FA93-4136-BDC1-BCCB2687E678}" type="datetimeFigureOut">
              <a:rPr lang="en-US" smtClean="0"/>
              <a:pPr/>
              <a:t>10/12/2016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CA"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87367800-479D-41B0-B3F2-2DCE95BA1381}" type="datetime4">
              <a:rPr lang="en-US" smtClean="0"/>
              <a:pPr/>
              <a:t>October 12, 2016</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744759D-0EFF-4FB2-9CCE-04E00944F0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CA" smtClean="0"/>
              <a:t>Click to edit Master text styles</a:t>
            </a:r>
          </a:p>
        </p:txBody>
      </p:sp>
      <p:sp>
        <p:nvSpPr>
          <p:cNvPr id="4" name="Date Placeholder 3"/>
          <p:cNvSpPr>
            <a:spLocks noGrp="1"/>
          </p:cNvSpPr>
          <p:nvPr>
            <p:ph type="dt" sz="half" idx="10"/>
          </p:nvPr>
        </p:nvSpPr>
        <p:spPr/>
        <p:txBody>
          <a:bodyPr/>
          <a:lstStyle/>
          <a:p>
            <a:fld id="{679F0FCF-2EA5-4FF5-AF14-1CA9C8854AAB}" type="datetime4">
              <a:rPr lang="en-US" smtClean="0"/>
              <a:pPr/>
              <a:t>October 12,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CA"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87367800-479D-41B0-B3F2-2DCE95BA1381}" type="datetime4">
              <a:rPr lang="en-US" smtClean="0"/>
              <a:pPr/>
              <a:t>October 12,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CA"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7367800-479D-41B0-B3F2-2DCE95BA1381}"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F9E781C6-1634-4A56-B2BE-62150BE83935}"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A9372AC2-3C75-4F5F-A929-48958086FE36}" type="datetime4">
              <a:rPr lang="en-US" smtClean="0"/>
              <a:pPr/>
              <a:t>October 12, 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87367800-479D-41B0-B3F2-2DCE95BA1381}" type="datetime4">
              <a:rPr lang="en-US" smtClean="0"/>
              <a:pPr/>
              <a:t>October 12,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7367800-479D-41B0-B3F2-2DCE95BA1381}" type="datetime4">
              <a:rPr lang="en-US" smtClean="0"/>
              <a:pPr/>
              <a:t>October 12, 2016</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22" r:id="rId1"/>
    <p:sldLayoutId id="2147484223" r:id="rId2"/>
    <p:sldLayoutId id="2147484224" r:id="rId3"/>
    <p:sldLayoutId id="2147484225" r:id="rId4"/>
    <p:sldLayoutId id="2147484226" r:id="rId5"/>
    <p:sldLayoutId id="2147484227" r:id="rId6"/>
    <p:sldLayoutId id="2147484228" r:id="rId7"/>
    <p:sldLayoutId id="2147484229" r:id="rId8"/>
    <p:sldLayoutId id="2147484230" r:id="rId9"/>
    <p:sldLayoutId id="2147484231" r:id="rId10"/>
    <p:sldLayoutId id="2147484232" r:id="rId11"/>
    <p:sldLayoutId id="2147484233" r:id="rId12"/>
    <p:sldLayoutId id="2147484234" r:id="rId13"/>
    <p:sldLayoutId id="2147484235" r:id="rId14"/>
    <p:sldLayoutId id="2147484236" r:id="rId15"/>
    <p:sldLayoutId id="2147484237" r:id="rId16"/>
    <p:sldLayoutId id="2147484238" r:id="rId17"/>
    <p:sldLayoutId id="2147484239" r:id="rId18"/>
    <p:sldLayoutId id="2147484240" r:id="rId19"/>
    <p:sldLayoutId id="2147484241" r:id="rId20"/>
  </p:sldLayoutIdLst>
  <p:hf sldNum="0" hdr="0" ftr="0" dt="0"/>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0" y="2234287"/>
            <a:ext cx="4013200" cy="599440"/>
          </a:xfrm>
        </p:spPr>
        <p:txBody>
          <a:bodyPr/>
          <a:lstStyle/>
          <a:p>
            <a:r>
              <a:rPr lang="en-US" dirty="0" smtClean="0"/>
              <a:t>Evolution</a:t>
            </a:r>
            <a:endParaRPr lang="en-US" dirty="0"/>
          </a:p>
        </p:txBody>
      </p:sp>
      <p:sp>
        <p:nvSpPr>
          <p:cNvPr id="2" name="Subtitle 1"/>
          <p:cNvSpPr>
            <a:spLocks noGrp="1"/>
          </p:cNvSpPr>
          <p:nvPr>
            <p:ph type="subTitle" idx="1"/>
          </p:nvPr>
        </p:nvSpPr>
        <p:spPr>
          <a:xfrm>
            <a:off x="5130799" y="2934636"/>
            <a:ext cx="3884323" cy="428625"/>
          </a:xfrm>
        </p:spPr>
        <p:txBody>
          <a:bodyPr>
            <a:noAutofit/>
          </a:bodyPr>
          <a:lstStyle/>
          <a:p>
            <a:r>
              <a:rPr lang="en-US" sz="1600" dirty="0"/>
              <a:t>M</a:t>
            </a:r>
            <a:r>
              <a:rPr lang="en-US" sz="1600" dirty="0" smtClean="0"/>
              <a:t>utations, gene flow, genetic drift, and selective breeding</a:t>
            </a:r>
            <a:endParaRPr lang="en-US" sz="1600" dirty="0"/>
          </a:p>
        </p:txBody>
      </p:sp>
    </p:spTree>
    <p:extLst>
      <p:ext uri="{BB962C8B-B14F-4D97-AF65-F5344CB8AC3E}">
        <p14:creationId xmlns:p14="http://schemas.microsoft.com/office/powerpoint/2010/main" val="1765280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Artificial Selection / Selective Breeding </a:t>
            </a:r>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sz="3200" dirty="0" smtClean="0"/>
              <a:t>Can you think of a common example of selective breeding</a:t>
            </a:r>
            <a:r>
              <a:rPr lang="en-US" dirty="0" smtClean="0"/>
              <a:t>? </a:t>
            </a:r>
            <a:endParaRPr lang="en-US" dirty="0"/>
          </a:p>
        </p:txBody>
      </p:sp>
    </p:spTree>
    <p:extLst>
      <p:ext uri="{BB962C8B-B14F-4D97-AF65-F5344CB8AC3E}">
        <p14:creationId xmlns:p14="http://schemas.microsoft.com/office/powerpoint/2010/main" val="128772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Mutations</a:t>
            </a:r>
            <a:endParaRPr lang="en-US" sz="3200" dirty="0"/>
          </a:p>
        </p:txBody>
      </p:sp>
      <p:sp>
        <p:nvSpPr>
          <p:cNvPr id="2" name="Content Placeholder 1"/>
          <p:cNvSpPr>
            <a:spLocks noGrp="1"/>
          </p:cNvSpPr>
          <p:nvPr>
            <p:ph idx="1"/>
          </p:nvPr>
        </p:nvSpPr>
        <p:spPr>
          <a:xfrm>
            <a:off x="914400" y="1735138"/>
            <a:ext cx="7313613" cy="4715752"/>
          </a:xfrm>
        </p:spPr>
        <p:txBody>
          <a:bodyPr>
            <a:normAutofit fontScale="92500" lnSpcReduction="20000"/>
          </a:bodyPr>
          <a:lstStyle/>
          <a:p>
            <a:pPr marL="342900" indent="-342900" algn="l">
              <a:buFont typeface="Arial"/>
              <a:buChar char="•"/>
            </a:pPr>
            <a:r>
              <a:rPr lang="en-US" dirty="0"/>
              <a:t>Mutation is a change </a:t>
            </a:r>
            <a:r>
              <a:rPr lang="en-US" dirty="0" smtClean="0"/>
              <a:t>in DNA, the hereditary material of life. An organism's DNA affects how it looks, how it behaves, and its physiology — all aspects of its life. So a change in an organism's DNA can cause changes in all aspects of its life.</a:t>
            </a:r>
          </a:p>
          <a:p>
            <a:pPr marL="342900" indent="-342900" algn="l">
              <a:buFont typeface="Arial"/>
              <a:buChar char="•"/>
            </a:pPr>
            <a:r>
              <a:rPr lang="en-US" b="1" u="sng" dirty="0" smtClean="0"/>
              <a:t>Mutations </a:t>
            </a:r>
            <a:r>
              <a:rPr lang="en-US" b="1" u="sng" dirty="0"/>
              <a:t>are </a:t>
            </a:r>
            <a:r>
              <a:rPr lang="en-US" b="1" u="sng" dirty="0" smtClean="0"/>
              <a:t>random </a:t>
            </a:r>
            <a:endParaRPr lang="en-US" dirty="0" smtClean="0">
              <a:sym typeface="Wingdings"/>
            </a:endParaRPr>
          </a:p>
          <a:p>
            <a:pPr marL="793750" lvl="1" indent="-342900">
              <a:buFont typeface="Arial"/>
              <a:buChar char="•"/>
            </a:pPr>
            <a:r>
              <a:rPr lang="en-US" dirty="0" smtClean="0"/>
              <a:t>Mutations </a:t>
            </a:r>
            <a:r>
              <a:rPr lang="en-US" dirty="0"/>
              <a:t>can be beneficial, neutral, or harmful for the organism, but mutations do not "try" to supply what the organism "needs." In this respect, mutations are </a:t>
            </a:r>
            <a:r>
              <a:rPr lang="en-US" dirty="0" smtClean="0"/>
              <a:t>random-whether </a:t>
            </a:r>
            <a:r>
              <a:rPr lang="en-US" dirty="0"/>
              <a:t>a particular mutation happens o</a:t>
            </a:r>
            <a:r>
              <a:rPr lang="en-US" dirty="0" smtClean="0"/>
              <a:t>r </a:t>
            </a:r>
            <a:r>
              <a:rPr lang="en-US" dirty="0"/>
              <a:t>not is unrelated to how useful that mutation would be</a:t>
            </a:r>
            <a:r>
              <a:rPr lang="en-US" dirty="0" smtClean="0"/>
              <a:t>.</a:t>
            </a:r>
          </a:p>
          <a:p>
            <a:pPr marL="342900" indent="-342900" algn="l">
              <a:buFont typeface="Arial"/>
              <a:buChar char="•"/>
            </a:pPr>
            <a:r>
              <a:rPr lang="en-US" b="1" u="sng" dirty="0"/>
              <a:t>Not all mutations matter to </a:t>
            </a:r>
            <a:r>
              <a:rPr lang="en-US" b="1" u="sng" dirty="0" smtClean="0"/>
              <a:t>evolution </a:t>
            </a:r>
            <a:endParaRPr lang="en-US" b="1" dirty="0">
              <a:sym typeface="Wingdings"/>
            </a:endParaRPr>
          </a:p>
          <a:p>
            <a:pPr marL="793750" lvl="1" indent="-342900">
              <a:buFont typeface="Arial"/>
              <a:buChar char="•"/>
            </a:pPr>
            <a:r>
              <a:rPr lang="en-US" dirty="0" smtClean="0">
                <a:sym typeface="Wingdings"/>
              </a:rPr>
              <a:t>S</a:t>
            </a:r>
            <a:r>
              <a:rPr lang="en-US" dirty="0" smtClean="0"/>
              <a:t>ince </a:t>
            </a:r>
            <a:r>
              <a:rPr lang="en-US" dirty="0"/>
              <a:t>all cells in our body contain DNA, there are lots of places for mutations to occur; however, not all mutations matter for evolution</a:t>
            </a:r>
            <a:r>
              <a:rPr lang="en-US" dirty="0" smtClean="0"/>
              <a:t>.</a:t>
            </a:r>
            <a:r>
              <a:rPr lang="en-US" dirty="0"/>
              <a:t> </a:t>
            </a:r>
            <a:r>
              <a:rPr lang="en-US" dirty="0" smtClean="0"/>
              <a:t>Somatic mutations occur </a:t>
            </a:r>
            <a:r>
              <a:rPr lang="en-US" dirty="0"/>
              <a:t>in non-reproductive cells and won't be passed onto offspring.</a:t>
            </a:r>
          </a:p>
        </p:txBody>
      </p:sp>
    </p:spTree>
    <p:extLst>
      <p:ext uri="{BB962C8B-B14F-4D97-AF65-F5344CB8AC3E}">
        <p14:creationId xmlns:p14="http://schemas.microsoft.com/office/powerpoint/2010/main" val="111030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Causes of Mutation</a:t>
            </a:r>
            <a:endParaRPr lang="en-US" dirty="0"/>
          </a:p>
        </p:txBody>
      </p:sp>
      <p:sp>
        <p:nvSpPr>
          <p:cNvPr id="2" name="Content Placeholder 1"/>
          <p:cNvSpPr>
            <a:spLocks noGrp="1"/>
          </p:cNvSpPr>
          <p:nvPr>
            <p:ph idx="1"/>
          </p:nvPr>
        </p:nvSpPr>
        <p:spPr>
          <a:xfrm>
            <a:off x="914400" y="1735137"/>
            <a:ext cx="7313613" cy="4942099"/>
          </a:xfrm>
        </p:spPr>
        <p:txBody>
          <a:bodyPr>
            <a:normAutofit fontScale="92500" lnSpcReduction="20000"/>
          </a:bodyPr>
          <a:lstStyle/>
          <a:p>
            <a:pPr algn="l"/>
            <a:r>
              <a:rPr lang="en-US" dirty="0"/>
              <a:t>Mutations happen for </a:t>
            </a:r>
            <a:r>
              <a:rPr lang="en-US" dirty="0" smtClean="0"/>
              <a:t>a couple of reasons</a:t>
            </a:r>
            <a:r>
              <a:rPr lang="en-US" dirty="0"/>
              <a:t>.</a:t>
            </a:r>
          </a:p>
          <a:p>
            <a:pPr marL="457200" indent="-457200" algn="l">
              <a:buFont typeface="+mj-lt"/>
              <a:buAutoNum type="arabicPeriod"/>
            </a:pPr>
            <a:r>
              <a:rPr lang="en-US" b="1" dirty="0"/>
              <a:t>DNA fails to copy accurately</a:t>
            </a:r>
            <a:endParaRPr lang="en-US" dirty="0"/>
          </a:p>
          <a:p>
            <a:pPr lvl="1"/>
            <a:r>
              <a:rPr lang="en-US" dirty="0"/>
              <a:t>Most of the mutations that we think matter to evolution are "naturally-occurring." For example, when a cell divides, it makes a copy of its DNA — and sometimes the copy is not quite perfect. That small difference from the original DNA sequence is a mutation.	</a:t>
            </a:r>
          </a:p>
          <a:p>
            <a:pPr marL="457200" indent="-457200">
              <a:buFont typeface="+mj-lt"/>
              <a:buAutoNum type="arabicPeriod"/>
            </a:pPr>
            <a:r>
              <a:rPr lang="en-US" b="1" dirty="0"/>
              <a:t>External influences can create mutations</a:t>
            </a:r>
            <a:endParaRPr lang="en-US" dirty="0" smtClean="0"/>
          </a:p>
          <a:p>
            <a:pPr lvl="1"/>
            <a:r>
              <a:rPr lang="en-US" dirty="0" smtClean="0"/>
              <a:t>Mutations </a:t>
            </a:r>
            <a:r>
              <a:rPr lang="en-US" dirty="0"/>
              <a:t>can also be caused by exposure to specific chemicals or radiation. These agents cause the DNA to break down. This is not necessarily unnatural — even in the most isolated and pristine environments, DNA breaks down. Nevertheless, when the cell repairs the DNA, it might not do a perfect job of the repair. So the cell would end up with DNA slightly different than the original DNA and hence, a mutation.	</a:t>
            </a:r>
          </a:p>
          <a:p>
            <a:endParaRPr lang="en-US" dirty="0"/>
          </a:p>
        </p:txBody>
      </p:sp>
    </p:spTree>
    <p:extLst>
      <p:ext uri="{BB962C8B-B14F-4D97-AF65-F5344CB8AC3E}">
        <p14:creationId xmlns:p14="http://schemas.microsoft.com/office/powerpoint/2010/main" val="3795283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Gene flow</a:t>
            </a:r>
            <a:endParaRPr lang="en-US" dirty="0"/>
          </a:p>
        </p:txBody>
      </p:sp>
      <p:sp>
        <p:nvSpPr>
          <p:cNvPr id="2" name="Content Placeholder 1"/>
          <p:cNvSpPr>
            <a:spLocks noGrp="1"/>
          </p:cNvSpPr>
          <p:nvPr>
            <p:ph idx="1"/>
          </p:nvPr>
        </p:nvSpPr>
        <p:spPr/>
        <p:txBody>
          <a:bodyPr>
            <a:normAutofit/>
          </a:bodyPr>
          <a:lstStyle/>
          <a:p>
            <a:r>
              <a:rPr lang="en-US" dirty="0" smtClean="0"/>
              <a:t>Gene flow — </a:t>
            </a:r>
            <a:r>
              <a:rPr lang="en-US" dirty="0"/>
              <a:t>also called migration — is any movement of individuals, and/or the genetic material they carry, from one population to another. Gene flow includes lots of different kinds of events, such as pollen being blown to a new destination or people moving to new cities or countries</a:t>
            </a:r>
            <a:r>
              <a:rPr lang="en-US" dirty="0" smtClean="0"/>
              <a:t>.</a:t>
            </a:r>
          </a:p>
          <a:p>
            <a:r>
              <a:rPr lang="en-US" dirty="0" smtClean="0"/>
              <a:t>If gene versions </a:t>
            </a:r>
            <a:r>
              <a:rPr lang="en-US" dirty="0"/>
              <a:t>are carried to a population where those gene versions previously did not exist, gene flow can be a very important source of genetic variation. </a:t>
            </a:r>
          </a:p>
        </p:txBody>
      </p:sp>
    </p:spTree>
    <p:extLst>
      <p:ext uri="{BB962C8B-B14F-4D97-AF65-F5344CB8AC3E}">
        <p14:creationId xmlns:p14="http://schemas.microsoft.com/office/powerpoint/2010/main" val="160246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Genetic drift</a:t>
            </a:r>
            <a:br>
              <a:rPr lang="en-US" b="1" dirty="0"/>
            </a:br>
            <a:endParaRPr lang="en-US" dirty="0"/>
          </a:p>
        </p:txBody>
      </p:sp>
      <p:sp>
        <p:nvSpPr>
          <p:cNvPr id="2" name="Content Placeholder 1"/>
          <p:cNvSpPr>
            <a:spLocks noGrp="1"/>
          </p:cNvSpPr>
          <p:nvPr>
            <p:ph idx="1"/>
          </p:nvPr>
        </p:nvSpPr>
        <p:spPr>
          <a:xfrm>
            <a:off x="914400" y="1735138"/>
            <a:ext cx="7313613" cy="4099586"/>
          </a:xfrm>
        </p:spPr>
        <p:txBody>
          <a:bodyPr>
            <a:normAutofit lnSpcReduction="10000"/>
          </a:bodyPr>
          <a:lstStyle/>
          <a:p>
            <a:r>
              <a:rPr lang="en-US" dirty="0" smtClean="0"/>
              <a:t>Genetic </a:t>
            </a:r>
            <a:r>
              <a:rPr lang="en-US" dirty="0"/>
              <a:t>drift — along with natural selection, mutation, and migration — is one of the basic mechanisms of evolution.</a:t>
            </a:r>
          </a:p>
          <a:p>
            <a:r>
              <a:rPr lang="en-US" dirty="0"/>
              <a:t>In each generation, some individuals may, just by chance, leave behind a few more </a:t>
            </a:r>
            <a:r>
              <a:rPr lang="en-US" dirty="0" smtClean="0"/>
              <a:t>descendants </a:t>
            </a:r>
            <a:r>
              <a:rPr lang="en-US" dirty="0"/>
              <a:t>(and genes, of course!) than other individuals. The genes of the next generation will be the genes of the "lucky" individuals, not necessarily the healthier or "better" individuals. That, in a nutshell, is genetic drift. It happens to ALL populations — there's no avoiding the </a:t>
            </a:r>
            <a:r>
              <a:rPr lang="en-US" dirty="0" smtClean="0"/>
              <a:t>whims of </a:t>
            </a:r>
            <a:r>
              <a:rPr lang="en-US" dirty="0"/>
              <a:t>chance.	</a:t>
            </a:r>
            <a:endParaRPr lang="en-US" dirty="0" smtClean="0"/>
          </a:p>
          <a:p>
            <a:endParaRPr lang="en-US" dirty="0"/>
          </a:p>
        </p:txBody>
      </p:sp>
    </p:spTree>
    <p:extLst>
      <p:ext uri="{BB962C8B-B14F-4D97-AF65-F5344CB8AC3E}">
        <p14:creationId xmlns:p14="http://schemas.microsoft.com/office/powerpoint/2010/main" val="203847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Genetic drift</a:t>
            </a:r>
            <a:br>
              <a:rPr lang="en-US" b="1" dirty="0"/>
            </a:br>
            <a:endParaRPr lang="en-US" dirty="0"/>
          </a:p>
        </p:txBody>
      </p:sp>
      <p:sp>
        <p:nvSpPr>
          <p:cNvPr id="2" name="Content Placeholder 1"/>
          <p:cNvSpPr>
            <a:spLocks noGrp="1"/>
          </p:cNvSpPr>
          <p:nvPr>
            <p:ph idx="1"/>
          </p:nvPr>
        </p:nvSpPr>
        <p:spPr>
          <a:xfrm>
            <a:off x="798940" y="1154685"/>
            <a:ext cx="7313613" cy="4251156"/>
          </a:xfrm>
        </p:spPr>
        <p:txBody>
          <a:bodyPr>
            <a:normAutofit/>
          </a:bodyPr>
          <a:lstStyle/>
          <a:p>
            <a:pPr marL="0" indent="0">
              <a:buNone/>
            </a:pPr>
            <a:endParaRPr lang="en-US" dirty="0" smtClean="0"/>
          </a:p>
          <a:p>
            <a:r>
              <a:rPr lang="en-US" dirty="0"/>
              <a:t>Genetic drift affects the genetic makeup of the population but, unlike </a:t>
            </a:r>
            <a:r>
              <a:rPr lang="en-US" dirty="0" smtClean="0"/>
              <a:t>natural selection, </a:t>
            </a:r>
            <a:r>
              <a:rPr lang="en-US" dirty="0"/>
              <a:t>through an entirely random process</a:t>
            </a:r>
            <a:r>
              <a:rPr lang="en-US" dirty="0" smtClean="0"/>
              <a:t>. </a:t>
            </a:r>
            <a:r>
              <a:rPr lang="en-US" dirty="0"/>
              <a:t>So although genetic drift is a mechanism of evolution, it doesn't work to produce </a:t>
            </a:r>
            <a:r>
              <a:rPr lang="en-US" dirty="0" smtClean="0"/>
              <a:t>adaptations. </a:t>
            </a:r>
            <a:endParaRPr lang="en-US" dirty="0"/>
          </a:p>
          <a:p>
            <a:endParaRPr lang="en-US" dirty="0"/>
          </a:p>
        </p:txBody>
      </p:sp>
      <p:pic>
        <p:nvPicPr>
          <p:cNvPr id="4" name="Picture 3"/>
          <p:cNvPicPr>
            <a:picLocks noChangeAspect="1"/>
          </p:cNvPicPr>
          <p:nvPr/>
        </p:nvPicPr>
        <p:blipFill>
          <a:blip r:embed="rId2"/>
          <a:stretch>
            <a:fillRect/>
          </a:stretch>
        </p:blipFill>
        <p:spPr>
          <a:xfrm>
            <a:off x="2298700" y="3874676"/>
            <a:ext cx="4533900" cy="2197100"/>
          </a:xfrm>
          <a:prstGeom prst="rect">
            <a:avLst/>
          </a:prstGeom>
        </p:spPr>
      </p:pic>
    </p:spTree>
    <p:extLst>
      <p:ext uri="{BB962C8B-B14F-4D97-AF65-F5344CB8AC3E}">
        <p14:creationId xmlns:p14="http://schemas.microsoft.com/office/powerpoint/2010/main" val="366105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Natural Selection </a:t>
            </a:r>
            <a:endParaRPr lang="en-US" dirty="0"/>
          </a:p>
        </p:txBody>
      </p:sp>
      <p:sp>
        <p:nvSpPr>
          <p:cNvPr id="2" name="Content Placeholder 1"/>
          <p:cNvSpPr>
            <a:spLocks noGrp="1"/>
          </p:cNvSpPr>
          <p:nvPr>
            <p:ph idx="1"/>
          </p:nvPr>
        </p:nvSpPr>
        <p:spPr>
          <a:xfrm>
            <a:off x="518871" y="1154685"/>
            <a:ext cx="5830406" cy="5216618"/>
          </a:xfrm>
        </p:spPr>
        <p:txBody>
          <a:bodyPr>
            <a:normAutofit lnSpcReduction="10000"/>
          </a:bodyPr>
          <a:lstStyle/>
          <a:p>
            <a:pPr marL="0" indent="0">
              <a:buNone/>
            </a:pPr>
            <a:endParaRPr lang="en-US" dirty="0" smtClean="0"/>
          </a:p>
          <a:p>
            <a:r>
              <a:rPr lang="en-US" b="1" dirty="0"/>
              <a:t>There is variation in </a:t>
            </a:r>
            <a:r>
              <a:rPr lang="en-US" b="1" dirty="0" smtClean="0"/>
              <a:t>traits.</a:t>
            </a:r>
            <a:endParaRPr lang="en-US" dirty="0"/>
          </a:p>
          <a:p>
            <a:pPr lvl="1"/>
            <a:r>
              <a:rPr lang="en-US" dirty="0" smtClean="0"/>
              <a:t>For </a:t>
            </a:r>
            <a:r>
              <a:rPr lang="en-US" dirty="0"/>
              <a:t>example, some beetles are green and some are brown</a:t>
            </a:r>
            <a:r>
              <a:rPr lang="en-US" dirty="0" smtClean="0"/>
              <a:t>.</a:t>
            </a:r>
          </a:p>
          <a:p>
            <a:endParaRPr lang="en-US" b="1" dirty="0" smtClean="0"/>
          </a:p>
          <a:p>
            <a:r>
              <a:rPr lang="en-US" b="1" dirty="0" smtClean="0"/>
              <a:t>There </a:t>
            </a:r>
            <a:r>
              <a:rPr lang="en-US" b="1" dirty="0"/>
              <a:t>is differential reproduction.</a:t>
            </a:r>
            <a:endParaRPr lang="en-US" dirty="0"/>
          </a:p>
          <a:p>
            <a:pPr lvl="1"/>
            <a:r>
              <a:rPr lang="en-US" dirty="0"/>
              <a:t>Since the environment can't support unlimited population growth, not all individuals get to reproduce to their full potential. In this example, green beetles tend to get eaten by birds and survive to reproduce less often than brown beetles do</a:t>
            </a:r>
            <a:r>
              <a:rPr lang="en-US" dirty="0" smtClean="0"/>
              <a:t>.</a:t>
            </a:r>
          </a:p>
          <a:p>
            <a:pPr lvl="1"/>
            <a:endParaRPr lang="en-US" dirty="0"/>
          </a:p>
        </p:txBody>
      </p:sp>
      <p:pic>
        <p:nvPicPr>
          <p:cNvPr id="5" name="Picture 4"/>
          <p:cNvPicPr>
            <a:picLocks noChangeAspect="1"/>
          </p:cNvPicPr>
          <p:nvPr/>
        </p:nvPicPr>
        <p:blipFill>
          <a:blip r:embed="rId2"/>
          <a:stretch>
            <a:fillRect/>
          </a:stretch>
        </p:blipFill>
        <p:spPr>
          <a:xfrm>
            <a:off x="6716713" y="1584295"/>
            <a:ext cx="1511300" cy="1511300"/>
          </a:xfrm>
          <a:prstGeom prst="rect">
            <a:avLst/>
          </a:prstGeom>
        </p:spPr>
      </p:pic>
      <p:pic>
        <p:nvPicPr>
          <p:cNvPr id="6" name="Picture 5"/>
          <p:cNvPicPr>
            <a:picLocks noChangeAspect="1"/>
          </p:cNvPicPr>
          <p:nvPr/>
        </p:nvPicPr>
        <p:blipFill>
          <a:blip r:embed="rId3"/>
          <a:stretch>
            <a:fillRect/>
          </a:stretch>
        </p:blipFill>
        <p:spPr>
          <a:xfrm>
            <a:off x="6411761" y="4280502"/>
            <a:ext cx="2260600" cy="1524000"/>
          </a:xfrm>
          <a:prstGeom prst="rect">
            <a:avLst/>
          </a:prstGeom>
        </p:spPr>
      </p:pic>
    </p:spTree>
    <p:extLst>
      <p:ext uri="{BB962C8B-B14F-4D97-AF65-F5344CB8AC3E}">
        <p14:creationId xmlns:p14="http://schemas.microsoft.com/office/powerpoint/2010/main" val="2494998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Natural Selection </a:t>
            </a:r>
            <a:endParaRPr lang="en-US" dirty="0"/>
          </a:p>
        </p:txBody>
      </p:sp>
      <p:sp>
        <p:nvSpPr>
          <p:cNvPr id="2" name="Content Placeholder 1"/>
          <p:cNvSpPr>
            <a:spLocks noGrp="1"/>
          </p:cNvSpPr>
          <p:nvPr>
            <p:ph idx="1"/>
          </p:nvPr>
        </p:nvSpPr>
        <p:spPr>
          <a:xfrm>
            <a:off x="478799" y="1154685"/>
            <a:ext cx="6328460" cy="5216618"/>
          </a:xfrm>
        </p:spPr>
        <p:txBody>
          <a:bodyPr>
            <a:normAutofit lnSpcReduction="10000"/>
          </a:bodyPr>
          <a:lstStyle/>
          <a:p>
            <a:pPr marL="0" indent="0">
              <a:buNone/>
            </a:pPr>
            <a:endParaRPr lang="en-US" dirty="0" smtClean="0"/>
          </a:p>
          <a:p>
            <a:r>
              <a:rPr lang="en-US" b="1" dirty="0"/>
              <a:t>There is heredity.</a:t>
            </a:r>
            <a:endParaRPr lang="en-US" dirty="0"/>
          </a:p>
          <a:p>
            <a:pPr lvl="1"/>
            <a:r>
              <a:rPr lang="en-US" dirty="0"/>
              <a:t>The surviving brown beetles have brown baby beetles because this trait has a genetic basis.		</a:t>
            </a:r>
          </a:p>
          <a:p>
            <a:endParaRPr lang="en-US" b="1" dirty="0" smtClean="0"/>
          </a:p>
          <a:p>
            <a:r>
              <a:rPr lang="en-US" b="1" dirty="0" smtClean="0"/>
              <a:t>End result:</a:t>
            </a:r>
            <a:endParaRPr lang="en-US" dirty="0"/>
          </a:p>
          <a:p>
            <a:pPr lvl="1"/>
            <a:r>
              <a:rPr lang="en-US" dirty="0" smtClean="0"/>
              <a:t>The </a:t>
            </a:r>
            <a:r>
              <a:rPr lang="en-US" dirty="0"/>
              <a:t>more advantageous trait, brown coloration, which allows the beetle to have more offspring, becomes more common in the population. If this process continues, eventually, all individuals in the population will be brown.</a:t>
            </a:r>
          </a:p>
        </p:txBody>
      </p:sp>
      <p:pic>
        <p:nvPicPr>
          <p:cNvPr id="4" name="Picture 3"/>
          <p:cNvPicPr>
            <a:picLocks noChangeAspect="1"/>
          </p:cNvPicPr>
          <p:nvPr/>
        </p:nvPicPr>
        <p:blipFill>
          <a:blip r:embed="rId2"/>
          <a:stretch>
            <a:fillRect/>
          </a:stretch>
        </p:blipFill>
        <p:spPr>
          <a:xfrm>
            <a:off x="6972748" y="1371600"/>
            <a:ext cx="1511300" cy="1511300"/>
          </a:xfrm>
          <a:prstGeom prst="rect">
            <a:avLst/>
          </a:prstGeom>
        </p:spPr>
      </p:pic>
      <p:pic>
        <p:nvPicPr>
          <p:cNvPr id="7" name="Picture 6"/>
          <p:cNvPicPr>
            <a:picLocks noChangeAspect="1"/>
          </p:cNvPicPr>
          <p:nvPr/>
        </p:nvPicPr>
        <p:blipFill>
          <a:blip r:embed="rId3"/>
          <a:stretch>
            <a:fillRect/>
          </a:stretch>
        </p:blipFill>
        <p:spPr>
          <a:xfrm>
            <a:off x="7119519" y="4860003"/>
            <a:ext cx="1511300" cy="1511300"/>
          </a:xfrm>
          <a:prstGeom prst="rect">
            <a:avLst/>
          </a:prstGeom>
        </p:spPr>
      </p:pic>
    </p:spTree>
    <p:extLst>
      <p:ext uri="{BB962C8B-B14F-4D97-AF65-F5344CB8AC3E}">
        <p14:creationId xmlns:p14="http://schemas.microsoft.com/office/powerpoint/2010/main" val="359593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Selection / Selective Breeding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Long </a:t>
            </a:r>
            <a:r>
              <a:rPr lang="en-US" dirty="0"/>
              <a:t>before </a:t>
            </a:r>
            <a:r>
              <a:rPr lang="en-US" dirty="0" smtClean="0"/>
              <a:t>Darwin, farmers </a:t>
            </a:r>
            <a:r>
              <a:rPr lang="en-US" dirty="0"/>
              <a:t>and breeders were using the idea of selection to cause major changes in the features of their plants and animals over the course of decades. Farmers and breeders allowed only the plants and animals with desirable characteristics to reproduce, causing the evolution of farm stock. </a:t>
            </a:r>
            <a:endParaRPr lang="en-US" dirty="0" smtClean="0"/>
          </a:p>
          <a:p>
            <a:r>
              <a:rPr lang="en-US" dirty="0" smtClean="0"/>
              <a:t>This process is called artificial selection/selective breeding </a:t>
            </a:r>
            <a:r>
              <a:rPr lang="en-US" dirty="0"/>
              <a:t>because people (instead of nature) select which organisms get to reproduce.</a:t>
            </a:r>
          </a:p>
        </p:txBody>
      </p:sp>
    </p:spTree>
    <p:extLst>
      <p:ext uri="{BB962C8B-B14F-4D97-AF65-F5344CB8AC3E}">
        <p14:creationId xmlns:p14="http://schemas.microsoft.com/office/powerpoint/2010/main" val="181282842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44</TotalTime>
  <Words>647</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Inkwell</vt:lpstr>
      <vt:lpstr>Evolution</vt:lpstr>
      <vt:lpstr>Mutations</vt:lpstr>
      <vt:lpstr>Causes of Mutation</vt:lpstr>
      <vt:lpstr>Gene flow</vt:lpstr>
      <vt:lpstr>Genetic drift </vt:lpstr>
      <vt:lpstr>Genetic drift </vt:lpstr>
      <vt:lpstr>Natural Selection </vt:lpstr>
      <vt:lpstr>Natural Selection </vt:lpstr>
      <vt:lpstr>Artificial Selection / Selective Breeding </vt:lpstr>
      <vt:lpstr>Artificial Selection / Selective Breeding </vt:lpstr>
    </vt:vector>
  </TitlesOfParts>
  <Company>Badmaash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Mariam  Siddiqui</dc:creator>
  <cp:lastModifiedBy>Sean Brandt</cp:lastModifiedBy>
  <cp:revision>5</cp:revision>
  <dcterms:created xsi:type="dcterms:W3CDTF">2016-10-05T01:05:57Z</dcterms:created>
  <dcterms:modified xsi:type="dcterms:W3CDTF">2016-10-12T16:57:42Z</dcterms:modified>
</cp:coreProperties>
</file>