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21"/>
  </p:notesMasterIdLst>
  <p:sldIdLst>
    <p:sldId id="256" r:id="rId2"/>
    <p:sldId id="258" r:id="rId3"/>
    <p:sldId id="259" r:id="rId4"/>
    <p:sldId id="260" r:id="rId5"/>
    <p:sldId id="261" r:id="rId6"/>
    <p:sldId id="262" r:id="rId7"/>
    <p:sldId id="264" r:id="rId8"/>
    <p:sldId id="265" r:id="rId9"/>
    <p:sldId id="266" r:id="rId10"/>
    <p:sldId id="267" r:id="rId11"/>
    <p:sldId id="268" r:id="rId12"/>
    <p:sldId id="269" r:id="rId13"/>
    <p:sldId id="271" r:id="rId14"/>
    <p:sldId id="272" r:id="rId15"/>
    <p:sldId id="273" r:id="rId16"/>
    <p:sldId id="275" r:id="rId17"/>
    <p:sldId id="276" r:id="rId18"/>
    <p:sldId id="277" r:id="rId19"/>
    <p:sldId id="278"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382" autoAdjust="0"/>
  </p:normalViewPr>
  <p:slideViewPr>
    <p:cSldViewPr snapToGrid="0" snapToObjects="1">
      <p:cViewPr varScale="1">
        <p:scale>
          <a:sx n="80" d="100"/>
          <a:sy n="80" d="100"/>
        </p:scale>
        <p:origin x="-1272"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B08485F-6074-684F-8334-4212C3E42A25}" type="datetimeFigureOut">
              <a:rPr lang="en-US" smtClean="0"/>
              <a:t>10/14/2016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BFC4D5-B7A0-7F4A-AA0F-72358AAF9F38}" type="slidenum">
              <a:rPr lang="en-US" smtClean="0"/>
              <a:t>‹#›</a:t>
            </a:fld>
            <a:endParaRPr lang="en-US"/>
          </a:p>
        </p:txBody>
      </p:sp>
    </p:spTree>
    <p:extLst>
      <p:ext uri="{BB962C8B-B14F-4D97-AF65-F5344CB8AC3E}">
        <p14:creationId xmlns:p14="http://schemas.microsoft.com/office/powerpoint/2010/main" val="300535814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p:spPr>
        <p:txBody>
          <a:bodyPr/>
          <a:lstStyle/>
          <a:p>
            <a:fld id="{4C997915-E082-485E-9A11-78F61BCB11D4}" type="slidenum">
              <a:rPr lang="en-GB" smtClean="0"/>
              <a:pPr/>
              <a:t>2</a:t>
            </a:fld>
            <a:endParaRPr lang="en-GB" smtClean="0"/>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ln/>
        </p:spPr>
        <p:txBody>
          <a:bodyPr/>
          <a:lstStyle/>
          <a:p>
            <a:pPr eaLnBrk="1" hangingPunct="1"/>
            <a:endParaRPr lang="en-NZ" altLang="zh-TW"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p:cNvSpPr>
            <a:spLocks noGrp="1" noChangeArrowheads="1"/>
          </p:cNvSpPr>
          <p:nvPr>
            <p:ph type="sldNum" sz="quarter" idx="5"/>
          </p:nvPr>
        </p:nvSpPr>
        <p:spPr>
          <a:noFill/>
        </p:spPr>
        <p:txBody>
          <a:bodyPr/>
          <a:lstStyle/>
          <a:p>
            <a:fld id="{0A358244-8371-4358-B633-8932E5D94292}" type="slidenum">
              <a:rPr lang="en-GB" smtClean="0"/>
              <a:pPr/>
              <a:t>14</a:t>
            </a:fld>
            <a:endParaRPr lang="en-GB" smtClean="0"/>
          </a:p>
        </p:txBody>
      </p:sp>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a:ln/>
        </p:spPr>
        <p:txBody>
          <a:bodyPr/>
          <a:lstStyle/>
          <a:p>
            <a:pPr eaLnBrk="1" hangingPunct="1"/>
            <a:endParaRPr lang="en-GB"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p:cNvSpPr>
            <a:spLocks noGrp="1" noChangeArrowheads="1"/>
          </p:cNvSpPr>
          <p:nvPr>
            <p:ph type="sldNum" sz="quarter" idx="5"/>
          </p:nvPr>
        </p:nvSpPr>
        <p:spPr>
          <a:noFill/>
        </p:spPr>
        <p:txBody>
          <a:bodyPr/>
          <a:lstStyle/>
          <a:p>
            <a:fld id="{1A93B3D7-BF1D-4FD2-AC65-4442C63A3FAB}" type="slidenum">
              <a:rPr lang="en-GB" smtClean="0"/>
              <a:pPr/>
              <a:t>16</a:t>
            </a:fld>
            <a:endParaRPr lang="en-GB" smtClean="0"/>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noFill/>
          <a:ln/>
        </p:spPr>
        <p:txBody>
          <a:bodyPr/>
          <a:lstStyle/>
          <a:p>
            <a:pPr eaLnBrk="1" hangingPunct="1"/>
            <a:endParaRPr lang="en-NZ"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noRot="1" noChangeAspect="1" noChangeArrowheads="1" noTextEdit="1"/>
          </p:cNvSpPr>
          <p:nvPr>
            <p:ph type="sldImg"/>
          </p:nvPr>
        </p:nvSpPr>
        <p:spPr>
          <a:ln/>
        </p:spPr>
      </p:sp>
      <p:sp>
        <p:nvSpPr>
          <p:cNvPr id="66562" name="Rectangle 3"/>
          <p:cNvSpPr>
            <a:spLocks noGrp="1" noChangeArrowheads="1"/>
          </p:cNvSpPr>
          <p:nvPr>
            <p:ph type="body" idx="1"/>
          </p:nvPr>
        </p:nvSpPr>
        <p:spPr>
          <a:noFill/>
          <a:ln/>
        </p:spPr>
        <p:txBody>
          <a:bodyPr/>
          <a:lstStyle/>
          <a:p>
            <a:pPr>
              <a:lnSpc>
                <a:spcPct val="90000"/>
              </a:lnSpc>
            </a:pPr>
            <a:endParaRPr lang="en-GB"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p:cNvSpPr>
            <a:spLocks noGrp="1" noRot="1" noChangeAspect="1" noChangeArrowheads="1" noTextEdit="1"/>
          </p:cNvSpPr>
          <p:nvPr>
            <p:ph type="sldImg"/>
          </p:nvPr>
        </p:nvSpPr>
        <p:spPr>
          <a:ln/>
        </p:spPr>
      </p:sp>
      <p:sp>
        <p:nvSpPr>
          <p:cNvPr id="68610" name="Rectangle 3"/>
          <p:cNvSpPr>
            <a:spLocks noGrp="1" noChangeArrowheads="1"/>
          </p:cNvSpPr>
          <p:nvPr>
            <p:ph type="body" idx="1"/>
          </p:nvPr>
        </p:nvSpPr>
        <p:spPr>
          <a:noFill/>
          <a:ln/>
        </p:spPr>
        <p:txBody>
          <a:bodyPr/>
          <a:lstStyle/>
          <a:p>
            <a:endParaRPr lang="en-GB"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a:noFill/>
        </p:spPr>
        <p:txBody>
          <a:bodyPr/>
          <a:lstStyle/>
          <a:p>
            <a:fld id="{BC21CF88-DD75-437A-A58E-A348C5EB5E91}" type="slidenum">
              <a:rPr lang="en-GB" smtClean="0"/>
              <a:pPr/>
              <a:t>3</a:t>
            </a:fld>
            <a:endParaRPr lang="en-GB" smtClean="0"/>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p:spPr>
        <p:txBody>
          <a:bodyPr/>
          <a:lstStyle/>
          <a:p>
            <a:pPr eaLnBrk="1" hangingPunct="1"/>
            <a:endParaRPr lang="en-GB"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p:spPr>
        <p:txBody>
          <a:bodyPr/>
          <a:lstStyle/>
          <a:p>
            <a:fld id="{914418FC-F20D-4748-AFB4-EC703F48735F}" type="slidenum">
              <a:rPr lang="en-GB" smtClean="0"/>
              <a:pPr/>
              <a:t>4</a:t>
            </a:fld>
            <a:endParaRPr lang="en-GB" smtClean="0"/>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a:ln/>
        </p:spPr>
        <p:txBody>
          <a:bodyPr/>
          <a:lstStyle/>
          <a:p>
            <a:pPr eaLnBrk="1" hangingPunct="1"/>
            <a:r>
              <a:rPr lang="en-US" dirty="0" smtClean="0"/>
              <a:t>In the case of human evolution, Charles Darwin noted that humans and apes share many biological features (click 1).  He hypothesized that (click 2) humans and apes share a common ancestor.  If this hypothesis is true then (click 3) humans and apes should share a high percentage of their DNA, and (click 4) there should be fossils with humans and ape-like features.  Darwin wasn’t able to gather this sort of evidence to test his hypothesis in his time, but many studies since then have tested these predictions (click 5).  Both DNA and fossil evidence support the hypothesis of humans and apes sharing a common</a:t>
            </a:r>
            <a:r>
              <a:rPr lang="en-US" baseline="0" dirty="0" smtClean="0"/>
              <a:t> ancestor. </a:t>
            </a:r>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a:noFill/>
        </p:spPr>
        <p:txBody>
          <a:bodyPr/>
          <a:lstStyle/>
          <a:p>
            <a:fld id="{AF5CEB39-07EF-4D12-A981-C7390B978F5C}" type="slidenum">
              <a:rPr lang="en-GB" smtClean="0"/>
              <a:pPr/>
              <a:t>5</a:t>
            </a:fld>
            <a:endParaRPr lang="en-GB" smtClean="0"/>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noFill/>
          <a:ln/>
        </p:spPr>
        <p:txBody>
          <a:bodyPr/>
          <a:lstStyle/>
          <a:p>
            <a:pPr eaLnBrk="1" hangingPunct="1"/>
            <a:endParaRPr lang="en-GB"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a:noFill/>
        </p:spPr>
        <p:txBody>
          <a:bodyPr/>
          <a:lstStyle/>
          <a:p>
            <a:fld id="{DC3D0E68-AB17-4CBB-AD6D-7A30F2F2FA5E}" type="slidenum">
              <a:rPr lang="en-GB" smtClean="0"/>
              <a:pPr/>
              <a:t>6</a:t>
            </a:fld>
            <a:endParaRPr lang="en-GB" smtClean="0"/>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p:spPr>
        <p:txBody>
          <a:bodyPr/>
          <a:lstStyle/>
          <a:p>
            <a:pPr eaLnBrk="1" hangingPunct="1"/>
            <a:endParaRPr lang="en-NZ"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100C522-BA6C-48E6-B628-946C7DEC08DB}" type="slidenum">
              <a:rPr lang="en-GB" smtClean="0"/>
              <a:pPr/>
              <a:t>7</a:t>
            </a:fld>
            <a:endParaRPr lang="en-GB" smtClean="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NZ" dirty="0" smtClean="0"/>
          </a:p>
          <a:p>
            <a:pPr eaLnBrk="1" hangingPunct="1"/>
            <a:endParaRPr lang="en-NZ" dirty="0" smtClean="0"/>
          </a:p>
          <a:p>
            <a:pPr eaLnBrk="1" hangingPunct="1"/>
            <a:endParaRPr lang="en-GB"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p:spPr>
        <p:txBody>
          <a:bodyPr/>
          <a:lstStyle/>
          <a:p>
            <a:fld id="{BE7E6D66-A7F1-440A-801A-7239398C6FF2}" type="slidenum">
              <a:rPr lang="en-GB" smtClean="0"/>
              <a:pPr/>
              <a:t>8</a:t>
            </a:fld>
            <a:endParaRPr lang="en-GB" smtClean="0"/>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p:spPr>
        <p:txBody>
          <a:bodyPr/>
          <a:lstStyle/>
          <a:p>
            <a:pPr eaLnBrk="1" hangingPunct="1"/>
            <a:endParaRPr lang="en-NZ"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a:spLocks noGrp="1" noChangeArrowheads="1"/>
          </p:cNvSpPr>
          <p:nvPr>
            <p:ph type="sldNum" sz="quarter" idx="5"/>
          </p:nvPr>
        </p:nvSpPr>
        <p:spPr>
          <a:noFill/>
        </p:spPr>
        <p:txBody>
          <a:bodyPr/>
          <a:lstStyle/>
          <a:p>
            <a:fld id="{BC3154DF-C3AA-4B2E-A4A3-7FE620B699C1}" type="slidenum">
              <a:rPr lang="en-GB" smtClean="0"/>
              <a:pPr/>
              <a:t>10</a:t>
            </a:fld>
            <a:endParaRPr lang="en-GB" smtClean="0"/>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p:spPr>
        <p:txBody>
          <a:bodyPr/>
          <a:lstStyle/>
          <a:p>
            <a:pPr eaLnBrk="1" hangingPunct="1"/>
            <a:endParaRPr lang="en-NZ" dirty="0" smtClean="0"/>
          </a:p>
          <a:p>
            <a:pPr eaLnBrk="1" hangingPunct="1"/>
            <a:endParaRPr lang="en-GB"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p:cNvSpPr>
            <a:spLocks noGrp="1" noChangeArrowheads="1"/>
          </p:cNvSpPr>
          <p:nvPr>
            <p:ph type="sldNum" sz="quarter" idx="5"/>
          </p:nvPr>
        </p:nvSpPr>
        <p:spPr>
          <a:noFill/>
        </p:spPr>
        <p:txBody>
          <a:bodyPr/>
          <a:lstStyle/>
          <a:p>
            <a:fld id="{DBE4F528-0322-4FF2-AF20-27C816885B90}" type="slidenum">
              <a:rPr lang="en-GB" smtClean="0"/>
              <a:pPr/>
              <a:t>13</a:t>
            </a:fld>
            <a:endParaRPr lang="en-GB" smtClean="0"/>
          </a:p>
        </p:txBody>
      </p:sp>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a:ln/>
        </p:spPr>
        <p:txBody>
          <a:bodyPr/>
          <a:lstStyle/>
          <a:p>
            <a:pPr eaLnBrk="1" hangingPunct="1"/>
            <a:endParaRPr lang="en-NZ" dirty="0"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4D85D2B4-6538-C348-B9D1-1323DB5B30AD}"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53E4C2-80E9-E443-B8BA-920667EF3E0C}" type="slidenum">
              <a:rPr lang="en-US" smtClean="0"/>
              <a:t>‹#›</a:t>
            </a:fld>
            <a:endParaRPr lang="en-US"/>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en-CA"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4D85D2B4-6538-C348-B9D1-1323DB5B30AD}"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53E4C2-80E9-E443-B8BA-920667EF3E0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CA"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4D85D2B4-6538-C348-B9D1-1323DB5B30AD}"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53E4C2-80E9-E443-B8BA-920667EF3E0C}"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CA" smtClean="0"/>
              <a:t>Click to edit Master title style</a:t>
            </a:r>
            <a:endParaRPr lang="en-US" dirty="0"/>
          </a:p>
        </p:txBody>
      </p:sp>
      <p:sp>
        <p:nvSpPr>
          <p:cNvPr id="4" name="Date Placeholder 3"/>
          <p:cNvSpPr>
            <a:spLocks noGrp="1"/>
          </p:cNvSpPr>
          <p:nvPr>
            <p:ph type="dt" sz="half" idx="10"/>
          </p:nvPr>
        </p:nvSpPr>
        <p:spPr/>
        <p:txBody>
          <a:bodyPr/>
          <a:lstStyle/>
          <a:p>
            <a:fld id="{4D85D2B4-6538-C348-B9D1-1323DB5B30AD}"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53E4C2-80E9-E443-B8BA-920667EF3E0C}" type="slidenum">
              <a:rPr lang="en-US" smtClean="0"/>
              <a:t>‹#›</a:t>
            </a:fld>
            <a:endParaRPr lang="en-US"/>
          </a:p>
        </p:txBody>
      </p:sp>
      <p:sp>
        <p:nvSpPr>
          <p:cNvPr id="8" name="Content Placeholder 7"/>
          <p:cNvSpPr>
            <a:spLocks noGrp="1"/>
          </p:cNvSpPr>
          <p:nvPr>
            <p:ph sz="quarter" idx="13"/>
          </p:nvPr>
        </p:nvSpPr>
        <p:spPr>
          <a:xfrm>
            <a:off x="609600" y="1600200"/>
            <a:ext cx="7924800" cy="4114800"/>
          </a:xfrm>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en-CA" smtClean="0"/>
              <a:t>Click to edit Master title style</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p:txBody>
          <a:bodyPr/>
          <a:lstStyle/>
          <a:p>
            <a:fld id="{4D85D2B4-6538-C348-B9D1-1323DB5B30AD}"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53E4C2-80E9-E443-B8BA-920667EF3E0C}"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p>
            <a:r>
              <a:rPr lang="en-CA" smtClean="0"/>
              <a:t>Click to edit Master title style</a:t>
            </a:r>
            <a:endParaRPr lang="en-US" dirty="0"/>
          </a:p>
        </p:txBody>
      </p:sp>
      <p:sp>
        <p:nvSpPr>
          <p:cNvPr id="5" name="Date Placeholder 4"/>
          <p:cNvSpPr>
            <a:spLocks noGrp="1"/>
          </p:cNvSpPr>
          <p:nvPr>
            <p:ph type="dt" sz="half" idx="10"/>
          </p:nvPr>
        </p:nvSpPr>
        <p:spPr/>
        <p:txBody>
          <a:bodyPr/>
          <a:lstStyle/>
          <a:p>
            <a:fld id="{4D85D2B4-6538-C348-B9D1-1323DB5B30AD}" type="datetimeFigureOut">
              <a:rPr lang="en-US" smtClean="0"/>
              <a:t>10/14/2016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53E4C2-80E9-E443-B8BA-920667EF3E0C}"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en-CA" smtClean="0"/>
              <a:t>Click to edit Master title style</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7" name="Date Placeholder 6"/>
          <p:cNvSpPr>
            <a:spLocks noGrp="1"/>
          </p:cNvSpPr>
          <p:nvPr>
            <p:ph type="dt" sz="half" idx="10"/>
          </p:nvPr>
        </p:nvSpPr>
        <p:spPr/>
        <p:txBody>
          <a:bodyPr/>
          <a:lstStyle/>
          <a:p>
            <a:fld id="{4D85D2B4-6538-C348-B9D1-1323DB5B30AD}" type="datetimeFigureOut">
              <a:rPr lang="en-US" smtClean="0"/>
              <a:t>10/14/2016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153E4C2-80E9-E443-B8BA-920667EF3E0C}"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CA" smtClean="0"/>
              <a:t>Click to edit Master title style</a:t>
            </a:r>
            <a:endParaRPr lang="en-US" dirty="0"/>
          </a:p>
        </p:txBody>
      </p:sp>
      <p:sp>
        <p:nvSpPr>
          <p:cNvPr id="3" name="Date Placeholder 2"/>
          <p:cNvSpPr>
            <a:spLocks noGrp="1"/>
          </p:cNvSpPr>
          <p:nvPr>
            <p:ph type="dt" sz="half" idx="10"/>
          </p:nvPr>
        </p:nvSpPr>
        <p:spPr/>
        <p:txBody>
          <a:bodyPr/>
          <a:lstStyle/>
          <a:p>
            <a:fld id="{4D85D2B4-6538-C348-B9D1-1323DB5B30AD}" type="datetimeFigureOut">
              <a:rPr lang="en-US" smtClean="0"/>
              <a:t>10/14/2016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153E4C2-80E9-E443-B8BA-920667EF3E0C}"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85D2B4-6538-C348-B9D1-1323DB5B30AD}" type="datetimeFigureOut">
              <a:rPr lang="en-US" smtClean="0"/>
              <a:t>10/14/2016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153E4C2-80E9-E443-B8BA-920667EF3E0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en-CA" smtClean="0"/>
              <a:t>Click to edit Master title style</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4D85D2B4-6538-C348-B9D1-1323DB5B30AD}" type="datetimeFigureOut">
              <a:rPr lang="en-US" smtClean="0"/>
              <a:t>10/14/2016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53E4C2-80E9-E443-B8BA-920667EF3E0C}"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en-CA" smtClean="0"/>
              <a:t>Click to edit Master title style</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smtClean="0"/>
              <a:t>Drag picture to placeholder or click icon to add</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4D85D2B4-6538-C348-B9D1-1323DB5B30AD}" type="datetimeFigureOut">
              <a:rPr lang="en-US" smtClean="0"/>
              <a:t>10/14/2016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53E4C2-80E9-E443-B8BA-920667EF3E0C}"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en-CA" smtClean="0"/>
              <a:t>Click to edit Master title style</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4D85D2B4-6538-C348-B9D1-1323DB5B30AD}" type="datetimeFigureOut">
              <a:rPr lang="en-US" smtClean="0"/>
              <a:t>10/14/2016</a:t>
            </a:fld>
            <a:endParaRPr lang="en-US"/>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en-US"/>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A153E4C2-80E9-E443-B8BA-920667EF3E0C}"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a:p>
        </p:txBody>
      </p:sp>
      <p:sp>
        <p:nvSpPr>
          <p:cNvPr id="2" name="Title 1"/>
          <p:cNvSpPr>
            <a:spLocks noGrp="1"/>
          </p:cNvSpPr>
          <p:nvPr>
            <p:ph type="ctrTitle"/>
          </p:nvPr>
        </p:nvSpPr>
        <p:spPr/>
        <p:txBody>
          <a:bodyPr/>
          <a:lstStyle/>
          <a:p>
            <a:r>
              <a:rPr lang="en-US" dirty="0" smtClean="0"/>
              <a:t>Human evolution!</a:t>
            </a:r>
            <a:endParaRPr lang="en-US" dirty="0"/>
          </a:p>
        </p:txBody>
      </p:sp>
    </p:spTree>
    <p:extLst>
      <p:ext uri="{BB962C8B-B14F-4D97-AF65-F5344CB8AC3E}">
        <p14:creationId xmlns:p14="http://schemas.microsoft.com/office/powerpoint/2010/main" val="15203357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9" name="Picture 4" descr="E4370041-Trail_of_Laetoli_footprints"/>
          <p:cNvPicPr>
            <a:picLocks noChangeAspect="1" noChangeArrowheads="1"/>
          </p:cNvPicPr>
          <p:nvPr/>
        </p:nvPicPr>
        <p:blipFill>
          <a:blip r:embed="rId3"/>
          <a:srcRect/>
          <a:stretch>
            <a:fillRect/>
          </a:stretch>
        </p:blipFill>
        <p:spPr bwMode="auto">
          <a:xfrm>
            <a:off x="6070198" y="1711622"/>
            <a:ext cx="2715818" cy="3954246"/>
          </a:xfrm>
          <a:prstGeom prst="rect">
            <a:avLst/>
          </a:prstGeom>
          <a:noFill/>
          <a:ln w="9525">
            <a:noFill/>
            <a:miter lim="800000"/>
            <a:headEnd/>
            <a:tailEnd/>
          </a:ln>
        </p:spPr>
      </p:pic>
      <p:sp>
        <p:nvSpPr>
          <p:cNvPr id="3" name="TextBox 2"/>
          <p:cNvSpPr txBox="1"/>
          <p:nvPr/>
        </p:nvSpPr>
        <p:spPr>
          <a:xfrm>
            <a:off x="583142" y="1852988"/>
            <a:ext cx="5027985" cy="4062651"/>
          </a:xfrm>
          <a:prstGeom prst="rect">
            <a:avLst/>
          </a:prstGeom>
          <a:noFill/>
        </p:spPr>
        <p:txBody>
          <a:bodyPr wrap="square" rtlCol="0">
            <a:spAutoFit/>
          </a:bodyPr>
          <a:lstStyle/>
          <a:p>
            <a:r>
              <a:rPr lang="en-NZ" sz="2000" dirty="0" smtClean="0"/>
              <a:t>A few years later a set of footprints were discovered in hardened ash in Tanzania. These footprints date to 3-4 million years ago and were probably also made by Australopithecines. The creature that made these footprints undoubtedly walked upright further confirming that our ancestors were bipedal several million years ago.  More recently discovered fossils dating back 5-6 million years also show signs of being bipedal.  </a:t>
            </a:r>
          </a:p>
          <a:p>
            <a:endParaRPr lang="en-NZ" sz="2000" dirty="0" smtClean="0"/>
          </a:p>
          <a:p>
            <a:r>
              <a:rPr lang="en-NZ" sz="2000" dirty="0" smtClean="0"/>
              <a:t>The shift to bipedalism was a highly significant event in our history as it freed the hands to use tools. </a:t>
            </a:r>
          </a:p>
          <a:p>
            <a:endParaRPr lang="en-US" dirty="0"/>
          </a:p>
        </p:txBody>
      </p:sp>
    </p:spTree>
    <p:extLst>
      <p:ext uri="{BB962C8B-B14F-4D97-AF65-F5344CB8AC3E}">
        <p14:creationId xmlns:p14="http://schemas.microsoft.com/office/powerpoint/2010/main" val="8430444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Australopithecus </a:t>
            </a:r>
            <a:r>
              <a:rPr lang="en-US" dirty="0" err="1" smtClean="0"/>
              <a:t>Africanus</a:t>
            </a:r>
            <a:endParaRPr lang="en-US" dirty="0"/>
          </a:p>
        </p:txBody>
      </p:sp>
      <p:sp>
        <p:nvSpPr>
          <p:cNvPr id="3" name="TextBox 2"/>
          <p:cNvSpPr txBox="1"/>
          <p:nvPr/>
        </p:nvSpPr>
        <p:spPr>
          <a:xfrm>
            <a:off x="997822" y="2138063"/>
            <a:ext cx="6725578" cy="2308324"/>
          </a:xfrm>
          <a:prstGeom prst="rect">
            <a:avLst/>
          </a:prstGeom>
          <a:noFill/>
        </p:spPr>
        <p:txBody>
          <a:bodyPr wrap="square" rtlCol="0">
            <a:spAutoFit/>
          </a:bodyPr>
          <a:lstStyle/>
          <a:p>
            <a:r>
              <a:rPr lang="en-US" sz="2400" dirty="0" smtClean="0"/>
              <a:t>The next oldest species of australopithecines, Australopithecus </a:t>
            </a:r>
            <a:r>
              <a:rPr lang="en-US" sz="2400" dirty="0" err="1" smtClean="0"/>
              <a:t>Africanus</a:t>
            </a:r>
            <a:r>
              <a:rPr lang="en-US" sz="2400" dirty="0" smtClean="0"/>
              <a:t> lived 2.2 million to 3 million years ago. The firsts fossils of this species were found in South Africa. A. </a:t>
            </a:r>
            <a:r>
              <a:rPr lang="en-US" sz="2400" dirty="0" err="1" smtClean="0"/>
              <a:t>Africanus</a:t>
            </a:r>
            <a:r>
              <a:rPr lang="en-US" sz="2400" dirty="0" smtClean="0"/>
              <a:t> was slightly taller and heavier than A. </a:t>
            </a:r>
            <a:r>
              <a:rPr lang="en-US" sz="2400" dirty="0" err="1" smtClean="0"/>
              <a:t>Afarensis</a:t>
            </a:r>
            <a:r>
              <a:rPr lang="en-US" sz="2400" dirty="0" smtClean="0"/>
              <a:t>. It’s cranial capacity was slightly larger as well (430-550 cm^3)  </a:t>
            </a:r>
            <a:endParaRPr lang="en-US" sz="2400" dirty="0"/>
          </a:p>
        </p:txBody>
      </p:sp>
    </p:spTree>
    <p:extLst>
      <p:ext uri="{BB962C8B-B14F-4D97-AF65-F5344CB8AC3E}">
        <p14:creationId xmlns:p14="http://schemas.microsoft.com/office/powerpoint/2010/main" val="27728834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Homo </a:t>
            </a:r>
            <a:r>
              <a:rPr lang="en-US" dirty="0" err="1" smtClean="0"/>
              <a:t>habilis</a:t>
            </a:r>
            <a:endParaRPr lang="en-US" dirty="0"/>
          </a:p>
        </p:txBody>
      </p:sp>
      <p:sp>
        <p:nvSpPr>
          <p:cNvPr id="3" name="TextBox 2"/>
          <p:cNvSpPr txBox="1"/>
          <p:nvPr/>
        </p:nvSpPr>
        <p:spPr>
          <a:xfrm>
            <a:off x="881194" y="1930736"/>
            <a:ext cx="4741642" cy="4524316"/>
          </a:xfrm>
          <a:prstGeom prst="rect">
            <a:avLst/>
          </a:prstGeom>
          <a:noFill/>
        </p:spPr>
        <p:txBody>
          <a:bodyPr wrap="square" rtlCol="0">
            <a:spAutoFit/>
          </a:bodyPr>
          <a:lstStyle/>
          <a:p>
            <a:r>
              <a:rPr lang="en-US" dirty="0" smtClean="0"/>
              <a:t>In the 1960’s, a hominid skull was found that had a relatively large brain case. It was the first fossil to be found of such an early hominid species, with the cranial capacity of 600-800 cm^3. </a:t>
            </a:r>
          </a:p>
          <a:p>
            <a:r>
              <a:rPr lang="en-US" dirty="0" smtClean="0"/>
              <a:t>These remains were found along with stone tools that were presumably made and used by the hominids. </a:t>
            </a:r>
          </a:p>
          <a:p>
            <a:endParaRPr lang="en-US" dirty="0"/>
          </a:p>
          <a:p>
            <a:r>
              <a:rPr lang="en-US" dirty="0" smtClean="0"/>
              <a:t>When it was discovered that this new species used tools, they were given the name Homo </a:t>
            </a:r>
            <a:r>
              <a:rPr lang="en-US" dirty="0" err="1"/>
              <a:t>H</a:t>
            </a:r>
            <a:r>
              <a:rPr lang="en-US" dirty="0" err="1" smtClean="0"/>
              <a:t>abilis</a:t>
            </a:r>
            <a:r>
              <a:rPr lang="en-US" dirty="0" smtClean="0"/>
              <a:t> which means Handy </a:t>
            </a:r>
            <a:r>
              <a:rPr lang="en-US" dirty="0"/>
              <a:t>H</a:t>
            </a:r>
            <a:r>
              <a:rPr lang="en-US" dirty="0" smtClean="0"/>
              <a:t>uman. </a:t>
            </a:r>
          </a:p>
          <a:p>
            <a:endParaRPr lang="en-US" dirty="0" smtClean="0"/>
          </a:p>
          <a:p>
            <a:r>
              <a:rPr lang="en-US" dirty="0" smtClean="0"/>
              <a:t>Finding some tool marks on animal bones near the hominid fossils indicated that H. </a:t>
            </a:r>
            <a:r>
              <a:rPr lang="en-US" dirty="0" err="1" smtClean="0"/>
              <a:t>Habilis</a:t>
            </a:r>
            <a:r>
              <a:rPr lang="en-US" dirty="0" smtClean="0"/>
              <a:t> ate meat. </a:t>
            </a:r>
          </a:p>
          <a:p>
            <a:endParaRPr lang="en-US" dirty="0" smtClean="0"/>
          </a:p>
          <a:p>
            <a:endParaRPr lang="en-US" dirty="0"/>
          </a:p>
          <a:p>
            <a:r>
              <a:rPr lang="en-US" dirty="0" smtClean="0"/>
              <a:t>These fossils are about 1.6-2 million years old. </a:t>
            </a:r>
            <a:endParaRPr lang="en-US" dirty="0"/>
          </a:p>
        </p:txBody>
      </p:sp>
      <p:pic>
        <p:nvPicPr>
          <p:cNvPr id="4" name="Picture 4" descr="E4380112-Homo_habilis_skull-SPL"/>
          <p:cNvPicPr>
            <a:picLocks noChangeAspect="1" noChangeArrowheads="1"/>
          </p:cNvPicPr>
          <p:nvPr/>
        </p:nvPicPr>
        <p:blipFill>
          <a:blip r:embed="rId2"/>
          <a:srcRect/>
          <a:stretch>
            <a:fillRect/>
          </a:stretch>
        </p:blipFill>
        <p:spPr bwMode="auto">
          <a:xfrm>
            <a:off x="5752422" y="3096951"/>
            <a:ext cx="3209616" cy="2458605"/>
          </a:xfrm>
          <a:prstGeom prst="rect">
            <a:avLst/>
          </a:prstGeom>
          <a:noFill/>
        </p:spPr>
      </p:pic>
    </p:spTree>
    <p:extLst>
      <p:ext uri="{BB962C8B-B14F-4D97-AF65-F5344CB8AC3E}">
        <p14:creationId xmlns:p14="http://schemas.microsoft.com/office/powerpoint/2010/main" val="2449153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4" descr="E4380064-Homo_erectus_returning_from_hunt-SPL"/>
          <p:cNvPicPr>
            <a:picLocks noChangeAspect="1" noChangeArrowheads="1"/>
          </p:cNvPicPr>
          <p:nvPr/>
        </p:nvPicPr>
        <p:blipFill>
          <a:blip r:embed="rId3"/>
          <a:srcRect/>
          <a:stretch>
            <a:fillRect/>
          </a:stretch>
        </p:blipFill>
        <p:spPr bwMode="auto">
          <a:xfrm>
            <a:off x="5696365" y="1793603"/>
            <a:ext cx="3275562" cy="4410188"/>
          </a:xfrm>
          <a:prstGeom prst="rect">
            <a:avLst/>
          </a:prstGeom>
          <a:noFill/>
          <a:ln w="9525">
            <a:noFill/>
            <a:miter lim="800000"/>
            <a:headEnd/>
            <a:tailEnd/>
          </a:ln>
        </p:spPr>
      </p:pic>
      <p:sp>
        <p:nvSpPr>
          <p:cNvPr id="53251" name="Text Box 5"/>
          <p:cNvSpPr txBox="1">
            <a:spLocks noChangeArrowheads="1"/>
          </p:cNvSpPr>
          <p:nvPr/>
        </p:nvSpPr>
        <p:spPr bwMode="auto">
          <a:xfrm>
            <a:off x="2138363" y="212725"/>
            <a:ext cx="4962525" cy="1077218"/>
          </a:xfrm>
          <a:prstGeom prst="rect">
            <a:avLst/>
          </a:prstGeom>
          <a:noFill/>
          <a:ln w="9525">
            <a:noFill/>
            <a:miter lim="800000"/>
            <a:headEnd/>
            <a:tailEnd/>
          </a:ln>
        </p:spPr>
        <p:txBody>
          <a:bodyPr>
            <a:spAutoFit/>
          </a:bodyPr>
          <a:lstStyle/>
          <a:p>
            <a:pPr algn="ctr"/>
            <a:r>
              <a:rPr lang="en-NZ" sz="3200" b="0" i="1" dirty="0">
                <a:latin typeface="Calibri" pitchFamily="34" charset="0"/>
              </a:rPr>
              <a:t>Homo erectus </a:t>
            </a:r>
            <a:r>
              <a:rPr lang="en-NZ" sz="3200" b="0" dirty="0">
                <a:latin typeface="Calibri" pitchFamily="34" charset="0"/>
              </a:rPr>
              <a:t>was the first to migrate out of Africa</a:t>
            </a:r>
            <a:endParaRPr lang="en-NZ" sz="3200" b="0" i="1" dirty="0">
              <a:latin typeface="Calibri" pitchFamily="34" charset="0"/>
            </a:endParaRPr>
          </a:p>
        </p:txBody>
      </p:sp>
      <p:sp>
        <p:nvSpPr>
          <p:cNvPr id="2" name="TextBox 1"/>
          <p:cNvSpPr txBox="1"/>
          <p:nvPr/>
        </p:nvSpPr>
        <p:spPr>
          <a:xfrm>
            <a:off x="816400" y="1748876"/>
            <a:ext cx="4185668" cy="4247317"/>
          </a:xfrm>
          <a:prstGeom prst="rect">
            <a:avLst/>
          </a:prstGeom>
          <a:noFill/>
        </p:spPr>
        <p:txBody>
          <a:bodyPr wrap="square" rtlCol="0">
            <a:spAutoFit/>
          </a:bodyPr>
          <a:lstStyle/>
          <a:p>
            <a:r>
              <a:rPr lang="en-NZ" dirty="0" smtClean="0"/>
              <a:t>This development may have allowed early humans</a:t>
            </a:r>
            <a:r>
              <a:rPr lang="en-NZ" i="1" dirty="0" smtClean="0"/>
              <a:t> </a:t>
            </a:r>
            <a:r>
              <a:rPr lang="en-NZ" dirty="0" smtClean="0"/>
              <a:t>to move out of Africa for the first time, probably from about 1.6 million years ago onwards. </a:t>
            </a:r>
          </a:p>
          <a:p>
            <a:endParaRPr lang="en-NZ" dirty="0" smtClean="0"/>
          </a:p>
          <a:p>
            <a:r>
              <a:rPr lang="en-NZ" dirty="0" smtClean="0"/>
              <a:t>These individuals were member of the species </a:t>
            </a:r>
            <a:r>
              <a:rPr lang="en-NZ" i="1" dirty="0" smtClean="0"/>
              <a:t>Homo erectus - </a:t>
            </a:r>
            <a:r>
              <a:rPr lang="en-NZ" dirty="0" smtClean="0"/>
              <a:t>fossils from this species have been discovered in Europe and Asia. </a:t>
            </a:r>
          </a:p>
          <a:p>
            <a:endParaRPr lang="en-NZ" i="1" dirty="0" smtClean="0"/>
          </a:p>
          <a:p>
            <a:r>
              <a:rPr lang="en-NZ" dirty="0" smtClean="0"/>
              <a:t>With this species distinctly “human” traits became more developed.  They were larger and built more like modern humans and had larger brains than earlier species. </a:t>
            </a:r>
          </a:p>
          <a:p>
            <a:endParaRPr lang="en-NZ" dirty="0" smtClean="0"/>
          </a:p>
          <a:p>
            <a:endParaRPr lang="en-US" dirty="0"/>
          </a:p>
        </p:txBody>
      </p:sp>
    </p:spTree>
    <p:extLst>
      <p:ext uri="{BB962C8B-B14F-4D97-AF65-F5344CB8AC3E}">
        <p14:creationId xmlns:p14="http://schemas.microsoft.com/office/powerpoint/2010/main" val="2034894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7" name="Picture 9" descr="E4360030-Stages_in_human_evolution-SPL"/>
          <p:cNvPicPr>
            <a:picLocks noChangeAspect="1" noChangeArrowheads="1"/>
          </p:cNvPicPr>
          <p:nvPr/>
        </p:nvPicPr>
        <p:blipFill>
          <a:blip r:embed="rId3"/>
          <a:srcRect/>
          <a:stretch>
            <a:fillRect/>
          </a:stretch>
        </p:blipFill>
        <p:spPr bwMode="auto">
          <a:xfrm>
            <a:off x="4134225" y="2830541"/>
            <a:ext cx="4400175" cy="2638944"/>
          </a:xfrm>
          <a:prstGeom prst="rect">
            <a:avLst/>
          </a:prstGeom>
          <a:noFill/>
          <a:ln w="9525">
            <a:noFill/>
            <a:miter lim="800000"/>
            <a:headEnd/>
            <a:tailEnd/>
          </a:ln>
        </p:spPr>
      </p:pic>
      <p:sp>
        <p:nvSpPr>
          <p:cNvPr id="55298" name="Rectangle 2"/>
          <p:cNvSpPr>
            <a:spLocks noGrp="1" noChangeArrowheads="1"/>
          </p:cNvSpPr>
          <p:nvPr>
            <p:ph type="title"/>
          </p:nvPr>
        </p:nvSpPr>
        <p:spPr/>
        <p:txBody>
          <a:bodyPr/>
          <a:lstStyle/>
          <a:p>
            <a:pPr eaLnBrk="1" hangingPunct="1"/>
            <a:r>
              <a:rPr lang="en-NZ" sz="4000" dirty="0" smtClean="0"/>
              <a:t/>
            </a:r>
            <a:br>
              <a:rPr lang="en-NZ" sz="4000" dirty="0" smtClean="0"/>
            </a:br>
            <a:r>
              <a:rPr lang="en-NZ" sz="4000" dirty="0" smtClean="0"/>
              <a:t>When and where did modern humans evolve? </a:t>
            </a:r>
            <a:endParaRPr lang="en-GB" sz="4000" dirty="0" smtClean="0"/>
          </a:p>
        </p:txBody>
      </p:sp>
      <p:sp>
        <p:nvSpPr>
          <p:cNvPr id="55299" name="Text Box 4"/>
          <p:cNvSpPr txBox="1">
            <a:spLocks noChangeArrowheads="1"/>
          </p:cNvSpPr>
          <p:nvPr/>
        </p:nvSpPr>
        <p:spPr bwMode="auto">
          <a:xfrm rot="-2135682">
            <a:off x="4818070" y="1952928"/>
            <a:ext cx="1873250" cy="366713"/>
          </a:xfrm>
          <a:prstGeom prst="rect">
            <a:avLst/>
          </a:prstGeom>
          <a:noFill/>
          <a:ln w="9525">
            <a:noFill/>
            <a:miter lim="800000"/>
            <a:headEnd/>
            <a:tailEnd/>
          </a:ln>
        </p:spPr>
        <p:txBody>
          <a:bodyPr wrap="none">
            <a:spAutoFit/>
          </a:bodyPr>
          <a:lstStyle/>
          <a:p>
            <a:r>
              <a:rPr lang="en-NZ" b="0" i="1" dirty="0"/>
              <a:t>Australopithecus</a:t>
            </a:r>
            <a:endParaRPr lang="en-GB" b="0" i="1" dirty="0"/>
          </a:p>
        </p:txBody>
      </p:sp>
      <p:sp>
        <p:nvSpPr>
          <p:cNvPr id="55300" name="Text Box 5"/>
          <p:cNvSpPr txBox="1">
            <a:spLocks noChangeArrowheads="1"/>
          </p:cNvSpPr>
          <p:nvPr/>
        </p:nvSpPr>
        <p:spPr bwMode="auto">
          <a:xfrm rot="-2241575">
            <a:off x="5528763" y="2029723"/>
            <a:ext cx="1504950" cy="366713"/>
          </a:xfrm>
          <a:prstGeom prst="rect">
            <a:avLst/>
          </a:prstGeom>
          <a:noFill/>
          <a:ln w="9525">
            <a:noFill/>
            <a:miter lim="800000"/>
            <a:headEnd/>
            <a:tailEnd/>
          </a:ln>
        </p:spPr>
        <p:txBody>
          <a:bodyPr wrap="none">
            <a:spAutoFit/>
          </a:bodyPr>
          <a:lstStyle/>
          <a:p>
            <a:r>
              <a:rPr lang="en-NZ" b="0" i="1" dirty="0"/>
              <a:t>Homo habilis</a:t>
            </a:r>
            <a:endParaRPr lang="en-GB" b="0" i="1" dirty="0"/>
          </a:p>
        </p:txBody>
      </p:sp>
      <p:sp>
        <p:nvSpPr>
          <p:cNvPr id="55301" name="Rectangle 6"/>
          <p:cNvSpPr>
            <a:spLocks noChangeArrowheads="1"/>
          </p:cNvSpPr>
          <p:nvPr/>
        </p:nvSpPr>
        <p:spPr bwMode="auto">
          <a:xfrm rot="-2278296">
            <a:off x="6224010" y="1873055"/>
            <a:ext cx="1606550" cy="366712"/>
          </a:xfrm>
          <a:prstGeom prst="rect">
            <a:avLst/>
          </a:prstGeom>
          <a:noFill/>
          <a:ln w="9525">
            <a:noFill/>
            <a:miter lim="800000"/>
            <a:headEnd/>
            <a:tailEnd/>
          </a:ln>
        </p:spPr>
        <p:txBody>
          <a:bodyPr wrap="none">
            <a:spAutoFit/>
          </a:bodyPr>
          <a:lstStyle/>
          <a:p>
            <a:r>
              <a:rPr lang="en-NZ" b="0" i="1" dirty="0"/>
              <a:t>Homo erectus</a:t>
            </a:r>
            <a:endParaRPr lang="en-GB" b="0" i="1" dirty="0"/>
          </a:p>
        </p:txBody>
      </p:sp>
      <p:sp>
        <p:nvSpPr>
          <p:cNvPr id="55302" name="Rectangle 7"/>
          <p:cNvSpPr>
            <a:spLocks noChangeArrowheads="1"/>
          </p:cNvSpPr>
          <p:nvPr/>
        </p:nvSpPr>
        <p:spPr bwMode="auto">
          <a:xfrm rot="-2278296">
            <a:off x="6616695" y="1821887"/>
            <a:ext cx="1924050" cy="641350"/>
          </a:xfrm>
          <a:prstGeom prst="rect">
            <a:avLst/>
          </a:prstGeom>
          <a:noFill/>
          <a:ln w="9525">
            <a:noFill/>
            <a:miter lim="800000"/>
            <a:headEnd/>
            <a:tailEnd/>
          </a:ln>
        </p:spPr>
        <p:txBody>
          <a:bodyPr wrap="none">
            <a:spAutoFit/>
          </a:bodyPr>
          <a:lstStyle/>
          <a:p>
            <a:pPr algn="ctr"/>
            <a:r>
              <a:rPr lang="en-NZ" b="0" i="1" dirty="0"/>
              <a:t>Homo </a:t>
            </a:r>
          </a:p>
          <a:p>
            <a:pPr algn="ctr"/>
            <a:r>
              <a:rPr lang="en-NZ" b="0" i="1" dirty="0"/>
              <a:t>neanderthalensis</a:t>
            </a:r>
            <a:endParaRPr lang="en-GB" b="0" i="1" dirty="0"/>
          </a:p>
        </p:txBody>
      </p:sp>
      <p:sp>
        <p:nvSpPr>
          <p:cNvPr id="55303" name="Rectangle 8"/>
          <p:cNvSpPr>
            <a:spLocks noChangeArrowheads="1"/>
          </p:cNvSpPr>
          <p:nvPr/>
        </p:nvSpPr>
        <p:spPr bwMode="auto">
          <a:xfrm rot="-2278296">
            <a:off x="7712074" y="1996689"/>
            <a:ext cx="1644650" cy="366713"/>
          </a:xfrm>
          <a:prstGeom prst="rect">
            <a:avLst/>
          </a:prstGeom>
          <a:noFill/>
          <a:ln w="9525">
            <a:noFill/>
            <a:miter lim="800000"/>
            <a:headEnd/>
            <a:tailEnd/>
          </a:ln>
        </p:spPr>
        <p:txBody>
          <a:bodyPr wrap="none">
            <a:spAutoFit/>
          </a:bodyPr>
          <a:lstStyle/>
          <a:p>
            <a:r>
              <a:rPr lang="en-NZ" b="0" i="1"/>
              <a:t>Homo sapiens</a:t>
            </a:r>
            <a:endParaRPr lang="en-GB" b="0" i="1"/>
          </a:p>
        </p:txBody>
      </p:sp>
      <p:sp>
        <p:nvSpPr>
          <p:cNvPr id="2" name="TextBox 1"/>
          <p:cNvSpPr txBox="1"/>
          <p:nvPr/>
        </p:nvSpPr>
        <p:spPr>
          <a:xfrm>
            <a:off x="558137" y="1943694"/>
            <a:ext cx="3576088" cy="4370427"/>
          </a:xfrm>
          <a:prstGeom prst="rect">
            <a:avLst/>
          </a:prstGeom>
          <a:noFill/>
        </p:spPr>
        <p:txBody>
          <a:bodyPr wrap="square" rtlCol="0">
            <a:spAutoFit/>
          </a:bodyPr>
          <a:lstStyle/>
          <a:p>
            <a:r>
              <a:rPr lang="en-NZ" altLang="zh-TW" sz="2000" dirty="0" smtClean="0"/>
              <a:t>The earliest anatomically modern </a:t>
            </a:r>
            <a:r>
              <a:rPr lang="en-NZ" altLang="zh-TW" sz="2000" i="1" dirty="0" smtClean="0"/>
              <a:t>Homo sapiens</a:t>
            </a:r>
            <a:r>
              <a:rPr lang="en-NZ" altLang="zh-TW" sz="2000" dirty="0" smtClean="0"/>
              <a:t> fossils date to only 170,000 years ago.  If you look through the fossil record, the average lifespan of a mammal species is 10 million years, so </a:t>
            </a:r>
            <a:r>
              <a:rPr lang="en-NZ" altLang="zh-TW" sz="2000" i="1" dirty="0" smtClean="0"/>
              <a:t>Homo sapiens</a:t>
            </a:r>
            <a:r>
              <a:rPr lang="en-NZ" altLang="zh-TW" sz="2000" dirty="0" smtClean="0"/>
              <a:t> is a comparatively young species.  </a:t>
            </a:r>
          </a:p>
          <a:p>
            <a:endParaRPr lang="en-NZ" altLang="zh-TW" sz="2000" dirty="0" smtClean="0"/>
          </a:p>
          <a:p>
            <a:r>
              <a:rPr lang="en-NZ" altLang="zh-TW" sz="2000" dirty="0" smtClean="0"/>
              <a:t>By 170,000 years ago there were hominids living in Europe, Africa and Asia.  So where and when did modern humans evolve? </a:t>
            </a:r>
            <a:endParaRPr lang="en-GB" sz="2000" dirty="0" smtClean="0"/>
          </a:p>
          <a:p>
            <a:endParaRPr lang="en-US" dirty="0"/>
          </a:p>
        </p:txBody>
      </p:sp>
    </p:spTree>
    <p:extLst>
      <p:ext uri="{BB962C8B-B14F-4D97-AF65-F5344CB8AC3E}">
        <p14:creationId xmlns:p14="http://schemas.microsoft.com/office/powerpoint/2010/main" val="34564419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sz="3200" dirty="0"/>
              <a:t>When and where did modern humans evolve? </a:t>
            </a:r>
            <a:endParaRPr lang="en-US" dirty="0"/>
          </a:p>
        </p:txBody>
      </p:sp>
      <p:sp>
        <p:nvSpPr>
          <p:cNvPr id="3" name="Content Placeholder 2"/>
          <p:cNvSpPr>
            <a:spLocks noGrp="1"/>
          </p:cNvSpPr>
          <p:nvPr>
            <p:ph sz="quarter" idx="13"/>
          </p:nvPr>
        </p:nvSpPr>
        <p:spPr>
          <a:xfrm>
            <a:off x="609600" y="1600200"/>
            <a:ext cx="7924800" cy="4839906"/>
          </a:xfrm>
        </p:spPr>
        <p:txBody>
          <a:bodyPr>
            <a:normAutofit fontScale="92500" lnSpcReduction="20000"/>
          </a:bodyPr>
          <a:lstStyle/>
          <a:p>
            <a:r>
              <a:rPr lang="en-NZ" dirty="0">
                <a:solidFill>
                  <a:srgbClr val="FFFFFF"/>
                </a:solidFill>
                <a:latin typeface="Calibri" pitchFamily="34" charset="0"/>
              </a:rPr>
              <a:t>Did we evolve from Homo erectus separately in Asia, Africa and Europe?</a:t>
            </a:r>
          </a:p>
          <a:p>
            <a:endParaRPr lang="en-NZ" dirty="0">
              <a:solidFill>
                <a:srgbClr val="FFFFFF"/>
              </a:solidFill>
              <a:latin typeface="Calibri" pitchFamily="34" charset="0"/>
            </a:endParaRPr>
          </a:p>
          <a:p>
            <a:r>
              <a:rPr lang="en-NZ" dirty="0">
                <a:solidFill>
                  <a:srgbClr val="FFFFFF"/>
                </a:solidFill>
                <a:latin typeface="Calibri" pitchFamily="34" charset="0"/>
              </a:rPr>
              <a:t>We know Homo erectus migrated out of Africa about </a:t>
            </a:r>
            <a:r>
              <a:rPr lang="en-NZ" dirty="0" smtClean="0">
                <a:solidFill>
                  <a:srgbClr val="FFFFFF"/>
                </a:solidFill>
                <a:latin typeface="Calibri" pitchFamily="34" charset="0"/>
              </a:rPr>
              <a:t>1.6 </a:t>
            </a:r>
            <a:r>
              <a:rPr lang="en-NZ" dirty="0">
                <a:solidFill>
                  <a:srgbClr val="FFFFFF"/>
                </a:solidFill>
                <a:latin typeface="Calibri" pitchFamily="34" charset="0"/>
              </a:rPr>
              <a:t>million years ago, and hominid populations were living in Europe and Asia.  This hypothesis suggests that modern human populations evolved from these ancient populations separately in Asia, Africa, and Europe, but with some interbreeding along the way.  </a:t>
            </a:r>
            <a:endParaRPr lang="en-NZ" dirty="0" smtClean="0">
              <a:solidFill>
                <a:srgbClr val="FFFFFF"/>
              </a:solidFill>
              <a:latin typeface="Calibri" pitchFamily="34" charset="0"/>
            </a:endParaRPr>
          </a:p>
          <a:p>
            <a:pPr marL="0" indent="0">
              <a:buNone/>
            </a:pPr>
            <a:endParaRPr lang="en-NZ" dirty="0">
              <a:solidFill>
                <a:srgbClr val="FFFFFF"/>
              </a:solidFill>
              <a:latin typeface="Calibri" pitchFamily="34" charset="0"/>
            </a:endParaRPr>
          </a:p>
          <a:p>
            <a:r>
              <a:rPr lang="en-NZ" dirty="0">
                <a:solidFill>
                  <a:srgbClr val="FFFFFF"/>
                </a:solidFill>
                <a:latin typeface="Calibri" pitchFamily="34" charset="0"/>
              </a:rPr>
              <a:t>Or did we </a:t>
            </a:r>
            <a:r>
              <a:rPr lang="en-NZ" dirty="0">
                <a:solidFill>
                  <a:srgbClr val="FFFFFF"/>
                </a:solidFill>
              </a:rPr>
              <a:t>evolve in Africa and migrate out recently (within the last 100,000 years), replacing existing hominid populations?  </a:t>
            </a:r>
          </a:p>
          <a:p>
            <a:endParaRPr lang="en-NZ" dirty="0">
              <a:solidFill>
                <a:srgbClr val="FFFFFF"/>
              </a:solidFill>
            </a:endParaRPr>
          </a:p>
          <a:p>
            <a:r>
              <a:rPr lang="en-NZ" altLang="zh-TW" dirty="0">
                <a:solidFill>
                  <a:srgbClr val="FFFFFF"/>
                </a:solidFill>
              </a:rPr>
              <a:t>Until the 1980s the first hypothesis was favoured – modern humans evolved from Homo erectus separately in Asia, Africa and Europe.  </a:t>
            </a:r>
          </a:p>
          <a:p>
            <a:r>
              <a:rPr lang="en-NZ" altLang="zh-TW" dirty="0">
                <a:solidFill>
                  <a:srgbClr val="FFFFFF"/>
                </a:solidFill>
              </a:rPr>
              <a:t>But Rebecca Cann and Allan Wilson showed that modern humans originated in Africa, evolving relatively recently from a small ancestral population.  This supports the second hypothesis which is referred to as the “Out of Africa” hypothesis.  </a:t>
            </a:r>
          </a:p>
          <a:p>
            <a:endParaRPr lang="en-NZ" altLang="zh-TW" dirty="0">
              <a:solidFill>
                <a:srgbClr val="FFFFFF"/>
              </a:solidFill>
            </a:endParaRPr>
          </a:p>
          <a:p>
            <a:r>
              <a:rPr lang="en-NZ" altLang="zh-TW" dirty="0">
                <a:solidFill>
                  <a:srgbClr val="FFFFFF"/>
                </a:solidFill>
              </a:rPr>
              <a:t>Cann and Wilson showed that we can all trace our DNA back to one woman who lived in Africa around 200,000 years ago.   </a:t>
            </a:r>
            <a:endParaRPr lang="en-GB" dirty="0">
              <a:solidFill>
                <a:srgbClr val="FFFFFF"/>
              </a:solidFill>
            </a:endParaRPr>
          </a:p>
          <a:p>
            <a:endParaRPr lang="en-GB" dirty="0">
              <a:solidFill>
                <a:schemeClr val="tx2"/>
              </a:solidFill>
              <a:latin typeface="Calibri" pitchFamily="34" charset="0"/>
            </a:endParaRPr>
          </a:p>
          <a:p>
            <a:endParaRPr lang="en-NZ" dirty="0"/>
          </a:p>
          <a:p>
            <a:endParaRPr lang="en-US" dirty="0"/>
          </a:p>
        </p:txBody>
      </p:sp>
    </p:spTree>
    <p:extLst>
      <p:ext uri="{BB962C8B-B14F-4D97-AF65-F5344CB8AC3E}">
        <p14:creationId xmlns:p14="http://schemas.microsoft.com/office/powerpoint/2010/main" val="1025119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1" name="Picture 5" descr="1000px-P_Cell"/>
          <p:cNvPicPr>
            <a:picLocks noChangeAspect="1" noChangeArrowheads="1"/>
          </p:cNvPicPr>
          <p:nvPr/>
        </p:nvPicPr>
        <p:blipFill>
          <a:blip r:embed="rId3"/>
          <a:srcRect/>
          <a:stretch>
            <a:fillRect/>
          </a:stretch>
        </p:blipFill>
        <p:spPr bwMode="auto">
          <a:xfrm>
            <a:off x="4242781" y="2317695"/>
            <a:ext cx="3998968" cy="3998968"/>
          </a:xfrm>
          <a:prstGeom prst="rect">
            <a:avLst/>
          </a:prstGeom>
          <a:noFill/>
          <a:ln w="9525">
            <a:noFill/>
            <a:miter lim="800000"/>
            <a:headEnd/>
            <a:tailEnd/>
          </a:ln>
        </p:spPr>
      </p:pic>
      <p:sp>
        <p:nvSpPr>
          <p:cNvPr id="61443" name="Text Box 7"/>
          <p:cNvSpPr txBox="1">
            <a:spLocks noChangeArrowheads="1"/>
          </p:cNvSpPr>
          <p:nvPr/>
        </p:nvSpPr>
        <p:spPr bwMode="auto">
          <a:xfrm>
            <a:off x="4027340" y="2317695"/>
            <a:ext cx="1868488" cy="457200"/>
          </a:xfrm>
          <a:prstGeom prst="rect">
            <a:avLst/>
          </a:prstGeom>
          <a:noFill/>
          <a:ln w="9525">
            <a:noFill/>
            <a:miter lim="800000"/>
            <a:headEnd/>
            <a:tailEnd/>
          </a:ln>
        </p:spPr>
        <p:txBody>
          <a:bodyPr wrap="none">
            <a:spAutoFit/>
          </a:bodyPr>
          <a:lstStyle/>
          <a:p>
            <a:r>
              <a:rPr lang="en-NZ" sz="2400" b="0" dirty="0">
                <a:latin typeface="Calibri" pitchFamily="34" charset="0"/>
              </a:rPr>
              <a:t>Mitochondria</a:t>
            </a:r>
            <a:endParaRPr lang="en-GB" sz="2400" b="0" dirty="0">
              <a:latin typeface="Calibri" pitchFamily="34" charset="0"/>
            </a:endParaRPr>
          </a:p>
        </p:txBody>
      </p:sp>
      <p:sp>
        <p:nvSpPr>
          <p:cNvPr id="61444" name="Text Box 8"/>
          <p:cNvSpPr txBox="1">
            <a:spLocks noChangeArrowheads="1"/>
          </p:cNvSpPr>
          <p:nvPr/>
        </p:nvSpPr>
        <p:spPr bwMode="auto">
          <a:xfrm>
            <a:off x="7908056" y="2043787"/>
            <a:ext cx="1171575" cy="457200"/>
          </a:xfrm>
          <a:prstGeom prst="rect">
            <a:avLst/>
          </a:prstGeom>
          <a:noFill/>
          <a:ln w="9525">
            <a:noFill/>
            <a:miter lim="800000"/>
            <a:headEnd/>
            <a:tailEnd/>
          </a:ln>
        </p:spPr>
        <p:txBody>
          <a:bodyPr wrap="none">
            <a:spAutoFit/>
          </a:bodyPr>
          <a:lstStyle/>
          <a:p>
            <a:r>
              <a:rPr lang="en-NZ" sz="2400" b="0" dirty="0">
                <a:latin typeface="Calibri" pitchFamily="34" charset="0"/>
              </a:rPr>
              <a:t>Nucleus</a:t>
            </a:r>
            <a:endParaRPr lang="en-GB" sz="2400" b="0" dirty="0">
              <a:latin typeface="Calibri" pitchFamily="34" charset="0"/>
            </a:endParaRPr>
          </a:p>
        </p:txBody>
      </p:sp>
      <p:sp>
        <p:nvSpPr>
          <p:cNvPr id="61445" name="Line 9"/>
          <p:cNvSpPr>
            <a:spLocks noChangeShapeType="1"/>
          </p:cNvSpPr>
          <p:nvPr/>
        </p:nvSpPr>
        <p:spPr bwMode="auto">
          <a:xfrm>
            <a:off x="4587444" y="2889607"/>
            <a:ext cx="481012" cy="433387"/>
          </a:xfrm>
          <a:prstGeom prst="line">
            <a:avLst/>
          </a:prstGeom>
          <a:noFill/>
          <a:ln w="28575">
            <a:solidFill>
              <a:schemeClr val="tx1"/>
            </a:solidFill>
            <a:round/>
            <a:headEnd/>
            <a:tailEnd type="triangle" w="lg" len="lg"/>
          </a:ln>
        </p:spPr>
        <p:txBody>
          <a:bodyPr/>
          <a:lstStyle/>
          <a:p>
            <a:endParaRPr lang="en-US"/>
          </a:p>
        </p:txBody>
      </p:sp>
      <p:sp>
        <p:nvSpPr>
          <p:cNvPr id="61446" name="Line 10"/>
          <p:cNvSpPr>
            <a:spLocks noChangeShapeType="1"/>
          </p:cNvSpPr>
          <p:nvPr/>
        </p:nvSpPr>
        <p:spPr bwMode="auto">
          <a:xfrm flipH="1">
            <a:off x="7427044" y="2456219"/>
            <a:ext cx="481012" cy="433388"/>
          </a:xfrm>
          <a:prstGeom prst="line">
            <a:avLst/>
          </a:prstGeom>
          <a:noFill/>
          <a:ln w="28575">
            <a:solidFill>
              <a:schemeClr val="tx1"/>
            </a:solidFill>
            <a:round/>
            <a:headEnd/>
            <a:tailEnd type="triangle" w="lg" len="lg"/>
          </a:ln>
        </p:spPr>
        <p:txBody>
          <a:bodyPr/>
          <a:lstStyle/>
          <a:p>
            <a:endParaRPr lang="en-US"/>
          </a:p>
        </p:txBody>
      </p:sp>
      <p:sp>
        <p:nvSpPr>
          <p:cNvPr id="3" name="TextBox 2"/>
          <p:cNvSpPr txBox="1"/>
          <p:nvPr/>
        </p:nvSpPr>
        <p:spPr>
          <a:xfrm>
            <a:off x="719650" y="414655"/>
            <a:ext cx="2970034" cy="7155804"/>
          </a:xfrm>
          <a:prstGeom prst="rect">
            <a:avLst/>
          </a:prstGeom>
          <a:noFill/>
        </p:spPr>
        <p:txBody>
          <a:bodyPr wrap="square" rtlCol="0">
            <a:spAutoFit/>
          </a:bodyPr>
          <a:lstStyle/>
          <a:p>
            <a:r>
              <a:rPr lang="en-NZ" sz="1700" dirty="0" smtClean="0"/>
              <a:t>Allan Wilson and Rebecca Cann used mitochondrial DNA to make this discovery.  </a:t>
            </a:r>
          </a:p>
          <a:p>
            <a:endParaRPr lang="en-NZ" sz="1700" dirty="0" smtClean="0"/>
          </a:p>
          <a:p>
            <a:r>
              <a:rPr lang="en-NZ" sz="1700" dirty="0" smtClean="0"/>
              <a:t>Mitochondria are cellular structures that convert food into energy that the cell can use.  Mitochondria have their own DNA, which is totally separate from the DNA found in the nucleus (where the chromosomes are).  </a:t>
            </a:r>
          </a:p>
          <a:p>
            <a:endParaRPr lang="en-NZ" sz="1700" dirty="0" smtClean="0"/>
          </a:p>
          <a:p>
            <a:r>
              <a:rPr lang="en-NZ" sz="1700" dirty="0" smtClean="0"/>
              <a:t>Mitochondria are only found in eggs and not in the head of a sperm, so we only get mitochondrial DNA from our mothers.  </a:t>
            </a:r>
          </a:p>
          <a:p>
            <a:endParaRPr lang="en-NZ" sz="1700" dirty="0" smtClean="0"/>
          </a:p>
          <a:p>
            <a:r>
              <a:rPr lang="en-NZ" sz="1700" dirty="0" smtClean="0"/>
              <a:t>Because mitochondrial DNA is only passed down from female to female and doesn’t get mixed with DNA from the father, changes in mitochondrial DNA over time can be easily traced back</a:t>
            </a:r>
          </a:p>
          <a:p>
            <a:endParaRPr lang="en-GB" sz="1700" dirty="0" smtClean="0"/>
          </a:p>
          <a:p>
            <a:endParaRPr lang="en-NZ" sz="1700" dirty="0" smtClean="0"/>
          </a:p>
          <a:p>
            <a:endParaRPr lang="en-US" sz="1700" dirty="0"/>
          </a:p>
        </p:txBody>
      </p:sp>
    </p:spTree>
    <p:extLst>
      <p:ext uri="{BB962C8B-B14F-4D97-AF65-F5344CB8AC3E}">
        <p14:creationId xmlns:p14="http://schemas.microsoft.com/office/powerpoint/2010/main" val="9737297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7" name="Rectangle 2"/>
          <p:cNvSpPr>
            <a:spLocks noChangeArrowheads="1"/>
          </p:cNvSpPr>
          <p:nvPr/>
        </p:nvSpPr>
        <p:spPr bwMode="auto">
          <a:xfrm>
            <a:off x="247650" y="90488"/>
            <a:ext cx="8809038" cy="1143000"/>
          </a:xfrm>
          <a:prstGeom prst="rect">
            <a:avLst/>
          </a:prstGeom>
          <a:noFill/>
          <a:ln w="9525">
            <a:noFill/>
            <a:miter lim="800000"/>
            <a:headEnd/>
            <a:tailEnd/>
          </a:ln>
        </p:spPr>
        <p:txBody>
          <a:bodyPr anchor="ctr"/>
          <a:lstStyle/>
          <a:p>
            <a:pPr algn="ctr"/>
            <a:r>
              <a:rPr lang="en-NZ" sz="4000" b="0">
                <a:solidFill>
                  <a:schemeClr val="tx2"/>
                </a:solidFill>
                <a:latin typeface="Calibri" pitchFamily="34" charset="0"/>
              </a:rPr>
              <a:t>Mitochondrial DNA traces the female line</a:t>
            </a:r>
            <a:endParaRPr lang="en-GB" sz="4000" b="0">
              <a:solidFill>
                <a:schemeClr val="tx2"/>
              </a:solidFill>
              <a:latin typeface="Calibri" pitchFamily="34" charset="0"/>
            </a:endParaRPr>
          </a:p>
        </p:txBody>
      </p:sp>
      <p:sp>
        <p:nvSpPr>
          <p:cNvPr id="5" name="TextBox 4"/>
          <p:cNvSpPr txBox="1"/>
          <p:nvPr/>
        </p:nvSpPr>
        <p:spPr>
          <a:xfrm>
            <a:off x="673854" y="1956652"/>
            <a:ext cx="6971793" cy="3088538"/>
          </a:xfrm>
          <a:prstGeom prst="rect">
            <a:avLst/>
          </a:prstGeom>
          <a:noFill/>
        </p:spPr>
        <p:txBody>
          <a:bodyPr wrap="square" rtlCol="0">
            <a:spAutoFit/>
          </a:bodyPr>
          <a:lstStyle/>
          <a:p>
            <a:pPr>
              <a:lnSpc>
                <a:spcPct val="90000"/>
              </a:lnSpc>
            </a:pPr>
            <a:r>
              <a:rPr lang="en-NZ" dirty="0" smtClean="0"/>
              <a:t>Allan Wilson and Rebecca Cann studied mitochondrial DNA sequences of people from around the world, and found that they could all be traced back to one common mitochondrial sequence that existed in Africa about 200,000 years ago.  </a:t>
            </a:r>
          </a:p>
          <a:p>
            <a:pPr>
              <a:lnSpc>
                <a:spcPct val="90000"/>
              </a:lnSpc>
            </a:pPr>
            <a:endParaRPr lang="en-NZ" dirty="0"/>
          </a:p>
          <a:p>
            <a:pPr>
              <a:lnSpc>
                <a:spcPct val="90000"/>
              </a:lnSpc>
            </a:pPr>
            <a:r>
              <a:rPr lang="en-NZ" dirty="0" smtClean="0"/>
              <a:t>This means that all humans alive today are ultimately descended from one common female ancestor, who we call “Mitochondrial Eve”.  Mitochondrial Eve was not the only women alive 200,000 years ago – she was part of a population that would have contained many other women with other mitochondrial DNA sequences.  However, over time these other lineages died out one by one, and by chance one lineage replaces all the others.    </a:t>
            </a:r>
            <a:endParaRPr lang="en-GB" dirty="0" smtClean="0"/>
          </a:p>
          <a:p>
            <a:pPr>
              <a:lnSpc>
                <a:spcPct val="90000"/>
              </a:lnSpc>
            </a:pPr>
            <a:endParaRPr lang="en-GB" dirty="0" smtClean="0"/>
          </a:p>
          <a:p>
            <a:endParaRPr lang="en-US" dirty="0"/>
          </a:p>
        </p:txBody>
      </p:sp>
    </p:spTree>
    <p:extLst>
      <p:ext uri="{BB962C8B-B14F-4D97-AF65-F5344CB8AC3E}">
        <p14:creationId xmlns:p14="http://schemas.microsoft.com/office/powerpoint/2010/main" val="10705272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ext Box 4"/>
          <p:cNvSpPr txBox="1">
            <a:spLocks noChangeArrowheads="1"/>
          </p:cNvSpPr>
          <p:nvPr/>
        </p:nvSpPr>
        <p:spPr bwMode="auto">
          <a:xfrm>
            <a:off x="455836" y="292100"/>
            <a:ext cx="8394700" cy="1077218"/>
          </a:xfrm>
          <a:prstGeom prst="rect">
            <a:avLst/>
          </a:prstGeom>
          <a:noFill/>
          <a:ln w="9525">
            <a:noFill/>
            <a:miter lim="800000"/>
            <a:headEnd/>
            <a:tailEnd/>
          </a:ln>
        </p:spPr>
        <p:txBody>
          <a:bodyPr>
            <a:spAutoFit/>
          </a:bodyPr>
          <a:lstStyle/>
          <a:p>
            <a:pPr algn="ctr"/>
            <a:r>
              <a:rPr lang="en-NZ" sz="3200" b="0" dirty="0">
                <a:solidFill>
                  <a:srgbClr val="FFFFFF"/>
                </a:solidFill>
                <a:latin typeface="Calibri" pitchFamily="34" charset="0"/>
              </a:rPr>
              <a:t>We are all descended from a small population living in Africa 150,000 to 200,000 years ago  </a:t>
            </a:r>
            <a:endParaRPr lang="en-GB" sz="3200" b="0" dirty="0">
              <a:solidFill>
                <a:srgbClr val="FFFFFF"/>
              </a:solidFill>
              <a:latin typeface="Calibri" pitchFamily="34" charset="0"/>
            </a:endParaRPr>
          </a:p>
        </p:txBody>
      </p:sp>
      <p:pic>
        <p:nvPicPr>
          <p:cNvPr id="67588" name="Picture 4" descr="spl-00024801-001"/>
          <p:cNvPicPr>
            <a:picLocks noChangeAspect="1" noChangeArrowheads="1"/>
          </p:cNvPicPr>
          <p:nvPr/>
        </p:nvPicPr>
        <p:blipFill>
          <a:blip r:embed="rId3"/>
          <a:srcRect/>
          <a:stretch>
            <a:fillRect/>
          </a:stretch>
        </p:blipFill>
        <p:spPr bwMode="auto">
          <a:xfrm>
            <a:off x="339584" y="1593829"/>
            <a:ext cx="8637651" cy="5025134"/>
          </a:xfrm>
          <a:prstGeom prst="rect">
            <a:avLst/>
          </a:prstGeom>
          <a:noFill/>
        </p:spPr>
      </p:pic>
    </p:spTree>
    <p:extLst>
      <p:ext uri="{BB962C8B-B14F-4D97-AF65-F5344CB8AC3E}">
        <p14:creationId xmlns:p14="http://schemas.microsoft.com/office/powerpoint/2010/main" val="23265912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Modern Humans </a:t>
            </a:r>
            <a:endParaRPr lang="en-US" dirty="0"/>
          </a:p>
        </p:txBody>
      </p:sp>
      <p:sp>
        <p:nvSpPr>
          <p:cNvPr id="3" name="Content Placeholder 2"/>
          <p:cNvSpPr>
            <a:spLocks noGrp="1"/>
          </p:cNvSpPr>
          <p:nvPr>
            <p:ph sz="quarter" idx="13"/>
          </p:nvPr>
        </p:nvSpPr>
        <p:spPr/>
        <p:txBody>
          <a:bodyPr/>
          <a:lstStyle/>
          <a:p>
            <a:r>
              <a:rPr lang="en-NZ" dirty="0"/>
              <a:t>Modern humans began to migrate out of Africa around 100,000 years </a:t>
            </a:r>
            <a:r>
              <a:rPr lang="en-NZ" dirty="0" smtClean="0"/>
              <a:t>ago</a:t>
            </a:r>
            <a:endParaRPr lang="en-NZ" dirty="0"/>
          </a:p>
          <a:p>
            <a:r>
              <a:rPr lang="en-NZ" dirty="0"/>
              <a:t>As humans moved through Europe and Asia they would have met these earlier hominids, like the Neanderthals in Europe. </a:t>
            </a:r>
          </a:p>
          <a:p>
            <a:r>
              <a:rPr lang="en-NZ" dirty="0"/>
              <a:t>They largely out-competed and replaced these older species, but there is some evidence that they interbred.  </a:t>
            </a:r>
          </a:p>
          <a:p>
            <a:endParaRPr lang="en-NZ" dirty="0"/>
          </a:p>
          <a:p>
            <a:r>
              <a:rPr lang="en-NZ" dirty="0"/>
              <a:t>Along the way, human culture as we know it developed – art, clothing, jewellery, music and ceremonies such as burials. </a:t>
            </a:r>
            <a:endParaRPr lang="en-GB" dirty="0"/>
          </a:p>
          <a:p>
            <a:endParaRPr lang="en-NZ" dirty="0"/>
          </a:p>
          <a:p>
            <a:endParaRPr lang="en-US" dirty="0"/>
          </a:p>
        </p:txBody>
      </p:sp>
    </p:spTree>
    <p:extLst>
      <p:ext uri="{BB962C8B-B14F-4D97-AF65-F5344CB8AC3E}">
        <p14:creationId xmlns:p14="http://schemas.microsoft.com/office/powerpoint/2010/main" val="34110831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Picture 3" descr="42-24765597"/>
          <p:cNvPicPr>
            <a:picLocks noChangeAspect="1" noChangeArrowheads="1"/>
          </p:cNvPicPr>
          <p:nvPr/>
        </p:nvPicPr>
        <p:blipFill>
          <a:blip r:embed="rId3"/>
          <a:srcRect/>
          <a:stretch>
            <a:fillRect/>
          </a:stretch>
        </p:blipFill>
        <p:spPr bwMode="auto">
          <a:xfrm>
            <a:off x="3449225" y="1552430"/>
            <a:ext cx="5461586" cy="3839056"/>
          </a:xfrm>
          <a:prstGeom prst="rect">
            <a:avLst/>
          </a:prstGeom>
          <a:noFill/>
        </p:spPr>
      </p:pic>
      <p:sp>
        <p:nvSpPr>
          <p:cNvPr id="2" name="TextBox 1"/>
          <p:cNvSpPr txBox="1"/>
          <p:nvPr/>
        </p:nvSpPr>
        <p:spPr>
          <a:xfrm>
            <a:off x="258922" y="1190738"/>
            <a:ext cx="3641653" cy="3970318"/>
          </a:xfrm>
          <a:prstGeom prst="rect">
            <a:avLst/>
          </a:prstGeom>
          <a:noFill/>
        </p:spPr>
        <p:txBody>
          <a:bodyPr wrap="square" rtlCol="0">
            <a:spAutoFit/>
          </a:bodyPr>
          <a:lstStyle/>
          <a:p>
            <a:r>
              <a:rPr lang="en-NZ" dirty="0" smtClean="0"/>
              <a:t>The human evolution story begins in Africa about 6 million years ago.  </a:t>
            </a:r>
          </a:p>
          <a:p>
            <a:endParaRPr lang="en-NZ" dirty="0" smtClean="0"/>
          </a:p>
          <a:p>
            <a:r>
              <a:rPr lang="en-NZ" dirty="0" smtClean="0"/>
              <a:t>Over 6 million years </a:t>
            </a:r>
            <a:r>
              <a:rPr lang="en-NZ" altLang="zh-TW" dirty="0" smtClean="0"/>
              <a:t>our ape-like ancestors evolved into upright walking, tool using and cultural modern humans, spreading out across the globe.  There have been many different hominid species in the past, but only one – </a:t>
            </a:r>
            <a:r>
              <a:rPr lang="en-NZ" altLang="zh-TW" i="1" dirty="0" smtClean="0"/>
              <a:t>Homo sapiens sapiens</a:t>
            </a:r>
            <a:r>
              <a:rPr lang="en-NZ" altLang="zh-TW" dirty="0" smtClean="0"/>
              <a:t> – has been ultimately successful.  </a:t>
            </a:r>
          </a:p>
          <a:p>
            <a:endParaRPr lang="en-NZ" altLang="zh-TW" dirty="0" smtClean="0"/>
          </a:p>
          <a:p>
            <a:r>
              <a:rPr lang="en-NZ" altLang="zh-TW" dirty="0" smtClean="0"/>
              <a:t>We are the only surviving branch of a diverse family tree.  </a:t>
            </a:r>
          </a:p>
        </p:txBody>
      </p:sp>
    </p:spTree>
    <p:extLst>
      <p:ext uri="{BB962C8B-B14F-4D97-AF65-F5344CB8AC3E}">
        <p14:creationId xmlns:p14="http://schemas.microsoft.com/office/powerpoint/2010/main" val="38942093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3" descr="PG10176"/>
          <p:cNvPicPr>
            <a:picLocks noChangeAspect="1" noChangeArrowheads="1"/>
          </p:cNvPicPr>
          <p:nvPr/>
        </p:nvPicPr>
        <p:blipFill>
          <a:blip r:embed="rId3"/>
          <a:srcRect/>
          <a:stretch>
            <a:fillRect/>
          </a:stretch>
        </p:blipFill>
        <p:spPr bwMode="auto">
          <a:xfrm>
            <a:off x="5031989" y="1265681"/>
            <a:ext cx="2861257" cy="3609997"/>
          </a:xfrm>
          <a:prstGeom prst="rect">
            <a:avLst/>
          </a:prstGeom>
          <a:noFill/>
          <a:ln w="9525">
            <a:noFill/>
            <a:miter lim="800000"/>
            <a:headEnd/>
            <a:tailEnd/>
          </a:ln>
        </p:spPr>
      </p:pic>
      <p:sp>
        <p:nvSpPr>
          <p:cNvPr id="2" name="TextBox 1"/>
          <p:cNvSpPr txBox="1"/>
          <p:nvPr/>
        </p:nvSpPr>
        <p:spPr>
          <a:xfrm>
            <a:off x="830868" y="1566865"/>
            <a:ext cx="3632081" cy="3754874"/>
          </a:xfrm>
          <a:prstGeom prst="rect">
            <a:avLst/>
          </a:prstGeom>
          <a:noFill/>
        </p:spPr>
        <p:txBody>
          <a:bodyPr wrap="square" rtlCol="0">
            <a:spAutoFit/>
          </a:bodyPr>
          <a:lstStyle/>
          <a:p>
            <a:r>
              <a:rPr lang="en-NZ" altLang="zh-TW" sz="2200" dirty="0" smtClean="0"/>
              <a:t>In 1871, Charles Darwin proposed in his book “The Descent of Man” that humans evolved in Africa and shared a common ancestor with great apes. </a:t>
            </a:r>
          </a:p>
          <a:p>
            <a:r>
              <a:rPr lang="en-NZ" altLang="zh-TW" sz="2200" dirty="0" smtClean="0"/>
              <a:t>This showed remarkable foresight as at that time there were no early human fossils and no DNA evidence. </a:t>
            </a:r>
            <a:endParaRPr lang="en-GB" sz="2200" dirty="0" smtClean="0"/>
          </a:p>
          <a:p>
            <a:endParaRPr lang="en-US" dirty="0"/>
          </a:p>
        </p:txBody>
      </p:sp>
    </p:spTree>
    <p:extLst>
      <p:ext uri="{BB962C8B-B14F-4D97-AF65-F5344CB8AC3E}">
        <p14:creationId xmlns:p14="http://schemas.microsoft.com/office/powerpoint/2010/main" val="1358250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457200" y="277813"/>
            <a:ext cx="8229600" cy="1143000"/>
          </a:xfrm>
        </p:spPr>
        <p:txBody>
          <a:bodyPr/>
          <a:lstStyle/>
          <a:p>
            <a:pPr eaLnBrk="1" hangingPunct="1"/>
            <a:r>
              <a:rPr lang="en-NZ" sz="4000" dirty="0" smtClean="0"/>
              <a:t>How do scientists study human evolution? </a:t>
            </a:r>
            <a:endParaRPr lang="en-GB" sz="4000" dirty="0" smtClean="0"/>
          </a:p>
        </p:txBody>
      </p:sp>
      <p:sp>
        <p:nvSpPr>
          <p:cNvPr id="64516" name="Text Box 4"/>
          <p:cNvSpPr txBox="1">
            <a:spLocks noChangeArrowheads="1"/>
          </p:cNvSpPr>
          <p:nvPr/>
        </p:nvSpPr>
        <p:spPr bwMode="auto">
          <a:xfrm>
            <a:off x="3614738" y="3371850"/>
            <a:ext cx="1727200" cy="457200"/>
          </a:xfrm>
          <a:prstGeom prst="rect">
            <a:avLst/>
          </a:prstGeom>
          <a:noFill/>
          <a:ln w="9525">
            <a:noFill/>
            <a:miter lim="800000"/>
            <a:headEnd/>
            <a:tailEnd/>
          </a:ln>
          <a:effectLst/>
        </p:spPr>
        <p:txBody>
          <a:bodyPr wrap="none">
            <a:spAutoFit/>
          </a:bodyPr>
          <a:lstStyle/>
          <a:p>
            <a:pPr>
              <a:defRPr/>
            </a:pPr>
            <a:r>
              <a:rPr lang="en-NZ" sz="2400" b="0">
                <a:effectLst>
                  <a:outerShdw blurRad="38100" dist="38100" dir="2700000" algn="tl">
                    <a:srgbClr val="C0C0C0"/>
                  </a:outerShdw>
                </a:effectLst>
                <a:latin typeface="Calibri" pitchFamily="34" charset="0"/>
              </a:rPr>
              <a:t>HYPOTHESIS</a:t>
            </a:r>
            <a:endParaRPr lang="en-GB" sz="2400" b="0">
              <a:effectLst>
                <a:outerShdw blurRad="38100" dist="38100" dir="2700000" algn="tl">
                  <a:srgbClr val="C0C0C0"/>
                </a:outerShdw>
              </a:effectLst>
              <a:latin typeface="Calibri" pitchFamily="34" charset="0"/>
            </a:endParaRPr>
          </a:p>
        </p:txBody>
      </p:sp>
      <p:sp>
        <p:nvSpPr>
          <p:cNvPr id="22531" name="Text Box 5"/>
          <p:cNvSpPr txBox="1">
            <a:spLocks noChangeArrowheads="1"/>
          </p:cNvSpPr>
          <p:nvPr/>
        </p:nvSpPr>
        <p:spPr bwMode="auto">
          <a:xfrm>
            <a:off x="6632575" y="3384550"/>
            <a:ext cx="1431925" cy="457200"/>
          </a:xfrm>
          <a:prstGeom prst="rect">
            <a:avLst/>
          </a:prstGeom>
          <a:noFill/>
          <a:ln w="9525">
            <a:noFill/>
            <a:miter lim="800000"/>
            <a:headEnd/>
            <a:tailEnd/>
          </a:ln>
        </p:spPr>
        <p:txBody>
          <a:bodyPr wrap="none">
            <a:spAutoFit/>
          </a:bodyPr>
          <a:lstStyle/>
          <a:p>
            <a:r>
              <a:rPr lang="en-NZ" sz="2400" b="0" i="1">
                <a:latin typeface="Calibri" pitchFamily="34" charset="0"/>
              </a:rPr>
              <a:t>Prediction</a:t>
            </a:r>
            <a:endParaRPr lang="en-GB" sz="2400" b="0" i="1">
              <a:latin typeface="Calibri" pitchFamily="34" charset="0"/>
            </a:endParaRPr>
          </a:p>
        </p:txBody>
      </p:sp>
      <p:sp>
        <p:nvSpPr>
          <p:cNvPr id="22532" name="Text Box 7"/>
          <p:cNvSpPr txBox="1">
            <a:spLocks noChangeArrowheads="1"/>
          </p:cNvSpPr>
          <p:nvPr/>
        </p:nvSpPr>
        <p:spPr bwMode="auto">
          <a:xfrm>
            <a:off x="771525" y="3386138"/>
            <a:ext cx="1690688" cy="457200"/>
          </a:xfrm>
          <a:prstGeom prst="rect">
            <a:avLst/>
          </a:prstGeom>
          <a:noFill/>
          <a:ln w="9525">
            <a:noFill/>
            <a:miter lim="800000"/>
            <a:headEnd/>
            <a:tailEnd/>
          </a:ln>
        </p:spPr>
        <p:txBody>
          <a:bodyPr wrap="none">
            <a:spAutoFit/>
          </a:bodyPr>
          <a:lstStyle/>
          <a:p>
            <a:r>
              <a:rPr lang="en-NZ" sz="2400" b="0" i="1">
                <a:latin typeface="Calibri" pitchFamily="34" charset="0"/>
              </a:rPr>
              <a:t>Observation</a:t>
            </a:r>
            <a:endParaRPr lang="en-GB" sz="2400" b="0" i="1">
              <a:latin typeface="Calibri" pitchFamily="34" charset="0"/>
            </a:endParaRPr>
          </a:p>
        </p:txBody>
      </p:sp>
      <p:sp>
        <p:nvSpPr>
          <p:cNvPr id="22533" name="Text Box 8"/>
          <p:cNvSpPr txBox="1">
            <a:spLocks noChangeArrowheads="1"/>
          </p:cNvSpPr>
          <p:nvPr/>
        </p:nvSpPr>
        <p:spPr bwMode="auto">
          <a:xfrm>
            <a:off x="3149600" y="5026025"/>
            <a:ext cx="2768600" cy="1187450"/>
          </a:xfrm>
          <a:prstGeom prst="rect">
            <a:avLst/>
          </a:prstGeom>
          <a:noFill/>
          <a:ln w="9525">
            <a:noFill/>
            <a:miter lim="800000"/>
            <a:headEnd/>
            <a:tailEnd/>
          </a:ln>
        </p:spPr>
        <p:txBody>
          <a:bodyPr>
            <a:spAutoFit/>
          </a:bodyPr>
          <a:lstStyle/>
          <a:p>
            <a:pPr algn="ctr"/>
            <a:r>
              <a:rPr lang="en-NZ" sz="2400" b="0" i="1">
                <a:latin typeface="Calibri" pitchFamily="34" charset="0"/>
              </a:rPr>
              <a:t>Gather evidence, </a:t>
            </a:r>
          </a:p>
          <a:p>
            <a:pPr algn="ctr"/>
            <a:r>
              <a:rPr lang="en-NZ" sz="2400" b="0" i="1">
                <a:latin typeface="Calibri" pitchFamily="34" charset="0"/>
              </a:rPr>
              <a:t>test with experiments</a:t>
            </a:r>
            <a:endParaRPr lang="en-GB" sz="2400" b="0" i="1">
              <a:latin typeface="Calibri" pitchFamily="34" charset="0"/>
            </a:endParaRPr>
          </a:p>
        </p:txBody>
      </p:sp>
      <p:sp>
        <p:nvSpPr>
          <p:cNvPr id="64521" name="Text Box 9"/>
          <p:cNvSpPr txBox="1">
            <a:spLocks noChangeArrowheads="1"/>
          </p:cNvSpPr>
          <p:nvPr/>
        </p:nvSpPr>
        <p:spPr bwMode="auto">
          <a:xfrm>
            <a:off x="3778250" y="1938338"/>
            <a:ext cx="1462088" cy="461962"/>
          </a:xfrm>
          <a:prstGeom prst="rect">
            <a:avLst/>
          </a:prstGeom>
          <a:noFill/>
          <a:ln w="9525">
            <a:noFill/>
            <a:miter lim="800000"/>
            <a:headEnd/>
            <a:tailEnd/>
          </a:ln>
          <a:effectLst/>
        </p:spPr>
        <p:txBody>
          <a:bodyPr wrap="none">
            <a:spAutoFit/>
          </a:bodyPr>
          <a:lstStyle/>
          <a:p>
            <a:pPr>
              <a:defRPr/>
            </a:pPr>
            <a:r>
              <a:rPr lang="en-NZ" sz="2400" b="0" dirty="0">
                <a:effectLst>
                  <a:outerShdw blurRad="38100" dist="38100" dir="2700000" algn="tl">
                    <a:srgbClr val="C0C0C0"/>
                  </a:outerShdw>
                </a:effectLst>
              </a:rPr>
              <a:t>THEORY</a:t>
            </a:r>
            <a:endParaRPr lang="en-GB" sz="2400" b="0" dirty="0">
              <a:effectLst>
                <a:outerShdw blurRad="38100" dist="38100" dir="2700000" algn="tl">
                  <a:srgbClr val="C0C0C0"/>
                </a:outerShdw>
              </a:effectLst>
            </a:endParaRPr>
          </a:p>
        </p:txBody>
      </p:sp>
      <p:sp>
        <p:nvSpPr>
          <p:cNvPr id="22535" name="AutoShape 14"/>
          <p:cNvSpPr>
            <a:spLocks noChangeArrowheads="1"/>
          </p:cNvSpPr>
          <p:nvPr/>
        </p:nvSpPr>
        <p:spPr bwMode="auto">
          <a:xfrm rot="-10566114">
            <a:off x="1631950" y="3644900"/>
            <a:ext cx="1727200" cy="1728788"/>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9292" y="10747"/>
                </a:moveTo>
                <a:cubicBezTo>
                  <a:pt x="19264" y="6077"/>
                  <a:pt x="15470" y="2307"/>
                  <a:pt x="10800" y="2307"/>
                </a:cubicBezTo>
                <a:cubicBezTo>
                  <a:pt x="10543" y="2306"/>
                  <a:pt x="10288" y="2318"/>
                  <a:pt x="10033" y="2341"/>
                </a:cubicBezTo>
                <a:lnTo>
                  <a:pt x="9824" y="44"/>
                </a:lnTo>
                <a:cubicBezTo>
                  <a:pt x="10149" y="14"/>
                  <a:pt x="10474" y="-1"/>
                  <a:pt x="10800" y="0"/>
                </a:cubicBezTo>
                <a:cubicBezTo>
                  <a:pt x="16738" y="0"/>
                  <a:pt x="21563" y="4795"/>
                  <a:pt x="21599" y="10733"/>
                </a:cubicBezTo>
                <a:lnTo>
                  <a:pt x="24299" y="10717"/>
                </a:lnTo>
                <a:lnTo>
                  <a:pt x="20470" y="14594"/>
                </a:lnTo>
                <a:lnTo>
                  <a:pt x="16592" y="10764"/>
                </a:lnTo>
                <a:lnTo>
                  <a:pt x="19292" y="10747"/>
                </a:lnTo>
                <a:close/>
              </a:path>
            </a:pathLst>
          </a:custGeom>
          <a:solidFill>
            <a:srgbClr val="0070C0"/>
          </a:solidFill>
          <a:ln w="9525">
            <a:solidFill>
              <a:schemeClr val="tx1"/>
            </a:solidFill>
            <a:miter lim="800000"/>
            <a:headEnd/>
            <a:tailEnd/>
          </a:ln>
        </p:spPr>
        <p:txBody>
          <a:bodyPr wrap="none" anchor="ctr"/>
          <a:lstStyle/>
          <a:p>
            <a:endParaRPr lang="en-NZ" b="0"/>
          </a:p>
        </p:txBody>
      </p:sp>
      <p:sp>
        <p:nvSpPr>
          <p:cNvPr id="22536" name="AutoShape 15"/>
          <p:cNvSpPr>
            <a:spLocks noChangeArrowheads="1"/>
          </p:cNvSpPr>
          <p:nvPr/>
        </p:nvSpPr>
        <p:spPr bwMode="auto">
          <a:xfrm rot="5279301">
            <a:off x="5885657" y="3588544"/>
            <a:ext cx="1727200" cy="1728787"/>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9292" y="10747"/>
                </a:moveTo>
                <a:cubicBezTo>
                  <a:pt x="19264" y="6077"/>
                  <a:pt x="15470" y="2307"/>
                  <a:pt x="10800" y="2307"/>
                </a:cubicBezTo>
                <a:cubicBezTo>
                  <a:pt x="10154" y="2306"/>
                  <a:pt x="9511" y="2380"/>
                  <a:pt x="8882" y="2526"/>
                </a:cubicBezTo>
                <a:lnTo>
                  <a:pt x="8362" y="278"/>
                </a:lnTo>
                <a:cubicBezTo>
                  <a:pt x="9161" y="93"/>
                  <a:pt x="9979" y="-1"/>
                  <a:pt x="10800" y="0"/>
                </a:cubicBezTo>
                <a:cubicBezTo>
                  <a:pt x="16738" y="0"/>
                  <a:pt x="21563" y="4795"/>
                  <a:pt x="21599" y="10733"/>
                </a:cubicBezTo>
                <a:lnTo>
                  <a:pt x="24299" y="10717"/>
                </a:lnTo>
                <a:lnTo>
                  <a:pt x="20470" y="14594"/>
                </a:lnTo>
                <a:lnTo>
                  <a:pt x="16592" y="10764"/>
                </a:lnTo>
                <a:lnTo>
                  <a:pt x="19292" y="10747"/>
                </a:lnTo>
                <a:close/>
              </a:path>
            </a:pathLst>
          </a:custGeom>
          <a:solidFill>
            <a:srgbClr val="0070C0"/>
          </a:solidFill>
          <a:ln w="9525">
            <a:solidFill>
              <a:schemeClr val="tx1"/>
            </a:solidFill>
            <a:miter lim="800000"/>
            <a:headEnd/>
            <a:tailEnd/>
          </a:ln>
        </p:spPr>
        <p:txBody>
          <a:bodyPr wrap="none" anchor="ctr"/>
          <a:lstStyle/>
          <a:p>
            <a:endParaRPr lang="en-NZ" b="0"/>
          </a:p>
        </p:txBody>
      </p:sp>
      <p:sp>
        <p:nvSpPr>
          <p:cNvPr id="22537" name="AutoShape 16"/>
          <p:cNvSpPr>
            <a:spLocks noChangeArrowheads="1"/>
          </p:cNvSpPr>
          <p:nvPr/>
        </p:nvSpPr>
        <p:spPr bwMode="auto">
          <a:xfrm>
            <a:off x="4357688" y="2463800"/>
            <a:ext cx="358775" cy="719138"/>
          </a:xfrm>
          <a:prstGeom prst="upArrow">
            <a:avLst>
              <a:gd name="adj1" fmla="val 50000"/>
              <a:gd name="adj2" fmla="val 50111"/>
            </a:avLst>
          </a:prstGeom>
          <a:solidFill>
            <a:srgbClr val="0070C0"/>
          </a:solidFill>
          <a:ln w="9525">
            <a:solidFill>
              <a:schemeClr val="tx1"/>
            </a:solidFill>
            <a:miter lim="800000"/>
            <a:headEnd/>
            <a:tailEnd/>
          </a:ln>
        </p:spPr>
        <p:txBody>
          <a:bodyPr vert="eaVert" wrap="none" anchor="ctr"/>
          <a:lstStyle/>
          <a:p>
            <a:endParaRPr lang="en-NZ" b="0"/>
          </a:p>
        </p:txBody>
      </p:sp>
      <p:sp>
        <p:nvSpPr>
          <p:cNvPr id="64529" name="Text Box 17"/>
          <p:cNvSpPr txBox="1">
            <a:spLocks noChangeArrowheads="1"/>
          </p:cNvSpPr>
          <p:nvPr/>
        </p:nvSpPr>
        <p:spPr bwMode="auto">
          <a:xfrm>
            <a:off x="565150" y="3113088"/>
            <a:ext cx="2319338" cy="1006475"/>
          </a:xfrm>
          <a:prstGeom prst="rect">
            <a:avLst/>
          </a:prstGeom>
          <a:solidFill>
            <a:schemeClr val="bg1"/>
          </a:solidFill>
          <a:ln w="9525">
            <a:noFill/>
            <a:miter lim="800000"/>
            <a:headEnd/>
            <a:tailEnd/>
          </a:ln>
        </p:spPr>
        <p:txBody>
          <a:bodyPr>
            <a:spAutoFit/>
          </a:bodyPr>
          <a:lstStyle/>
          <a:p>
            <a:r>
              <a:rPr lang="en-NZ" sz="2000" i="1" dirty="0">
                <a:solidFill>
                  <a:srgbClr val="FFFFFF"/>
                </a:solidFill>
                <a:latin typeface="Calibri" pitchFamily="34" charset="0"/>
              </a:rPr>
              <a:t>Humans and apes share many biological features</a:t>
            </a:r>
            <a:endParaRPr lang="en-GB" sz="2000" i="1" dirty="0">
              <a:solidFill>
                <a:srgbClr val="FFFFFF"/>
              </a:solidFill>
              <a:latin typeface="Calibri" pitchFamily="34" charset="0"/>
            </a:endParaRPr>
          </a:p>
        </p:txBody>
      </p:sp>
      <p:sp>
        <p:nvSpPr>
          <p:cNvPr id="22539" name="AutoShape 10"/>
          <p:cNvSpPr>
            <a:spLocks noChangeArrowheads="1"/>
          </p:cNvSpPr>
          <p:nvPr/>
        </p:nvSpPr>
        <p:spPr bwMode="auto">
          <a:xfrm>
            <a:off x="2570163" y="3486150"/>
            <a:ext cx="935037" cy="288925"/>
          </a:xfrm>
          <a:prstGeom prst="rightArrow">
            <a:avLst>
              <a:gd name="adj1" fmla="val 50000"/>
              <a:gd name="adj2" fmla="val 80907"/>
            </a:avLst>
          </a:prstGeom>
          <a:solidFill>
            <a:srgbClr val="0070C0"/>
          </a:solidFill>
          <a:ln w="9525">
            <a:solidFill>
              <a:schemeClr val="tx1"/>
            </a:solidFill>
            <a:miter lim="800000"/>
            <a:headEnd/>
            <a:tailEnd/>
          </a:ln>
        </p:spPr>
        <p:txBody>
          <a:bodyPr wrap="none" anchor="ctr"/>
          <a:lstStyle/>
          <a:p>
            <a:endParaRPr lang="en-NZ" b="0"/>
          </a:p>
        </p:txBody>
      </p:sp>
      <p:sp>
        <p:nvSpPr>
          <p:cNvPr id="64530" name="Text Box 18"/>
          <p:cNvSpPr txBox="1">
            <a:spLocks noChangeArrowheads="1"/>
          </p:cNvSpPr>
          <p:nvPr/>
        </p:nvSpPr>
        <p:spPr bwMode="auto">
          <a:xfrm>
            <a:off x="3508375" y="3165475"/>
            <a:ext cx="2100263" cy="1006475"/>
          </a:xfrm>
          <a:prstGeom prst="rect">
            <a:avLst/>
          </a:prstGeom>
          <a:solidFill>
            <a:schemeClr val="bg1"/>
          </a:solidFill>
          <a:ln w="9525">
            <a:noFill/>
            <a:miter lim="800000"/>
            <a:headEnd/>
            <a:tailEnd/>
          </a:ln>
        </p:spPr>
        <p:txBody>
          <a:bodyPr>
            <a:spAutoFit/>
          </a:bodyPr>
          <a:lstStyle/>
          <a:p>
            <a:r>
              <a:rPr lang="en-NZ" sz="2000" i="1" dirty="0">
                <a:latin typeface="Calibri" pitchFamily="34" charset="0"/>
              </a:rPr>
              <a:t>Humans and apes have a common ancestor</a:t>
            </a:r>
            <a:endParaRPr lang="en-GB" sz="2000" i="1" dirty="0">
              <a:latin typeface="Calibri" pitchFamily="34" charset="0"/>
            </a:endParaRPr>
          </a:p>
        </p:txBody>
      </p:sp>
      <p:sp>
        <p:nvSpPr>
          <p:cNvPr id="22541" name="AutoShape 11"/>
          <p:cNvSpPr>
            <a:spLocks noChangeArrowheads="1"/>
          </p:cNvSpPr>
          <p:nvPr/>
        </p:nvSpPr>
        <p:spPr bwMode="auto">
          <a:xfrm>
            <a:off x="5510213" y="3471863"/>
            <a:ext cx="935037" cy="288925"/>
          </a:xfrm>
          <a:prstGeom prst="rightArrow">
            <a:avLst>
              <a:gd name="adj1" fmla="val 50000"/>
              <a:gd name="adj2" fmla="val 80907"/>
            </a:avLst>
          </a:prstGeom>
          <a:solidFill>
            <a:srgbClr val="0070C0"/>
          </a:solidFill>
          <a:ln w="9525">
            <a:solidFill>
              <a:schemeClr val="tx1"/>
            </a:solidFill>
            <a:miter lim="800000"/>
            <a:headEnd/>
            <a:tailEnd/>
          </a:ln>
        </p:spPr>
        <p:txBody>
          <a:bodyPr wrap="none" anchor="ctr"/>
          <a:lstStyle/>
          <a:p>
            <a:endParaRPr lang="en-NZ" b="0"/>
          </a:p>
        </p:txBody>
      </p:sp>
      <p:sp>
        <p:nvSpPr>
          <p:cNvPr id="22542" name="AutoShape 19"/>
          <p:cNvSpPr>
            <a:spLocks noChangeArrowheads="1"/>
          </p:cNvSpPr>
          <p:nvPr/>
        </p:nvSpPr>
        <p:spPr bwMode="auto">
          <a:xfrm>
            <a:off x="4321175" y="4197350"/>
            <a:ext cx="358775" cy="719138"/>
          </a:xfrm>
          <a:prstGeom prst="upArrow">
            <a:avLst>
              <a:gd name="adj1" fmla="val 50000"/>
              <a:gd name="adj2" fmla="val 50111"/>
            </a:avLst>
          </a:prstGeom>
          <a:solidFill>
            <a:srgbClr val="0070C0"/>
          </a:solidFill>
          <a:ln w="9525">
            <a:solidFill>
              <a:schemeClr val="tx1"/>
            </a:solidFill>
            <a:miter lim="800000"/>
            <a:headEnd/>
            <a:tailEnd/>
          </a:ln>
        </p:spPr>
        <p:txBody>
          <a:bodyPr vert="eaVert" wrap="none" anchor="ctr"/>
          <a:lstStyle/>
          <a:p>
            <a:endParaRPr lang="en-NZ" b="0"/>
          </a:p>
        </p:txBody>
      </p:sp>
      <p:sp>
        <p:nvSpPr>
          <p:cNvPr id="64532" name="Text Box 20"/>
          <p:cNvSpPr txBox="1">
            <a:spLocks noChangeArrowheads="1"/>
          </p:cNvSpPr>
          <p:nvPr/>
        </p:nvSpPr>
        <p:spPr bwMode="auto">
          <a:xfrm>
            <a:off x="6608763" y="3125788"/>
            <a:ext cx="2535237" cy="1006475"/>
          </a:xfrm>
          <a:prstGeom prst="rect">
            <a:avLst/>
          </a:prstGeom>
          <a:solidFill>
            <a:schemeClr val="bg1"/>
          </a:solidFill>
          <a:ln w="9525">
            <a:noFill/>
            <a:miter lim="800000"/>
            <a:headEnd/>
            <a:tailEnd/>
          </a:ln>
        </p:spPr>
        <p:txBody>
          <a:bodyPr>
            <a:spAutoFit/>
          </a:bodyPr>
          <a:lstStyle/>
          <a:p>
            <a:r>
              <a:rPr lang="en-NZ" sz="2000" i="1" dirty="0">
                <a:solidFill>
                  <a:srgbClr val="FFFFFF"/>
                </a:solidFill>
                <a:latin typeface="Calibri" pitchFamily="34" charset="0"/>
              </a:rPr>
              <a:t>1. Humans and apes should share a high percentage of DNA</a:t>
            </a:r>
            <a:endParaRPr lang="en-GB" sz="2000" i="1" dirty="0">
              <a:solidFill>
                <a:srgbClr val="FFFFFF"/>
              </a:solidFill>
              <a:latin typeface="Calibri" pitchFamily="34" charset="0"/>
            </a:endParaRPr>
          </a:p>
        </p:txBody>
      </p:sp>
      <p:sp>
        <p:nvSpPr>
          <p:cNvPr id="64533" name="Text Box 21"/>
          <p:cNvSpPr txBox="1">
            <a:spLocks noChangeArrowheads="1"/>
          </p:cNvSpPr>
          <p:nvPr/>
        </p:nvSpPr>
        <p:spPr bwMode="auto">
          <a:xfrm>
            <a:off x="6445250" y="3113088"/>
            <a:ext cx="2527300" cy="1006475"/>
          </a:xfrm>
          <a:prstGeom prst="rect">
            <a:avLst/>
          </a:prstGeom>
          <a:solidFill>
            <a:schemeClr val="bg1"/>
          </a:solidFill>
          <a:ln w="9525">
            <a:noFill/>
            <a:miter lim="800000"/>
            <a:headEnd/>
            <a:tailEnd/>
          </a:ln>
        </p:spPr>
        <p:txBody>
          <a:bodyPr>
            <a:spAutoFit/>
          </a:bodyPr>
          <a:lstStyle/>
          <a:p>
            <a:r>
              <a:rPr lang="en-NZ" sz="2000" i="1" dirty="0">
                <a:solidFill>
                  <a:srgbClr val="FFFFFF"/>
                </a:solidFill>
                <a:latin typeface="Calibri" pitchFamily="34" charset="0"/>
              </a:rPr>
              <a:t>2. There should be fossils with human and ape-like features</a:t>
            </a:r>
            <a:endParaRPr lang="en-GB" sz="2000" i="1" dirty="0">
              <a:solidFill>
                <a:srgbClr val="FFFFFF"/>
              </a:solidFill>
              <a:latin typeface="Calibri" pitchFamily="34" charset="0"/>
            </a:endParaRPr>
          </a:p>
        </p:txBody>
      </p:sp>
      <p:sp>
        <p:nvSpPr>
          <p:cNvPr id="64534" name="Text Box 22"/>
          <p:cNvSpPr txBox="1">
            <a:spLocks noChangeArrowheads="1"/>
          </p:cNvSpPr>
          <p:nvPr/>
        </p:nvSpPr>
        <p:spPr bwMode="auto">
          <a:xfrm>
            <a:off x="2981325" y="5027613"/>
            <a:ext cx="3206750" cy="1616075"/>
          </a:xfrm>
          <a:prstGeom prst="rect">
            <a:avLst/>
          </a:prstGeom>
          <a:solidFill>
            <a:schemeClr val="bg1"/>
          </a:solidFill>
          <a:ln w="9525">
            <a:noFill/>
            <a:miter lim="800000"/>
            <a:headEnd/>
            <a:tailEnd/>
          </a:ln>
        </p:spPr>
        <p:txBody>
          <a:bodyPr>
            <a:spAutoFit/>
          </a:bodyPr>
          <a:lstStyle/>
          <a:p>
            <a:pPr marL="342900" indent="-342900">
              <a:buFontTx/>
              <a:buAutoNum type="arabicPeriod"/>
            </a:pPr>
            <a:r>
              <a:rPr lang="en-NZ" sz="2000" i="1" dirty="0">
                <a:solidFill>
                  <a:srgbClr val="FFFFFF"/>
                </a:solidFill>
                <a:latin typeface="Calibri" pitchFamily="34" charset="0"/>
              </a:rPr>
              <a:t>Measure DNA differences between humans and apes.</a:t>
            </a:r>
          </a:p>
          <a:p>
            <a:pPr marL="342900" indent="-342900">
              <a:buFontTx/>
              <a:buAutoNum type="arabicPeriod"/>
            </a:pPr>
            <a:r>
              <a:rPr lang="en-NZ" sz="2000" i="1" dirty="0">
                <a:solidFill>
                  <a:srgbClr val="FFFFFF"/>
                </a:solidFill>
                <a:latin typeface="Calibri" pitchFamily="34" charset="0"/>
              </a:rPr>
              <a:t>Examine fossils from several million years ago.  </a:t>
            </a:r>
            <a:endParaRPr lang="en-GB" sz="2000" i="1" dirty="0">
              <a:solidFill>
                <a:srgbClr val="FFFFFF"/>
              </a:solidFill>
              <a:latin typeface="Calibri" pitchFamily="34" charset="0"/>
            </a:endParaRPr>
          </a:p>
        </p:txBody>
      </p:sp>
      <p:sp>
        <p:nvSpPr>
          <p:cNvPr id="64535" name="Text Box 23"/>
          <p:cNvSpPr txBox="1">
            <a:spLocks noChangeArrowheads="1"/>
          </p:cNvSpPr>
          <p:nvPr/>
        </p:nvSpPr>
        <p:spPr bwMode="auto">
          <a:xfrm>
            <a:off x="3043238" y="1644650"/>
            <a:ext cx="3009900" cy="822325"/>
          </a:xfrm>
          <a:prstGeom prst="rect">
            <a:avLst/>
          </a:prstGeom>
          <a:solidFill>
            <a:schemeClr val="bg1"/>
          </a:solidFill>
          <a:ln w="9525">
            <a:noFill/>
            <a:miter lim="800000"/>
            <a:headEnd/>
            <a:tailEnd/>
          </a:ln>
          <a:effectLst/>
        </p:spPr>
        <p:txBody>
          <a:bodyPr>
            <a:spAutoFit/>
          </a:bodyPr>
          <a:lstStyle/>
          <a:p>
            <a:pPr algn="ctr">
              <a:defRPr/>
            </a:pPr>
            <a:r>
              <a:rPr lang="en-NZ" sz="2400" b="0" dirty="0">
                <a:effectLst>
                  <a:outerShdw blurRad="38100" dist="38100" dir="2700000" algn="tl">
                    <a:srgbClr val="C0C0C0"/>
                  </a:outerShdw>
                </a:effectLst>
                <a:latin typeface="Calibri" pitchFamily="34" charset="0"/>
              </a:rPr>
              <a:t>Humans evolved from ape-like creatures </a:t>
            </a:r>
            <a:endParaRPr lang="en-GB" sz="2400" b="0" dirty="0">
              <a:effectLst>
                <a:outerShdw blurRad="38100" dist="38100" dir="2700000" algn="tl">
                  <a:srgbClr val="C0C0C0"/>
                </a:outerShdw>
              </a:effectLst>
              <a:latin typeface="Calibri" pitchFamily="34" charset="0"/>
            </a:endParaRPr>
          </a:p>
        </p:txBody>
      </p:sp>
    </p:spTree>
    <p:extLst>
      <p:ext uri="{BB962C8B-B14F-4D97-AF65-F5344CB8AC3E}">
        <p14:creationId xmlns:p14="http://schemas.microsoft.com/office/powerpoint/2010/main" val="3589841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45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45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453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453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453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45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29" grpId="0" animBg="1"/>
      <p:bldP spid="64530" grpId="0" animBg="1"/>
      <p:bldP spid="64532" grpId="0" animBg="1"/>
      <p:bldP spid="64533" grpId="0" animBg="1"/>
      <p:bldP spid="64534" grpId="0" animBg="1"/>
      <p:bldP spid="6453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Line 6"/>
          <p:cNvSpPr>
            <a:spLocks noChangeShapeType="1"/>
          </p:cNvSpPr>
          <p:nvPr/>
        </p:nvSpPr>
        <p:spPr bwMode="auto">
          <a:xfrm>
            <a:off x="5214938" y="2224088"/>
            <a:ext cx="4762" cy="1223962"/>
          </a:xfrm>
          <a:prstGeom prst="line">
            <a:avLst/>
          </a:prstGeom>
          <a:noFill/>
          <a:ln w="76200">
            <a:solidFill>
              <a:srgbClr val="0070C0"/>
            </a:solidFill>
            <a:round/>
            <a:headEnd/>
            <a:tailEnd/>
          </a:ln>
        </p:spPr>
        <p:txBody>
          <a:bodyPr/>
          <a:lstStyle/>
          <a:p>
            <a:endParaRPr lang="en-US"/>
          </a:p>
        </p:txBody>
      </p:sp>
      <p:sp>
        <p:nvSpPr>
          <p:cNvPr id="24578" name="Line 7"/>
          <p:cNvSpPr>
            <a:spLocks noChangeShapeType="1"/>
          </p:cNvSpPr>
          <p:nvPr/>
        </p:nvSpPr>
        <p:spPr bwMode="auto">
          <a:xfrm>
            <a:off x="6381750" y="2238375"/>
            <a:ext cx="0" cy="361950"/>
          </a:xfrm>
          <a:prstGeom prst="line">
            <a:avLst/>
          </a:prstGeom>
          <a:noFill/>
          <a:ln w="76200">
            <a:solidFill>
              <a:srgbClr val="0070C0"/>
            </a:solidFill>
            <a:round/>
            <a:headEnd/>
            <a:tailEnd/>
          </a:ln>
        </p:spPr>
        <p:txBody>
          <a:bodyPr/>
          <a:lstStyle/>
          <a:p>
            <a:endParaRPr lang="en-US"/>
          </a:p>
        </p:txBody>
      </p:sp>
      <p:sp>
        <p:nvSpPr>
          <p:cNvPr id="24579" name="Line 9"/>
          <p:cNvSpPr>
            <a:spLocks noChangeShapeType="1"/>
          </p:cNvSpPr>
          <p:nvPr/>
        </p:nvSpPr>
        <p:spPr bwMode="auto">
          <a:xfrm rot="16200000" flipH="1">
            <a:off x="6146007" y="2474118"/>
            <a:ext cx="0" cy="1871663"/>
          </a:xfrm>
          <a:prstGeom prst="line">
            <a:avLst/>
          </a:prstGeom>
          <a:noFill/>
          <a:ln w="76200">
            <a:solidFill>
              <a:srgbClr val="0070C0"/>
            </a:solidFill>
            <a:round/>
            <a:headEnd/>
            <a:tailEnd/>
          </a:ln>
        </p:spPr>
        <p:txBody>
          <a:bodyPr/>
          <a:lstStyle/>
          <a:p>
            <a:endParaRPr lang="en-US"/>
          </a:p>
        </p:txBody>
      </p:sp>
      <p:sp>
        <p:nvSpPr>
          <p:cNvPr id="24580" name="Line 10"/>
          <p:cNvSpPr>
            <a:spLocks noChangeShapeType="1"/>
          </p:cNvSpPr>
          <p:nvPr/>
        </p:nvSpPr>
        <p:spPr bwMode="auto">
          <a:xfrm rot="16200000" flipH="1">
            <a:off x="7069932" y="1864518"/>
            <a:ext cx="0" cy="1452563"/>
          </a:xfrm>
          <a:prstGeom prst="line">
            <a:avLst/>
          </a:prstGeom>
          <a:noFill/>
          <a:ln w="76200">
            <a:solidFill>
              <a:srgbClr val="0070C0"/>
            </a:solidFill>
            <a:round/>
            <a:headEnd/>
            <a:tailEnd/>
          </a:ln>
        </p:spPr>
        <p:txBody>
          <a:bodyPr/>
          <a:lstStyle/>
          <a:p>
            <a:endParaRPr lang="en-US"/>
          </a:p>
        </p:txBody>
      </p:sp>
      <p:sp>
        <p:nvSpPr>
          <p:cNvPr id="24581" name="Line 11"/>
          <p:cNvSpPr>
            <a:spLocks noChangeShapeType="1"/>
          </p:cNvSpPr>
          <p:nvPr/>
        </p:nvSpPr>
        <p:spPr bwMode="auto">
          <a:xfrm>
            <a:off x="7054850" y="2581275"/>
            <a:ext cx="3175" cy="866775"/>
          </a:xfrm>
          <a:prstGeom prst="line">
            <a:avLst/>
          </a:prstGeom>
          <a:noFill/>
          <a:ln w="76200">
            <a:solidFill>
              <a:srgbClr val="0070C0"/>
            </a:solidFill>
            <a:round/>
            <a:headEnd/>
            <a:tailEnd/>
          </a:ln>
        </p:spPr>
        <p:txBody>
          <a:bodyPr/>
          <a:lstStyle/>
          <a:p>
            <a:endParaRPr lang="en-US"/>
          </a:p>
        </p:txBody>
      </p:sp>
      <p:sp>
        <p:nvSpPr>
          <p:cNvPr id="24582" name="Line 12"/>
          <p:cNvSpPr>
            <a:spLocks noChangeShapeType="1"/>
          </p:cNvSpPr>
          <p:nvPr/>
        </p:nvSpPr>
        <p:spPr bwMode="auto">
          <a:xfrm>
            <a:off x="2549525" y="5969000"/>
            <a:ext cx="3175" cy="379413"/>
          </a:xfrm>
          <a:prstGeom prst="line">
            <a:avLst/>
          </a:prstGeom>
          <a:noFill/>
          <a:ln w="76200">
            <a:solidFill>
              <a:srgbClr val="0070C0"/>
            </a:solidFill>
            <a:round/>
            <a:headEnd/>
            <a:tailEnd/>
          </a:ln>
        </p:spPr>
        <p:txBody>
          <a:bodyPr/>
          <a:lstStyle/>
          <a:p>
            <a:endParaRPr lang="en-US"/>
          </a:p>
        </p:txBody>
      </p:sp>
      <p:sp>
        <p:nvSpPr>
          <p:cNvPr id="24583" name="Line 9"/>
          <p:cNvSpPr>
            <a:spLocks noChangeShapeType="1"/>
          </p:cNvSpPr>
          <p:nvPr/>
        </p:nvSpPr>
        <p:spPr bwMode="auto">
          <a:xfrm rot="16200000" flipH="1">
            <a:off x="5083969" y="3136106"/>
            <a:ext cx="0" cy="2224088"/>
          </a:xfrm>
          <a:prstGeom prst="line">
            <a:avLst/>
          </a:prstGeom>
          <a:noFill/>
          <a:ln w="76200">
            <a:solidFill>
              <a:srgbClr val="0070C0"/>
            </a:solidFill>
            <a:round/>
            <a:headEnd/>
            <a:tailEnd/>
          </a:ln>
        </p:spPr>
        <p:txBody>
          <a:bodyPr/>
          <a:lstStyle/>
          <a:p>
            <a:endParaRPr lang="en-US"/>
          </a:p>
        </p:txBody>
      </p:sp>
      <p:sp>
        <p:nvSpPr>
          <p:cNvPr id="24584" name="Line 9"/>
          <p:cNvSpPr>
            <a:spLocks noChangeShapeType="1"/>
          </p:cNvSpPr>
          <p:nvPr/>
        </p:nvSpPr>
        <p:spPr bwMode="auto">
          <a:xfrm rot="-5400000">
            <a:off x="3902869" y="3888582"/>
            <a:ext cx="0" cy="2328862"/>
          </a:xfrm>
          <a:prstGeom prst="line">
            <a:avLst/>
          </a:prstGeom>
          <a:noFill/>
          <a:ln w="76200">
            <a:solidFill>
              <a:srgbClr val="0070C0"/>
            </a:solidFill>
            <a:round/>
            <a:headEnd/>
            <a:tailEnd/>
          </a:ln>
        </p:spPr>
        <p:txBody>
          <a:bodyPr/>
          <a:lstStyle/>
          <a:p>
            <a:endParaRPr lang="en-US"/>
          </a:p>
        </p:txBody>
      </p:sp>
      <p:cxnSp>
        <p:nvCxnSpPr>
          <p:cNvPr id="28" name="Straight Connector 27"/>
          <p:cNvCxnSpPr/>
          <p:nvPr/>
        </p:nvCxnSpPr>
        <p:spPr>
          <a:xfrm rot="5400000" flipH="1" flipV="1">
            <a:off x="-651668" y="4102894"/>
            <a:ext cx="3757612" cy="0"/>
          </a:xfrm>
          <a:prstGeom prst="line">
            <a:avLst/>
          </a:prstGeom>
          <a:ln w="76200">
            <a:solidFill>
              <a:srgbClr val="0070C0"/>
            </a:solidFill>
          </a:ln>
        </p:spPr>
        <p:style>
          <a:lnRef idx="1">
            <a:schemeClr val="accent1"/>
          </a:lnRef>
          <a:fillRef idx="0">
            <a:schemeClr val="accent1"/>
          </a:fillRef>
          <a:effectRef idx="0">
            <a:schemeClr val="accent1"/>
          </a:effectRef>
          <a:fontRef idx="minor">
            <a:schemeClr val="tx1"/>
          </a:fontRef>
        </p:style>
      </p:cxnSp>
      <p:sp>
        <p:nvSpPr>
          <p:cNvPr id="24586" name="Line 11"/>
          <p:cNvSpPr>
            <a:spLocks noChangeShapeType="1"/>
          </p:cNvSpPr>
          <p:nvPr/>
        </p:nvSpPr>
        <p:spPr bwMode="auto">
          <a:xfrm flipH="1">
            <a:off x="3886200" y="5053013"/>
            <a:ext cx="0" cy="947737"/>
          </a:xfrm>
          <a:prstGeom prst="line">
            <a:avLst/>
          </a:prstGeom>
          <a:noFill/>
          <a:ln w="76200">
            <a:solidFill>
              <a:srgbClr val="0070C0"/>
            </a:solidFill>
            <a:round/>
            <a:headEnd/>
            <a:tailEnd/>
          </a:ln>
        </p:spPr>
        <p:txBody>
          <a:bodyPr/>
          <a:lstStyle/>
          <a:p>
            <a:endParaRPr lang="en-US"/>
          </a:p>
        </p:txBody>
      </p:sp>
      <p:sp>
        <p:nvSpPr>
          <p:cNvPr id="24587" name="Line 9"/>
          <p:cNvSpPr>
            <a:spLocks noChangeShapeType="1"/>
          </p:cNvSpPr>
          <p:nvPr/>
        </p:nvSpPr>
        <p:spPr bwMode="auto">
          <a:xfrm rot="-5400000">
            <a:off x="2538413" y="4613275"/>
            <a:ext cx="0" cy="2698750"/>
          </a:xfrm>
          <a:prstGeom prst="line">
            <a:avLst/>
          </a:prstGeom>
          <a:noFill/>
          <a:ln w="76200">
            <a:solidFill>
              <a:srgbClr val="0070C0"/>
            </a:solidFill>
            <a:round/>
            <a:headEnd/>
            <a:tailEnd/>
          </a:ln>
        </p:spPr>
        <p:txBody>
          <a:bodyPr/>
          <a:lstStyle/>
          <a:p>
            <a:endParaRPr lang="en-US"/>
          </a:p>
        </p:txBody>
      </p:sp>
      <p:sp>
        <p:nvSpPr>
          <p:cNvPr id="24588" name="Line 11"/>
          <p:cNvSpPr>
            <a:spLocks noChangeShapeType="1"/>
          </p:cNvSpPr>
          <p:nvPr/>
        </p:nvSpPr>
        <p:spPr bwMode="auto">
          <a:xfrm flipH="1">
            <a:off x="6191250" y="3409950"/>
            <a:ext cx="1588" cy="876300"/>
          </a:xfrm>
          <a:prstGeom prst="line">
            <a:avLst/>
          </a:prstGeom>
          <a:noFill/>
          <a:ln w="76200">
            <a:solidFill>
              <a:srgbClr val="0070C0"/>
            </a:solidFill>
            <a:round/>
            <a:headEnd/>
            <a:tailEnd/>
          </a:ln>
        </p:spPr>
        <p:txBody>
          <a:bodyPr/>
          <a:lstStyle/>
          <a:p>
            <a:endParaRPr lang="en-US"/>
          </a:p>
        </p:txBody>
      </p:sp>
      <p:sp>
        <p:nvSpPr>
          <p:cNvPr id="24589" name="Line 11"/>
          <p:cNvSpPr>
            <a:spLocks noChangeShapeType="1"/>
          </p:cNvSpPr>
          <p:nvPr/>
        </p:nvSpPr>
        <p:spPr bwMode="auto">
          <a:xfrm flipH="1">
            <a:off x="5057775" y="4224338"/>
            <a:ext cx="1588" cy="866775"/>
          </a:xfrm>
          <a:prstGeom prst="line">
            <a:avLst/>
          </a:prstGeom>
          <a:noFill/>
          <a:ln w="76200">
            <a:solidFill>
              <a:srgbClr val="0070C0"/>
            </a:solidFill>
            <a:round/>
            <a:headEnd/>
            <a:tailEnd/>
          </a:ln>
        </p:spPr>
        <p:txBody>
          <a:bodyPr/>
          <a:lstStyle/>
          <a:p>
            <a:endParaRPr lang="en-US"/>
          </a:p>
        </p:txBody>
      </p:sp>
      <p:sp>
        <p:nvSpPr>
          <p:cNvPr id="24590" name="Line 6"/>
          <p:cNvSpPr>
            <a:spLocks noChangeShapeType="1"/>
          </p:cNvSpPr>
          <p:nvPr/>
        </p:nvSpPr>
        <p:spPr bwMode="auto">
          <a:xfrm>
            <a:off x="4010025" y="2219325"/>
            <a:ext cx="0" cy="2057400"/>
          </a:xfrm>
          <a:prstGeom prst="line">
            <a:avLst/>
          </a:prstGeom>
          <a:noFill/>
          <a:ln w="76200">
            <a:solidFill>
              <a:srgbClr val="0070C0"/>
            </a:solidFill>
            <a:round/>
            <a:headEnd/>
            <a:tailEnd/>
          </a:ln>
        </p:spPr>
        <p:txBody>
          <a:bodyPr/>
          <a:lstStyle/>
          <a:p>
            <a:endParaRPr lang="en-US"/>
          </a:p>
        </p:txBody>
      </p:sp>
      <p:sp>
        <p:nvSpPr>
          <p:cNvPr id="24591" name="Line 6"/>
          <p:cNvSpPr>
            <a:spLocks noChangeShapeType="1"/>
          </p:cNvSpPr>
          <p:nvPr/>
        </p:nvSpPr>
        <p:spPr bwMode="auto">
          <a:xfrm>
            <a:off x="2771775" y="2228850"/>
            <a:ext cx="4763" cy="2843213"/>
          </a:xfrm>
          <a:prstGeom prst="line">
            <a:avLst/>
          </a:prstGeom>
          <a:noFill/>
          <a:ln w="76200">
            <a:solidFill>
              <a:srgbClr val="0070C0"/>
            </a:solidFill>
            <a:round/>
            <a:headEnd/>
            <a:tailEnd/>
          </a:ln>
        </p:spPr>
        <p:txBody>
          <a:bodyPr/>
          <a:lstStyle/>
          <a:p>
            <a:endParaRPr lang="en-US"/>
          </a:p>
        </p:txBody>
      </p:sp>
      <p:sp>
        <p:nvSpPr>
          <p:cNvPr id="24592" name="Line 7"/>
          <p:cNvSpPr>
            <a:spLocks noChangeShapeType="1"/>
          </p:cNvSpPr>
          <p:nvPr/>
        </p:nvSpPr>
        <p:spPr bwMode="auto">
          <a:xfrm>
            <a:off x="7758113" y="2233613"/>
            <a:ext cx="0" cy="361950"/>
          </a:xfrm>
          <a:prstGeom prst="line">
            <a:avLst/>
          </a:prstGeom>
          <a:noFill/>
          <a:ln w="76200">
            <a:solidFill>
              <a:srgbClr val="0070C0"/>
            </a:solidFill>
            <a:round/>
            <a:headEnd/>
            <a:tailEnd/>
          </a:ln>
        </p:spPr>
        <p:txBody>
          <a:bodyPr/>
          <a:lstStyle/>
          <a:p>
            <a:endParaRPr lang="en-US"/>
          </a:p>
        </p:txBody>
      </p:sp>
      <p:pic>
        <p:nvPicPr>
          <p:cNvPr id="24593" name="Picture 19" descr="baboon_DWF15-820719"/>
          <p:cNvPicPr>
            <a:picLocks noChangeAspect="1" noChangeArrowheads="1"/>
          </p:cNvPicPr>
          <p:nvPr/>
        </p:nvPicPr>
        <p:blipFill>
          <a:blip r:embed="rId3"/>
          <a:srcRect l="16135" r="6596" b="42165"/>
          <a:stretch>
            <a:fillRect/>
          </a:stretch>
        </p:blipFill>
        <p:spPr bwMode="auto">
          <a:xfrm>
            <a:off x="600075" y="339725"/>
            <a:ext cx="1274763" cy="1439863"/>
          </a:xfrm>
          <a:prstGeom prst="rect">
            <a:avLst/>
          </a:prstGeom>
          <a:noFill/>
          <a:ln w="9525">
            <a:noFill/>
            <a:miter lim="800000"/>
            <a:headEnd/>
            <a:tailEnd/>
          </a:ln>
        </p:spPr>
      </p:pic>
      <p:sp>
        <p:nvSpPr>
          <p:cNvPr id="24594" name="Text Box 24"/>
          <p:cNvSpPr txBox="1">
            <a:spLocks noChangeArrowheads="1"/>
          </p:cNvSpPr>
          <p:nvPr/>
        </p:nvSpPr>
        <p:spPr bwMode="auto">
          <a:xfrm>
            <a:off x="7321550" y="1804988"/>
            <a:ext cx="860425" cy="366712"/>
          </a:xfrm>
          <a:prstGeom prst="rect">
            <a:avLst/>
          </a:prstGeom>
          <a:noFill/>
          <a:ln w="9525">
            <a:noFill/>
            <a:miter lim="800000"/>
            <a:headEnd/>
            <a:tailEnd/>
          </a:ln>
        </p:spPr>
        <p:txBody>
          <a:bodyPr wrap="none">
            <a:spAutoFit/>
          </a:bodyPr>
          <a:lstStyle/>
          <a:p>
            <a:r>
              <a:rPr lang="en-NZ" b="0">
                <a:latin typeface="Calibri" pitchFamily="34" charset="0"/>
              </a:rPr>
              <a:t>Human</a:t>
            </a:r>
            <a:endParaRPr lang="en-GB" b="0">
              <a:latin typeface="Calibri" pitchFamily="34" charset="0"/>
            </a:endParaRPr>
          </a:p>
        </p:txBody>
      </p:sp>
      <p:sp>
        <p:nvSpPr>
          <p:cNvPr id="24595" name="Text Box 25"/>
          <p:cNvSpPr txBox="1">
            <a:spLocks noChangeArrowheads="1"/>
          </p:cNvSpPr>
          <p:nvPr/>
        </p:nvSpPr>
        <p:spPr bwMode="auto">
          <a:xfrm>
            <a:off x="5783263" y="1804988"/>
            <a:ext cx="1331912" cy="366712"/>
          </a:xfrm>
          <a:prstGeom prst="rect">
            <a:avLst/>
          </a:prstGeom>
          <a:noFill/>
          <a:ln w="9525">
            <a:noFill/>
            <a:miter lim="800000"/>
            <a:headEnd/>
            <a:tailEnd/>
          </a:ln>
        </p:spPr>
        <p:txBody>
          <a:bodyPr wrap="none">
            <a:spAutoFit/>
          </a:bodyPr>
          <a:lstStyle/>
          <a:p>
            <a:r>
              <a:rPr lang="en-NZ" b="0">
                <a:latin typeface="Calibri" pitchFamily="34" charset="0"/>
              </a:rPr>
              <a:t>Chimpanzee</a:t>
            </a:r>
            <a:endParaRPr lang="en-GB" b="0">
              <a:latin typeface="Calibri" pitchFamily="34" charset="0"/>
            </a:endParaRPr>
          </a:p>
        </p:txBody>
      </p:sp>
      <p:sp>
        <p:nvSpPr>
          <p:cNvPr id="24596" name="Text Box 26"/>
          <p:cNvSpPr txBox="1">
            <a:spLocks noChangeArrowheads="1"/>
          </p:cNvSpPr>
          <p:nvPr/>
        </p:nvSpPr>
        <p:spPr bwMode="auto">
          <a:xfrm>
            <a:off x="4845050" y="1804988"/>
            <a:ext cx="795338" cy="366712"/>
          </a:xfrm>
          <a:prstGeom prst="rect">
            <a:avLst/>
          </a:prstGeom>
          <a:noFill/>
          <a:ln w="9525">
            <a:noFill/>
            <a:miter lim="800000"/>
            <a:headEnd/>
            <a:tailEnd/>
          </a:ln>
        </p:spPr>
        <p:txBody>
          <a:bodyPr wrap="none">
            <a:spAutoFit/>
          </a:bodyPr>
          <a:lstStyle/>
          <a:p>
            <a:r>
              <a:rPr lang="en-NZ" b="0">
                <a:latin typeface="Calibri" pitchFamily="34" charset="0"/>
              </a:rPr>
              <a:t>Gorilla</a:t>
            </a:r>
            <a:endParaRPr lang="en-GB" b="0">
              <a:latin typeface="Calibri" pitchFamily="34" charset="0"/>
            </a:endParaRPr>
          </a:p>
        </p:txBody>
      </p:sp>
      <p:sp>
        <p:nvSpPr>
          <p:cNvPr id="24597" name="Text Box 27"/>
          <p:cNvSpPr txBox="1">
            <a:spLocks noChangeArrowheads="1"/>
          </p:cNvSpPr>
          <p:nvPr/>
        </p:nvSpPr>
        <p:spPr bwMode="auto">
          <a:xfrm>
            <a:off x="3427413" y="1804988"/>
            <a:ext cx="1179512" cy="366712"/>
          </a:xfrm>
          <a:prstGeom prst="rect">
            <a:avLst/>
          </a:prstGeom>
          <a:noFill/>
          <a:ln w="9525">
            <a:noFill/>
            <a:miter lim="800000"/>
            <a:headEnd/>
            <a:tailEnd/>
          </a:ln>
        </p:spPr>
        <p:txBody>
          <a:bodyPr wrap="none">
            <a:spAutoFit/>
          </a:bodyPr>
          <a:lstStyle/>
          <a:p>
            <a:r>
              <a:rPr lang="en-NZ" b="0">
                <a:latin typeface="Calibri" pitchFamily="34" charset="0"/>
              </a:rPr>
              <a:t>Orangutan</a:t>
            </a:r>
            <a:endParaRPr lang="en-GB" b="0">
              <a:latin typeface="Calibri" pitchFamily="34" charset="0"/>
            </a:endParaRPr>
          </a:p>
        </p:txBody>
      </p:sp>
      <p:sp>
        <p:nvSpPr>
          <p:cNvPr id="24598" name="Text Box 28"/>
          <p:cNvSpPr txBox="1">
            <a:spLocks noChangeArrowheads="1"/>
          </p:cNvSpPr>
          <p:nvPr/>
        </p:nvSpPr>
        <p:spPr bwMode="auto">
          <a:xfrm>
            <a:off x="2338388" y="1804988"/>
            <a:ext cx="863600" cy="366712"/>
          </a:xfrm>
          <a:prstGeom prst="rect">
            <a:avLst/>
          </a:prstGeom>
          <a:noFill/>
          <a:ln w="9525">
            <a:noFill/>
            <a:miter lim="800000"/>
            <a:headEnd/>
            <a:tailEnd/>
          </a:ln>
        </p:spPr>
        <p:txBody>
          <a:bodyPr wrap="none">
            <a:spAutoFit/>
          </a:bodyPr>
          <a:lstStyle/>
          <a:p>
            <a:r>
              <a:rPr lang="en-NZ" b="0">
                <a:latin typeface="Calibri" pitchFamily="34" charset="0"/>
              </a:rPr>
              <a:t>Gibbon</a:t>
            </a:r>
            <a:endParaRPr lang="en-GB" b="0">
              <a:latin typeface="Calibri" pitchFamily="34" charset="0"/>
            </a:endParaRPr>
          </a:p>
        </p:txBody>
      </p:sp>
      <p:sp>
        <p:nvSpPr>
          <p:cNvPr id="24599" name="Text Box 29"/>
          <p:cNvSpPr txBox="1">
            <a:spLocks noChangeArrowheads="1"/>
          </p:cNvSpPr>
          <p:nvPr/>
        </p:nvSpPr>
        <p:spPr bwMode="auto">
          <a:xfrm>
            <a:off x="296863" y="1804988"/>
            <a:ext cx="2039937" cy="366712"/>
          </a:xfrm>
          <a:prstGeom prst="rect">
            <a:avLst/>
          </a:prstGeom>
          <a:noFill/>
          <a:ln w="9525">
            <a:noFill/>
            <a:miter lim="800000"/>
            <a:headEnd/>
            <a:tailEnd/>
          </a:ln>
        </p:spPr>
        <p:txBody>
          <a:bodyPr wrap="none">
            <a:spAutoFit/>
          </a:bodyPr>
          <a:lstStyle/>
          <a:p>
            <a:r>
              <a:rPr lang="en-NZ" b="0">
                <a:latin typeface="Calibri" pitchFamily="34" charset="0"/>
              </a:rPr>
              <a:t>Old-World monkeys</a:t>
            </a:r>
            <a:endParaRPr lang="en-GB" b="0">
              <a:latin typeface="Calibri" pitchFamily="34" charset="0"/>
            </a:endParaRPr>
          </a:p>
        </p:txBody>
      </p:sp>
      <p:pic>
        <p:nvPicPr>
          <p:cNvPr id="24600" name="Picture 30" descr="Asian42-15256447"/>
          <p:cNvPicPr>
            <a:picLocks noChangeAspect="1" noChangeArrowheads="1"/>
          </p:cNvPicPr>
          <p:nvPr/>
        </p:nvPicPr>
        <p:blipFill>
          <a:blip r:embed="rId4"/>
          <a:srcRect l="14740" r="16280" b="36496"/>
          <a:stretch>
            <a:fillRect/>
          </a:stretch>
        </p:blipFill>
        <p:spPr bwMode="auto">
          <a:xfrm>
            <a:off x="7186613" y="339725"/>
            <a:ext cx="1139825" cy="1439863"/>
          </a:xfrm>
          <a:prstGeom prst="rect">
            <a:avLst/>
          </a:prstGeom>
          <a:noFill/>
          <a:ln w="9525">
            <a:noFill/>
            <a:miter lim="800000"/>
            <a:headEnd/>
            <a:tailEnd/>
          </a:ln>
        </p:spPr>
      </p:pic>
      <p:pic>
        <p:nvPicPr>
          <p:cNvPr id="24601" name="Picture 37" descr="42-24254389"/>
          <p:cNvPicPr>
            <a:picLocks noChangeAspect="1" noChangeArrowheads="1"/>
          </p:cNvPicPr>
          <p:nvPr/>
        </p:nvPicPr>
        <p:blipFill>
          <a:blip r:embed="rId5"/>
          <a:srcRect/>
          <a:stretch>
            <a:fillRect/>
          </a:stretch>
        </p:blipFill>
        <p:spPr bwMode="auto">
          <a:xfrm>
            <a:off x="2052638" y="339725"/>
            <a:ext cx="1312862" cy="1438275"/>
          </a:xfrm>
          <a:prstGeom prst="rect">
            <a:avLst/>
          </a:prstGeom>
          <a:noFill/>
          <a:ln w="9525">
            <a:noFill/>
            <a:miter lim="800000"/>
            <a:headEnd/>
            <a:tailEnd/>
          </a:ln>
        </p:spPr>
      </p:pic>
      <p:pic>
        <p:nvPicPr>
          <p:cNvPr id="24602" name="Picture 38" descr="42-24159141"/>
          <p:cNvPicPr>
            <a:picLocks noChangeAspect="1" noChangeArrowheads="1"/>
          </p:cNvPicPr>
          <p:nvPr/>
        </p:nvPicPr>
        <p:blipFill>
          <a:blip r:embed="rId6"/>
          <a:srcRect/>
          <a:stretch>
            <a:fillRect/>
          </a:stretch>
        </p:blipFill>
        <p:spPr bwMode="auto">
          <a:xfrm>
            <a:off x="3533775" y="339725"/>
            <a:ext cx="1068388" cy="1441450"/>
          </a:xfrm>
          <a:prstGeom prst="rect">
            <a:avLst/>
          </a:prstGeom>
          <a:noFill/>
          <a:ln w="9525">
            <a:noFill/>
            <a:miter lim="800000"/>
            <a:headEnd/>
            <a:tailEnd/>
          </a:ln>
        </p:spPr>
      </p:pic>
      <p:pic>
        <p:nvPicPr>
          <p:cNvPr id="24603" name="Picture 39" descr="42-19432215"/>
          <p:cNvPicPr>
            <a:picLocks noChangeAspect="1" noChangeArrowheads="1"/>
          </p:cNvPicPr>
          <p:nvPr/>
        </p:nvPicPr>
        <p:blipFill>
          <a:blip r:embed="rId7"/>
          <a:srcRect/>
          <a:stretch>
            <a:fillRect/>
          </a:stretch>
        </p:blipFill>
        <p:spPr bwMode="auto">
          <a:xfrm>
            <a:off x="4752975" y="339725"/>
            <a:ext cx="1047750" cy="1441450"/>
          </a:xfrm>
          <a:prstGeom prst="rect">
            <a:avLst/>
          </a:prstGeom>
          <a:noFill/>
          <a:ln w="9525">
            <a:noFill/>
            <a:miter lim="800000"/>
            <a:headEnd/>
            <a:tailEnd/>
          </a:ln>
        </p:spPr>
      </p:pic>
      <p:pic>
        <p:nvPicPr>
          <p:cNvPr id="24604" name="Picture 40" descr="42-19432477"/>
          <p:cNvPicPr>
            <a:picLocks noChangeAspect="1" noChangeArrowheads="1"/>
          </p:cNvPicPr>
          <p:nvPr/>
        </p:nvPicPr>
        <p:blipFill>
          <a:blip r:embed="rId8"/>
          <a:srcRect t="7431"/>
          <a:stretch>
            <a:fillRect/>
          </a:stretch>
        </p:blipFill>
        <p:spPr bwMode="auto">
          <a:xfrm>
            <a:off x="5959475" y="339725"/>
            <a:ext cx="1042988" cy="1435100"/>
          </a:xfrm>
          <a:prstGeom prst="rect">
            <a:avLst/>
          </a:prstGeom>
          <a:noFill/>
          <a:ln w="9525">
            <a:noFill/>
            <a:miter lim="800000"/>
            <a:headEnd/>
            <a:tailEnd/>
          </a:ln>
        </p:spPr>
      </p:pic>
      <p:sp>
        <p:nvSpPr>
          <p:cNvPr id="2" name="TextBox 1"/>
          <p:cNvSpPr txBox="1"/>
          <p:nvPr/>
        </p:nvSpPr>
        <p:spPr>
          <a:xfrm>
            <a:off x="6537409" y="3621673"/>
            <a:ext cx="2441407" cy="3139321"/>
          </a:xfrm>
          <a:prstGeom prst="rect">
            <a:avLst/>
          </a:prstGeom>
          <a:noFill/>
        </p:spPr>
        <p:txBody>
          <a:bodyPr wrap="square" rtlCol="0">
            <a:spAutoFit/>
          </a:bodyPr>
          <a:lstStyle/>
          <a:p>
            <a:r>
              <a:rPr lang="en-NZ" altLang="zh-TW" dirty="0" smtClean="0"/>
              <a:t>We now know, from genetic and fossil evidence, that our closest relative is the chimpanzee. </a:t>
            </a:r>
          </a:p>
          <a:p>
            <a:endParaRPr lang="en-NZ" altLang="zh-TW" dirty="0" smtClean="0"/>
          </a:p>
          <a:p>
            <a:r>
              <a:rPr lang="en-NZ" altLang="zh-TW" dirty="0" smtClean="0"/>
              <a:t>This does not mean we evolved from chimpanzees, it means that we share a common ancestor. </a:t>
            </a:r>
            <a:endParaRPr lang="en-GB" dirty="0" smtClean="0"/>
          </a:p>
          <a:p>
            <a:endParaRPr lang="en-US" dirty="0"/>
          </a:p>
        </p:txBody>
      </p:sp>
    </p:spTree>
    <p:extLst>
      <p:ext uri="{BB962C8B-B14F-4D97-AF65-F5344CB8AC3E}">
        <p14:creationId xmlns:p14="http://schemas.microsoft.com/office/powerpoint/2010/main" val="13510935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4"/>
          <p:cNvSpPr>
            <a:spLocks noGrp="1" noChangeArrowheads="1"/>
          </p:cNvSpPr>
          <p:nvPr>
            <p:ph type="title"/>
          </p:nvPr>
        </p:nvSpPr>
        <p:spPr/>
        <p:txBody>
          <a:bodyPr/>
          <a:lstStyle/>
          <a:p>
            <a:pPr eaLnBrk="1" hangingPunct="1"/>
            <a:r>
              <a:rPr lang="en-NZ" sz="4000" dirty="0" smtClean="0">
                <a:solidFill>
                  <a:srgbClr val="FFFFFF"/>
                </a:solidFill>
              </a:rPr>
              <a:t>Our earliest ancestors lived in Africa</a:t>
            </a:r>
            <a:endParaRPr lang="en-GB" sz="4000" dirty="0" smtClean="0">
              <a:solidFill>
                <a:srgbClr val="FFFFFF"/>
              </a:solidFill>
            </a:endParaRPr>
          </a:p>
        </p:txBody>
      </p:sp>
      <p:pic>
        <p:nvPicPr>
          <p:cNvPr id="34821" name="Picture 5" descr="e4370066"/>
          <p:cNvPicPr>
            <a:picLocks noChangeAspect="1" noChangeArrowheads="1"/>
          </p:cNvPicPr>
          <p:nvPr/>
        </p:nvPicPr>
        <p:blipFill>
          <a:blip r:embed="rId3"/>
          <a:srcRect/>
          <a:stretch>
            <a:fillRect/>
          </a:stretch>
        </p:blipFill>
        <p:spPr bwMode="auto">
          <a:xfrm>
            <a:off x="6216307" y="4833827"/>
            <a:ext cx="1968895" cy="1555972"/>
          </a:xfrm>
          <a:prstGeom prst="rect">
            <a:avLst/>
          </a:prstGeom>
          <a:noFill/>
        </p:spPr>
      </p:pic>
      <p:pic>
        <p:nvPicPr>
          <p:cNvPr id="34822" name="Picture 6" descr="E4370121-Hominids_Australopithecus_africanus_-SPL"/>
          <p:cNvPicPr>
            <a:picLocks noChangeAspect="1" noChangeArrowheads="1"/>
          </p:cNvPicPr>
          <p:nvPr/>
        </p:nvPicPr>
        <p:blipFill>
          <a:blip r:embed="rId4"/>
          <a:srcRect/>
          <a:stretch>
            <a:fillRect/>
          </a:stretch>
        </p:blipFill>
        <p:spPr bwMode="auto">
          <a:xfrm>
            <a:off x="5581557" y="963887"/>
            <a:ext cx="2952843" cy="3609768"/>
          </a:xfrm>
          <a:prstGeom prst="rect">
            <a:avLst/>
          </a:prstGeom>
          <a:noFill/>
        </p:spPr>
      </p:pic>
      <p:sp>
        <p:nvSpPr>
          <p:cNvPr id="2" name="TextBox 1"/>
          <p:cNvSpPr txBox="1"/>
          <p:nvPr/>
        </p:nvSpPr>
        <p:spPr>
          <a:xfrm>
            <a:off x="372691" y="2047358"/>
            <a:ext cx="4810799" cy="2585323"/>
          </a:xfrm>
          <a:prstGeom prst="rect">
            <a:avLst/>
          </a:prstGeom>
          <a:noFill/>
        </p:spPr>
        <p:txBody>
          <a:bodyPr wrap="square" rtlCol="0">
            <a:spAutoFit/>
          </a:bodyPr>
          <a:lstStyle/>
          <a:p>
            <a:r>
              <a:rPr lang="en-NZ" sz="2400" dirty="0" smtClean="0"/>
              <a:t>The earliest human-like fossils have been found in Africa and date back to 4-8 million years ago.  They show that our earliest ancestors walked upright, but had much smaller brains and did not yet use sophisticated tools or use fire.  </a:t>
            </a:r>
          </a:p>
          <a:p>
            <a:endParaRPr lang="en-US" dirty="0"/>
          </a:p>
        </p:txBody>
      </p:sp>
    </p:spTree>
    <p:extLst>
      <p:ext uri="{BB962C8B-B14F-4D97-AF65-F5344CB8AC3E}">
        <p14:creationId xmlns:p14="http://schemas.microsoft.com/office/powerpoint/2010/main" val="27407423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58946" y="2293559"/>
            <a:ext cx="6777413" cy="4278094"/>
          </a:xfrm>
          <a:prstGeom prst="rect">
            <a:avLst/>
          </a:prstGeom>
          <a:noFill/>
        </p:spPr>
        <p:txBody>
          <a:bodyPr wrap="square" rtlCol="0">
            <a:spAutoFit/>
          </a:bodyPr>
          <a:lstStyle/>
          <a:p>
            <a:r>
              <a:rPr lang="en-NZ" sz="2000" dirty="0" smtClean="0"/>
              <a:t>Many different human-like species existed over the 4-8 million years since our lineage split from apes – collectively, we call these species hominids. </a:t>
            </a:r>
          </a:p>
          <a:p>
            <a:endParaRPr lang="en-NZ" sz="2000" dirty="0" smtClean="0"/>
          </a:p>
          <a:p>
            <a:r>
              <a:rPr lang="en-NZ" altLang="zh-TW" sz="2000" dirty="0" smtClean="0"/>
              <a:t>Some of these species would have lived at the same time, and not all of them are the direct ancestors of modern humans.  </a:t>
            </a:r>
          </a:p>
          <a:p>
            <a:endParaRPr lang="en-NZ" altLang="zh-TW" sz="2000" dirty="0" smtClean="0"/>
          </a:p>
          <a:p>
            <a:r>
              <a:rPr lang="en-NZ" altLang="zh-TW" sz="2000" dirty="0" smtClean="0"/>
              <a:t>We don’t know the exact progression from species to species that led to modern humans. There are many different ideas, and as new fossils are discovered the gaps become filled and the picture becomes clearer.   </a:t>
            </a:r>
          </a:p>
          <a:p>
            <a:endParaRPr lang="en-NZ" dirty="0" smtClean="0"/>
          </a:p>
          <a:p>
            <a:endParaRPr lang="en-NZ" dirty="0" smtClean="0"/>
          </a:p>
          <a:p>
            <a:endParaRPr lang="en-GB" dirty="0" smtClean="0"/>
          </a:p>
          <a:p>
            <a:endParaRPr lang="en-US" dirty="0"/>
          </a:p>
        </p:txBody>
      </p:sp>
      <p:sp>
        <p:nvSpPr>
          <p:cNvPr id="4" name="TextBox 3"/>
          <p:cNvSpPr txBox="1"/>
          <p:nvPr/>
        </p:nvSpPr>
        <p:spPr>
          <a:xfrm>
            <a:off x="1205161" y="492402"/>
            <a:ext cx="5637046" cy="707886"/>
          </a:xfrm>
          <a:prstGeom prst="rect">
            <a:avLst/>
          </a:prstGeom>
          <a:noFill/>
        </p:spPr>
        <p:txBody>
          <a:bodyPr wrap="square" rtlCol="0">
            <a:spAutoFit/>
          </a:bodyPr>
          <a:lstStyle/>
          <a:p>
            <a:pPr algn="ctr"/>
            <a:r>
              <a:rPr lang="en-US" sz="4000" dirty="0" smtClean="0"/>
              <a:t>Hominids </a:t>
            </a:r>
            <a:endParaRPr lang="en-US" sz="4000" dirty="0"/>
          </a:p>
        </p:txBody>
      </p:sp>
    </p:spTree>
    <p:extLst>
      <p:ext uri="{BB962C8B-B14F-4D97-AF65-F5344CB8AC3E}">
        <p14:creationId xmlns:p14="http://schemas.microsoft.com/office/powerpoint/2010/main" val="32942559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571499" y="3079054"/>
            <a:ext cx="4378733" cy="3075977"/>
          </a:xfrm>
        </p:spPr>
        <p:txBody>
          <a:bodyPr/>
          <a:lstStyle/>
          <a:p>
            <a:pPr eaLnBrk="1" hangingPunct="1"/>
            <a:r>
              <a:rPr lang="en-NZ" sz="3600" i="1" dirty="0" smtClean="0">
                <a:solidFill>
                  <a:srgbClr val="FFFFFF"/>
                </a:solidFill>
              </a:rPr>
              <a:t>Australopithecus</a:t>
            </a:r>
            <a:r>
              <a:rPr lang="en-NZ" sz="3600" dirty="0" smtClean="0">
                <a:solidFill>
                  <a:srgbClr val="FFFFFF"/>
                </a:solidFill>
              </a:rPr>
              <a:t> </a:t>
            </a:r>
            <a:br>
              <a:rPr lang="en-NZ" sz="3600" dirty="0" smtClean="0">
                <a:solidFill>
                  <a:srgbClr val="FFFFFF"/>
                </a:solidFill>
              </a:rPr>
            </a:br>
            <a:r>
              <a:rPr lang="en-NZ" sz="3600" dirty="0" smtClean="0">
                <a:solidFill>
                  <a:srgbClr val="FFFFFF"/>
                </a:solidFill>
              </a:rPr>
              <a:t>- an ape who walked on two legs</a:t>
            </a:r>
            <a:endParaRPr lang="en-GB" sz="3600" dirty="0" smtClean="0">
              <a:solidFill>
                <a:srgbClr val="FFFFFF"/>
              </a:solidFill>
            </a:endParaRPr>
          </a:p>
        </p:txBody>
      </p:sp>
      <p:pic>
        <p:nvPicPr>
          <p:cNvPr id="43011" name="Picture 4" descr="42-23728021"/>
          <p:cNvPicPr>
            <a:picLocks noChangeAspect="1" noChangeArrowheads="1"/>
          </p:cNvPicPr>
          <p:nvPr/>
        </p:nvPicPr>
        <p:blipFill>
          <a:blip r:embed="rId3"/>
          <a:srcRect/>
          <a:stretch>
            <a:fillRect/>
          </a:stretch>
        </p:blipFill>
        <p:spPr bwMode="auto">
          <a:xfrm>
            <a:off x="5131654" y="920014"/>
            <a:ext cx="3580841" cy="5380603"/>
          </a:xfrm>
          <a:prstGeom prst="rect">
            <a:avLst/>
          </a:prstGeom>
          <a:noFill/>
          <a:ln w="9525">
            <a:noFill/>
            <a:miter lim="800000"/>
            <a:headEnd/>
            <a:tailEnd/>
          </a:ln>
        </p:spPr>
      </p:pic>
      <p:sp>
        <p:nvSpPr>
          <p:cNvPr id="2" name="TextBox 1"/>
          <p:cNvSpPr txBox="1"/>
          <p:nvPr/>
        </p:nvSpPr>
        <p:spPr>
          <a:xfrm>
            <a:off x="571498" y="414655"/>
            <a:ext cx="3860385" cy="3416320"/>
          </a:xfrm>
          <a:prstGeom prst="rect">
            <a:avLst/>
          </a:prstGeom>
          <a:noFill/>
        </p:spPr>
        <p:txBody>
          <a:bodyPr wrap="square" rtlCol="0">
            <a:spAutoFit/>
          </a:bodyPr>
          <a:lstStyle/>
          <a:p>
            <a:r>
              <a:rPr lang="en-US" sz="2400" dirty="0" smtClean="0"/>
              <a:t>The earliest genus of hominids is called </a:t>
            </a:r>
            <a:r>
              <a:rPr lang="en-US" sz="2400" dirty="0"/>
              <a:t>A</a:t>
            </a:r>
            <a:r>
              <a:rPr lang="en-US" sz="2400" dirty="0" smtClean="0"/>
              <a:t>ustralopithecus. This means “southern apes” </a:t>
            </a:r>
          </a:p>
          <a:p>
            <a:r>
              <a:rPr lang="en-US" sz="2400" dirty="0" smtClean="0"/>
              <a:t>They were dubbed as southern apes because they were found in </a:t>
            </a:r>
            <a:r>
              <a:rPr lang="en-US" sz="2400" dirty="0"/>
              <a:t>S</a:t>
            </a:r>
            <a:r>
              <a:rPr lang="en-US" sz="2400" dirty="0" smtClean="0"/>
              <a:t>outh </a:t>
            </a:r>
            <a:r>
              <a:rPr lang="en-US" sz="2400" dirty="0"/>
              <a:t>A</a:t>
            </a:r>
            <a:r>
              <a:rPr lang="en-US" sz="2400" dirty="0" smtClean="0"/>
              <a:t>frica. </a:t>
            </a:r>
          </a:p>
          <a:p>
            <a:r>
              <a:rPr lang="en-US" sz="2400" dirty="0" smtClean="0"/>
              <a:t>However there have been remains found in Eastern Africa as well. </a:t>
            </a:r>
          </a:p>
        </p:txBody>
      </p:sp>
    </p:spTree>
    <p:extLst>
      <p:ext uri="{BB962C8B-B14F-4D97-AF65-F5344CB8AC3E}">
        <p14:creationId xmlns:p14="http://schemas.microsoft.com/office/powerpoint/2010/main" val="24405886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Australopithecus </a:t>
            </a:r>
            <a:r>
              <a:rPr lang="en-US" dirty="0" err="1" smtClean="0"/>
              <a:t>afarensis</a:t>
            </a:r>
            <a:endParaRPr lang="en-US" dirty="0"/>
          </a:p>
        </p:txBody>
      </p:sp>
      <p:sp>
        <p:nvSpPr>
          <p:cNvPr id="3" name="Content Placeholder 2"/>
          <p:cNvSpPr>
            <a:spLocks noGrp="1"/>
          </p:cNvSpPr>
          <p:nvPr>
            <p:ph sz="quarter" idx="13"/>
          </p:nvPr>
        </p:nvSpPr>
        <p:spPr>
          <a:xfrm>
            <a:off x="609600" y="1600199"/>
            <a:ext cx="4884899" cy="4982443"/>
          </a:xfrm>
        </p:spPr>
        <p:txBody>
          <a:bodyPr>
            <a:normAutofit lnSpcReduction="10000"/>
          </a:bodyPr>
          <a:lstStyle/>
          <a:p>
            <a:r>
              <a:rPr lang="en-US" dirty="0" smtClean="0"/>
              <a:t>The oldest skeleton unearthed to date was found in eastern Africa in 1974. This fossil is between 3 million-3.5 million years old. The shape of the pelvic bone indicates that the remains are those of a female.</a:t>
            </a:r>
          </a:p>
          <a:p>
            <a:r>
              <a:rPr lang="en-US" dirty="0" smtClean="0"/>
              <a:t>Therefore, scientists have nicknamed her Lucy. </a:t>
            </a:r>
          </a:p>
          <a:p>
            <a:r>
              <a:rPr lang="en-NZ" dirty="0"/>
              <a:t>She stood around 1.1 metres (3.5 feet) tall and she walked upright on two legs, although she probably had a less graceful gait than us, since she walked with her legs bent</a:t>
            </a:r>
            <a:r>
              <a:rPr lang="en-NZ" dirty="0" smtClean="0"/>
              <a:t>.</a:t>
            </a:r>
          </a:p>
          <a:p>
            <a:r>
              <a:rPr lang="en-NZ" dirty="0" smtClean="0"/>
              <a:t>Cranial capacity = 380 - 450 cm^3. less than 1/3 that of modern humans. </a:t>
            </a:r>
            <a:endParaRPr lang="en-NZ" dirty="0"/>
          </a:p>
          <a:p>
            <a:endParaRPr lang="en-NZ" dirty="0"/>
          </a:p>
          <a:p>
            <a:r>
              <a:rPr lang="en-NZ" dirty="0"/>
              <a:t>This discovery confirmed that bipedalism evolved very early in our evolutionary history</a:t>
            </a:r>
            <a:r>
              <a:rPr lang="en-NZ" dirty="0" smtClean="0"/>
              <a:t>.</a:t>
            </a:r>
          </a:p>
          <a:p>
            <a:pPr lvl="1"/>
            <a:r>
              <a:rPr lang="en-NZ" dirty="0" smtClean="0"/>
              <a:t>Bipedalism= walking on two legs. </a:t>
            </a:r>
            <a:endParaRPr lang="en-NZ" dirty="0"/>
          </a:p>
          <a:p>
            <a:pPr marL="0" indent="0">
              <a:buNone/>
            </a:pPr>
            <a:endParaRPr lang="en-US" dirty="0"/>
          </a:p>
        </p:txBody>
      </p:sp>
      <p:pic>
        <p:nvPicPr>
          <p:cNvPr id="4" name="Picture 4" descr="42-23728021"/>
          <p:cNvPicPr>
            <a:picLocks noChangeAspect="1" noChangeArrowheads="1"/>
          </p:cNvPicPr>
          <p:nvPr/>
        </p:nvPicPr>
        <p:blipFill>
          <a:blip r:embed="rId2"/>
          <a:srcRect/>
          <a:stretch>
            <a:fillRect/>
          </a:stretch>
        </p:blipFill>
        <p:spPr bwMode="auto">
          <a:xfrm>
            <a:off x="6630007" y="274638"/>
            <a:ext cx="2513993" cy="3777548"/>
          </a:xfrm>
          <a:prstGeom prst="rect">
            <a:avLst/>
          </a:prstGeom>
          <a:noFill/>
          <a:ln w="9525">
            <a:noFill/>
            <a:miter lim="800000"/>
            <a:headEnd/>
            <a:tailEnd/>
          </a:ln>
        </p:spPr>
      </p:pic>
      <p:pic>
        <p:nvPicPr>
          <p:cNvPr id="5" name="Picture 3" descr="42-19637933"/>
          <p:cNvPicPr>
            <a:picLocks noChangeAspect="1" noChangeArrowheads="1"/>
          </p:cNvPicPr>
          <p:nvPr/>
        </p:nvPicPr>
        <p:blipFill>
          <a:blip r:embed="rId3"/>
          <a:srcRect/>
          <a:stretch>
            <a:fillRect/>
          </a:stretch>
        </p:blipFill>
        <p:spPr bwMode="auto">
          <a:xfrm>
            <a:off x="6212494" y="4431622"/>
            <a:ext cx="1513921" cy="2270882"/>
          </a:xfrm>
          <a:prstGeom prst="rect">
            <a:avLst/>
          </a:prstGeom>
          <a:noFill/>
          <a:ln w="9525">
            <a:noFill/>
            <a:miter lim="800000"/>
            <a:headEnd/>
            <a:tailEnd/>
          </a:ln>
        </p:spPr>
      </p:pic>
    </p:spTree>
    <p:extLst>
      <p:ext uri="{BB962C8B-B14F-4D97-AF65-F5344CB8AC3E}">
        <p14:creationId xmlns:p14="http://schemas.microsoft.com/office/powerpoint/2010/main" val="1170912093"/>
      </p:ext>
    </p:extLst>
  </p:cSld>
  <p:clrMapOvr>
    <a:masterClrMapping/>
  </p:clrMapOvr>
  <p:timing>
    <p:tnLst>
      <p:par>
        <p:cTn id="1" dur="indefinite" restart="never" nodeType="tmRoot"/>
      </p:par>
    </p:tnLst>
  </p:timing>
</p:sld>
</file>

<file path=ppt/theme/theme1.xml><?xml version="1.0" encoding="utf-8"?>
<a:theme xmlns:a="http://schemas.openxmlformats.org/drawingml/2006/main" name="Horizon">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izon">
      <a:maj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Horizon.thmx</Template>
  <TotalTime>191</TotalTime>
  <Words>1610</Words>
  <Application>Microsoft Office PowerPoint</Application>
  <PresentationFormat>On-screen Show (4:3)</PresentationFormat>
  <Paragraphs>130</Paragraphs>
  <Slides>19</Slides>
  <Notes>13</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Horizon</vt:lpstr>
      <vt:lpstr>Human evolution!</vt:lpstr>
      <vt:lpstr>PowerPoint Presentation</vt:lpstr>
      <vt:lpstr>PowerPoint Presentation</vt:lpstr>
      <vt:lpstr>How do scientists study human evolution? </vt:lpstr>
      <vt:lpstr>PowerPoint Presentation</vt:lpstr>
      <vt:lpstr>Our earliest ancestors lived in Africa</vt:lpstr>
      <vt:lpstr>PowerPoint Presentation</vt:lpstr>
      <vt:lpstr>Australopithecus  - an ape who walked on two legs</vt:lpstr>
      <vt:lpstr>Australopithecus afarensis</vt:lpstr>
      <vt:lpstr>PowerPoint Presentation</vt:lpstr>
      <vt:lpstr>Australopithecus Africanus</vt:lpstr>
      <vt:lpstr>Homo habilis</vt:lpstr>
      <vt:lpstr>PowerPoint Presentation</vt:lpstr>
      <vt:lpstr> When and where did modern humans evolve? </vt:lpstr>
      <vt:lpstr>When and where did modern humans evolve? </vt:lpstr>
      <vt:lpstr>PowerPoint Presentation</vt:lpstr>
      <vt:lpstr>PowerPoint Presentation</vt:lpstr>
      <vt:lpstr>PowerPoint Presentation</vt:lpstr>
      <vt:lpstr>Modern Humans </vt:lpstr>
    </vt:vector>
  </TitlesOfParts>
  <Company>Badmaash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 evolution!</dc:title>
  <dc:creator>Mariam  Siddiqui</dc:creator>
  <cp:lastModifiedBy>Sean Brandt</cp:lastModifiedBy>
  <cp:revision>13</cp:revision>
  <dcterms:created xsi:type="dcterms:W3CDTF">2016-10-13T01:37:39Z</dcterms:created>
  <dcterms:modified xsi:type="dcterms:W3CDTF">2016-10-14T15:23:46Z</dcterms:modified>
</cp:coreProperties>
</file>