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hyperlink" Target="http://www.youtube.com/watch?v=ysKAVyXi0J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hyperlink" Target="http://www.youtube.com/watch?v=aJUuotjE3u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1434675" y="178150"/>
            <a:ext cx="65601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Introduction to the Animal Kingdom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Shape 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638" y="2047600"/>
            <a:ext cx="7352175" cy="54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391150" y="291600"/>
            <a:ext cx="8931000" cy="17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79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Excretion:</a:t>
            </a:r>
            <a:endParaRPr sz="577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/>
              <a:t>  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waste product is ammonia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8072"/>
              </a:lnSpc>
              <a:spcBef>
                <a:spcPts val="958"/>
              </a:spcBef>
              <a:spcAft>
                <a:spcPts val="0"/>
              </a:spcAft>
              <a:buNone/>
            </a:pPr>
            <a:endParaRPr sz="3555"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325" y="2143000"/>
            <a:ext cx="5353950" cy="42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391150" y="6547700"/>
            <a:ext cx="93777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The </a:t>
            </a:r>
            <a:r>
              <a:rPr lang="en-US" sz="3600" u="sng"/>
              <a:t>kidney</a:t>
            </a:r>
            <a:r>
              <a:rPr lang="en-US" sz="3600"/>
              <a:t> is the main organ of excretion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614500" y="291600"/>
            <a:ext cx="8931000" cy="23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72"/>
              </a:lnSpc>
              <a:spcBef>
                <a:spcPts val="958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Response: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555"/>
              <a:t>N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ervous </a:t>
            </a:r>
            <a:r>
              <a:rPr lang="en-US" sz="3555"/>
              <a:t>S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ystem</a:t>
            </a:r>
            <a:endParaRPr sz="3555"/>
          </a:p>
          <a:p>
            <a:pPr marL="0" marR="0" lvl="0" indent="0" algn="l" rtl="0">
              <a:lnSpc>
                <a:spcPct val="108072"/>
              </a:lnSpc>
              <a:spcBef>
                <a:spcPts val="958"/>
              </a:spcBef>
              <a:spcAft>
                <a:spcPts val="0"/>
              </a:spcAft>
              <a:buNone/>
            </a:pPr>
            <a:r>
              <a:rPr lang="en-US" sz="3555"/>
              <a:t>    Stimulus → Response</a:t>
            </a:r>
            <a:endParaRPr sz="3555"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450" y="3195275"/>
            <a:ext cx="4924525" cy="36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6750" y="31952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359200" y="0"/>
            <a:ext cx="9441600" cy="3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8072"/>
              </a:lnSpc>
              <a:spcBef>
                <a:spcPts val="958"/>
              </a:spcBef>
              <a:spcAft>
                <a:spcPts val="0"/>
              </a:spcAft>
              <a:buNone/>
            </a:pPr>
            <a:r>
              <a:rPr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Movement: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How they move can vary</a:t>
            </a: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(swim, crawl, fly, run, slither)</a:t>
            </a: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*Some animals don’t move at all!</a:t>
            </a: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852" y="3534852"/>
            <a:ext cx="6990074" cy="380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/>
        </p:nvSpPr>
        <p:spPr>
          <a:xfrm>
            <a:off x="354975" y="251700"/>
            <a:ext cx="9500400" cy="6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What is the difference between:</a:t>
            </a: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Quadrupedal &amp; Bipedal </a:t>
            </a:r>
            <a:br>
              <a:rPr lang="en-US" sz="3600"/>
            </a:b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Terrestrial &amp; Aquatic</a:t>
            </a: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3600"/>
              <a:t>Sessile &amp; Motile</a:t>
            </a:r>
            <a:endParaRPr sz="3600"/>
          </a:p>
          <a:p>
            <a:pPr marL="0" marR="0" lvl="0" indent="0" algn="l" rtl="0">
              <a:lnSpc>
                <a:spcPct val="107986"/>
              </a:lnSpc>
              <a:spcBef>
                <a:spcPts val="719"/>
              </a:spcBef>
              <a:spcAft>
                <a:spcPts val="0"/>
              </a:spcAft>
              <a:buNone/>
            </a:pP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440950" y="305150"/>
            <a:ext cx="5036700" cy="41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  Reproduction:  Most reproduce sexually = genetic diversity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333"/>
              <a:t>Many 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invertebrates can also reproduce asexually 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500" y="4120275"/>
            <a:ext cx="4233325" cy="32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775" y="4120275"/>
            <a:ext cx="4598150" cy="32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9600" y="609600"/>
            <a:ext cx="423332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216025" y="164950"/>
            <a:ext cx="9944100" cy="6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Quick Check 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1.  A basking shark obtains its food by _________     _________</a:t>
            </a:r>
            <a:endParaRPr sz="2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2.  An animal that eats plants and other animals is called a(n)</a:t>
            </a:r>
            <a:br>
              <a:rPr lang="en-US" sz="2600"/>
            </a:br>
            <a:r>
              <a:rPr lang="en-US" sz="2600"/>
              <a:t>                                                                    __________________</a:t>
            </a:r>
            <a:endParaRPr sz="2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3.  Any animal that lives on or in another animal and causes harm is called a  _____________________________</a:t>
            </a:r>
            <a:endParaRPr sz="2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4.  The study of the functions of organs is called ____________</a:t>
            </a:r>
            <a:br>
              <a:rPr lang="en-US" sz="2600"/>
            </a:br>
            <a:r>
              <a:rPr lang="en-US" sz="2600"/>
              <a:t>5.  An animal that feeds on dead or decaying matter is called a(n)</a:t>
            </a:r>
            <a:br>
              <a:rPr lang="en-US" sz="2600"/>
            </a:br>
            <a:r>
              <a:rPr lang="en-US" sz="2600"/>
              <a:t>                                                               ___________________</a:t>
            </a:r>
            <a:endParaRPr sz="2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6. Animals can respire with lungs, gills, or  _________________</a:t>
            </a:r>
            <a:endParaRPr sz="2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7. Sexual reproduction increases genetic _______________</a:t>
            </a:r>
            <a:endParaRPr sz="2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8. What is the main organ of excretion? ______________</a:t>
            </a:r>
            <a:endParaRPr sz="26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9.  The study of animals is called _________________</a:t>
            </a:r>
            <a:endParaRPr sz="2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10. Responses occur as a result of a(n) ________________</a:t>
            </a:r>
            <a:endParaRPr sz="2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170250" y="194700"/>
            <a:ext cx="9216300" cy="7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What are the seven functions of living systems?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1. Feeding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2.  ________________________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3. Circulation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4.  __________________________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5.  Response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6.  Movement</a:t>
            </a:r>
            <a:endParaRPr sz="30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7.  __________________________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85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Symmetry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525625" y="1236475"/>
            <a:ext cx="9198600" cy="22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the body plan of an animal, how its parts are arranged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Asymmetry - no pattern (corals, sponges)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8725" y="4063975"/>
            <a:ext cx="3327150" cy="320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625" y="3526075"/>
            <a:ext cx="523875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89950" y="392000"/>
            <a:ext cx="93456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Radial Symmetry - shaped like a wheel (starfish, hydra, jellyfish)</a:t>
            </a:r>
            <a:endParaRPr sz="4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000" y="2044050"/>
            <a:ext cx="76200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775" y="127650"/>
            <a:ext cx="9482448" cy="533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775" y="4721250"/>
            <a:ext cx="3654175" cy="2739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4301000" y="5860325"/>
            <a:ext cx="55203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Jellyfish are animals with radial symmetry</a:t>
            </a:r>
            <a:endParaRPr sz="22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They are predators</a:t>
            </a:r>
            <a:endParaRPr sz="22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Some are venomous</a:t>
            </a:r>
            <a:endParaRPr sz="2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94950" y="51150"/>
            <a:ext cx="9015575" cy="93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of these is an “animal”?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650" y="931325"/>
            <a:ext cx="3619500" cy="27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000" y="931325"/>
            <a:ext cx="3227900" cy="274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0000" y="3979325"/>
            <a:ext cx="3608900" cy="33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16000" y="3725325"/>
            <a:ext cx="32279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424550" y="450900"/>
            <a:ext cx="9090300" cy="21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Bilateral Symmetry - 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None/>
            </a:pPr>
            <a:r>
              <a:rPr lang="en-US" sz="3555"/>
              <a:t>       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a right and left side </a:t>
            </a:r>
            <a:b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(humans, insects, cats, etc)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950" y="2833913"/>
            <a:ext cx="6667500" cy="450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50" y="4148650"/>
            <a:ext cx="4233325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10300" y="220475"/>
            <a:ext cx="9015575" cy="989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the Symmetry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4650" y="1015975"/>
            <a:ext cx="3344325" cy="345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650" y="4656650"/>
            <a:ext cx="3683000" cy="28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3325" y="1100650"/>
            <a:ext cx="3481900" cy="261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7325" y="1608650"/>
            <a:ext cx="3492500" cy="460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525625" y="389800"/>
            <a:ext cx="9015600" cy="17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Cephalization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an anterior concentration of sense organs (to have a head)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22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6807275" y="2337575"/>
            <a:ext cx="3132900" cy="3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8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Octopus – member of the class Cephalopoda (head-foot)</a:t>
            </a:r>
            <a:endParaRPr sz="3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75" y="2135800"/>
            <a:ext cx="5954475" cy="45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299750" y="173550"/>
            <a:ext cx="80460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Chronic Traumatic En</a:t>
            </a:r>
            <a:r>
              <a:rPr lang="en-US" sz="3900" u="sng"/>
              <a:t>cephalitis</a:t>
            </a:r>
            <a:endParaRPr sz="3900" u="sng"/>
          </a:p>
        </p:txBody>
      </p:sp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7500" y="1025550"/>
            <a:ext cx="4564750" cy="640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615275" y="1356775"/>
            <a:ext cx="4133400" cy="48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(CTE) is a degenerative brain disease found in athletes and others with a history of repetitive brain trauma. </a:t>
            </a:r>
            <a:endParaRPr sz="2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In CTE, a protein called Tau forms clumps that slowly spread throughout the brain, killing brain cells.</a:t>
            </a:r>
            <a:endParaRPr sz="2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237150" y="179550"/>
            <a:ext cx="9015600" cy="9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Sides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477625" y="1354650"/>
            <a:ext cx="5284500" cy="26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anterior - toward the head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posterior - toward the tail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dorsal - back side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ventral - belly side</a:t>
            </a:r>
            <a:endParaRPr sz="3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925" y="4508275"/>
            <a:ext cx="5619750" cy="27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1354650"/>
            <a:ext cx="365125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271625" y="51150"/>
            <a:ext cx="4665900" cy="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Segmentation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271625" y="1009488"/>
            <a:ext cx="6475500" cy="25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/>
              <a:t>A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nimals have body segments, and specialization of tissue </a:t>
            </a:r>
            <a:r>
              <a:rPr lang="en-US" sz="3333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(even humans are segmented, look at the ribs and spine)</a:t>
            </a:r>
            <a:endParaRPr sz="3333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575" y="3640650"/>
            <a:ext cx="4868325" cy="35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6900" y="317513"/>
            <a:ext cx="2804575" cy="698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304800" y="203200"/>
            <a:ext cx="9629325" cy="219177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Trends in Animal Evolution</a:t>
            </a:r>
            <a:endParaRPr sz="426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Early Development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Animals begin life as a </a:t>
            </a:r>
            <a:r>
              <a:rPr lang="en-US" sz="3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zygote</a:t>
            </a: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(fertilized egg)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9600" y="2743200"/>
            <a:ext cx="3810000" cy="458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06400" y="304800"/>
            <a:ext cx="9629325" cy="121232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cells in the zygote divide to form the </a:t>
            </a:r>
            <a:r>
              <a:rPr lang="en-US" sz="37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BLASTULA</a:t>
            </a: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a hollow ball of cells</a:t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1930400"/>
            <a:ext cx="5145050" cy="50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04200" y="399925"/>
            <a:ext cx="9136525" cy="2270125"/>
          </a:xfrm>
          <a:prstGeom prst="rect">
            <a:avLst/>
          </a:prstGeom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blastula pinches inward to form three GERM LAYERS</a:t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8400" y="2031975"/>
            <a:ext cx="5080000" cy="546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500" y="507975"/>
            <a:ext cx="7686225" cy="69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287500" y="1434625"/>
            <a:ext cx="1986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MOUTH</a:t>
            </a:r>
            <a:endParaRPr sz="240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FIRST</a:t>
            </a:r>
            <a:endParaRPr sz="2400"/>
          </a:p>
        </p:txBody>
      </p:sp>
      <p:sp>
        <p:nvSpPr>
          <p:cNvPr id="225" name="Shape 225"/>
          <p:cNvSpPr txBox="1"/>
          <p:nvPr/>
        </p:nvSpPr>
        <p:spPr>
          <a:xfrm>
            <a:off x="503750" y="5418325"/>
            <a:ext cx="1986600" cy="9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ANUS</a:t>
            </a:r>
            <a:endParaRPr sz="240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FIRST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0300" y="220475"/>
            <a:ext cx="9015575" cy="854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Answer: They are all animals!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325" y="1354650"/>
            <a:ext cx="1703900" cy="12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000" y="1269975"/>
            <a:ext cx="1598075" cy="13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4000" y="1185325"/>
            <a:ext cx="1280575" cy="147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3325" y="1185325"/>
            <a:ext cx="1534575" cy="13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656800" y="2766375"/>
            <a:ext cx="8846400" cy="48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Characteristics of Animals: 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heterotrophic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Eukaryotic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multicellular 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lack cell walls.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95% = invertebrates (do not have backbone) </a:t>
            </a:r>
            <a:b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5% = vertebrates (have a backbone)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206350" y="0"/>
            <a:ext cx="9015600" cy="1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 Kingdom Phyla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397450" y="1185325"/>
            <a:ext cx="3935700" cy="60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Porifera – sponges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20138"/>
              </a:lnSpc>
              <a:spcBef>
                <a:spcPts val="719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Cnidaria – sea anemones, jellyfish, hydra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1538" y="4167600"/>
            <a:ext cx="4233325" cy="282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4450" y="908625"/>
            <a:ext cx="4127500" cy="311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694950" y="220475"/>
            <a:ext cx="9015575" cy="82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Platyhelminthes - flatworms</a:t>
            </a:r>
            <a:endParaRPr sz="4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325" y="1041025"/>
            <a:ext cx="4519076" cy="338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913425" y="4533500"/>
            <a:ext cx="403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Free-living Planarian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6001425" y="4637550"/>
            <a:ext cx="33804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Parasitic Tapeworm</a:t>
            </a:r>
            <a:endParaRPr sz="3000"/>
          </a:p>
        </p:txBody>
      </p:sp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550" y="1041025"/>
            <a:ext cx="4656650" cy="34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6001425" y="5664375"/>
            <a:ext cx="37092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Lives in intestines</a:t>
            </a:r>
            <a:br>
              <a:rPr lang="en-US" sz="2400"/>
            </a:br>
            <a:r>
              <a:rPr lang="en-US" sz="2400"/>
              <a:t>Food contamination</a:t>
            </a:r>
            <a:endParaRPr sz="2400"/>
          </a:p>
        </p:txBody>
      </p:sp>
      <p:sp>
        <p:nvSpPr>
          <p:cNvPr id="244" name="Shape 244"/>
          <p:cNvSpPr txBox="1"/>
          <p:nvPr/>
        </p:nvSpPr>
        <p:spPr>
          <a:xfrm>
            <a:off x="913425" y="5444725"/>
            <a:ext cx="37092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Lives in freshwater</a:t>
            </a:r>
            <a:br>
              <a:rPr lang="en-US" sz="2400"/>
            </a:br>
            <a:r>
              <a:rPr lang="en-US" sz="2400"/>
              <a:t>Can regenerate</a:t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525625" y="4199800"/>
            <a:ext cx="5036250" cy="137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Annelida – segmented worms</a:t>
            </a:r>
            <a:endParaRPr sz="4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610300" y="728475"/>
            <a:ext cx="5544250" cy="137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200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Nematoda – roundworms</a:t>
            </a:r>
            <a:endParaRPr sz="4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592650"/>
            <a:ext cx="3026825" cy="287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325" y="3556000"/>
            <a:ext cx="4762500" cy="353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47550" y="114050"/>
            <a:ext cx="9912300" cy="1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Mollusca – clams, squid, snails                </a:t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Shape 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325" y="4800525"/>
            <a:ext cx="3683000" cy="256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Shape 2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2950" y="1319750"/>
            <a:ext cx="4243900" cy="63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Shape 2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250" y="1567975"/>
            <a:ext cx="4339150" cy="26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63325" y="229100"/>
            <a:ext cx="9668700" cy="1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Arthropoda – crustaceans, insects, spiders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0" y="1693325"/>
            <a:ext cx="3058575" cy="229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00" y="4063975"/>
            <a:ext cx="3651250" cy="330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9425" y="1862650"/>
            <a:ext cx="2973900" cy="347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4335625" y="5639150"/>
            <a:ext cx="5496300" cy="18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8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largest phylum in the animal kingdom and contains the most number of species</a:t>
            </a:r>
            <a:endParaRPr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Shape 2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3325" y="1862650"/>
            <a:ext cx="3058575" cy="30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600" cy="11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Echinodermata - starfish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t="-7898"/>
          <a:stretch/>
        </p:blipFill>
        <p:spPr>
          <a:xfrm>
            <a:off x="1112100" y="1361425"/>
            <a:ext cx="8149151" cy="569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203200" y="-203200"/>
            <a:ext cx="6241300" cy="188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Phylum Chordata – includes all vertebrates</a:t>
            </a:r>
            <a:endParaRPr sz="444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50" y="1608650"/>
            <a:ext cx="3619500" cy="27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650" y="169325"/>
            <a:ext cx="313265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6000" y="4572000"/>
            <a:ext cx="4233325" cy="270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6000" y="4233325"/>
            <a:ext cx="3725325" cy="325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48650" y="2624650"/>
            <a:ext cx="3312575" cy="22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Biology</a:t>
            </a:r>
            <a:r>
              <a:rPr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study of life</a:t>
            </a:r>
            <a:endParaRPr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413925" y="1888200"/>
            <a:ext cx="5662800" cy="54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082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2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Physiology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Study of the functions of organs</a:t>
            </a:r>
            <a:endParaRPr sz="4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08223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Anatomy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the structure of the organism/organs</a:t>
            </a:r>
            <a:endParaRPr sz="4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>
              <a:lnSpc>
                <a:spcPct val="108223"/>
              </a:lnSpc>
              <a:spcBef>
                <a:spcPts val="760"/>
              </a:spcBef>
              <a:spcAft>
                <a:spcPts val="0"/>
              </a:spcAft>
              <a:buNone/>
            </a:pPr>
            <a:r>
              <a:rPr lang="en-US" sz="4222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Zoology</a:t>
            </a:r>
            <a:r>
              <a:rPr lang="en-US" sz="422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study of animals</a:t>
            </a:r>
            <a:endParaRPr sz="422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6825" y="1888200"/>
            <a:ext cx="3726025" cy="4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34225" y="84050"/>
            <a:ext cx="8637600" cy="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Animal Functions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277750" y="854575"/>
            <a:ext cx="9604500" cy="28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013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47"/>
              <a:buAutoNum type="arabicPeriod"/>
            </a:pPr>
            <a:r>
              <a:rPr lang="en-US" sz="354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Feeding: </a:t>
            </a:r>
            <a:endParaRPr sz="35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Herbivore = eats plants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Carnivore = eats animals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Omnivore = eats plants and animals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Detritivore = </a:t>
            </a:r>
            <a:r>
              <a:rPr lang="en-US" sz="2800"/>
              <a:t>eats</a:t>
            </a: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decaying organic material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50" y="4187923"/>
            <a:ext cx="4899975" cy="32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875" y="3666175"/>
            <a:ext cx="3013450" cy="395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0" y="98200"/>
            <a:ext cx="96636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762000" marR="0" lvl="1" indent="-508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3733"/>
              <a:buNone/>
            </a:pPr>
            <a:r>
              <a:rPr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Feeders = aquatic animals that strain food from water</a:t>
            </a: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0" marR="0" lvl="1" indent="-50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None/>
            </a:pPr>
            <a:endParaRPr sz="3733"/>
          </a:p>
          <a:p>
            <a:pPr marL="762000" marR="0" lvl="1" indent="-50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33"/>
              <a:buNone/>
            </a:pPr>
            <a:endParaRPr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5325" y="1796975"/>
            <a:ext cx="542925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/>
        </p:nvSpPr>
        <p:spPr>
          <a:xfrm>
            <a:off x="648100" y="1461150"/>
            <a:ext cx="34860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Examples:   whale shark, sponges</a:t>
            </a:r>
            <a:endParaRPr sz="2400"/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713" y="2836674"/>
            <a:ext cx="3870775" cy="390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2700" y="4527150"/>
            <a:ext cx="5067299" cy="32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32050" y="282800"/>
            <a:ext cx="8906400" cy="14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</a:rPr>
              <a:t>Parasite = lives in or on another organism (symbiotic relationship)</a:t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8875" y="1320050"/>
            <a:ext cx="3199225" cy="32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075" y="1614625"/>
            <a:ext cx="5067300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432050" y="5487175"/>
            <a:ext cx="4965000" cy="1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Examples:  roundworms, tapeworms, ticks, lice</a:t>
            </a:r>
            <a:endParaRPr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37175" y="140275"/>
            <a:ext cx="90156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Respiration: 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410175" y="1384075"/>
            <a:ext cx="4069500" cy="5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in O</a:t>
            </a:r>
            <a:r>
              <a:rPr lang="en-US" sz="4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give off CO</a:t>
            </a:r>
            <a:r>
              <a:rPr lang="en-US" sz="4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Lungs</a:t>
            </a:r>
            <a:r>
              <a:rPr lang="en-US" sz="4000"/>
              <a:t> or 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gills 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through skin (diffusion)</a:t>
            </a: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marR="0" lvl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000" y="238475"/>
            <a:ext cx="4715100" cy="47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7788" y="4364672"/>
            <a:ext cx="5245525" cy="29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5" cy="124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Circulation:</a:t>
            </a:r>
            <a:endParaRPr sz="4888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610300" y="1495275"/>
            <a:ext cx="9015600" cy="13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small animals rely on diffusion</a:t>
            </a:r>
            <a:b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Larger animals have circulatory system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2650" y="3301975"/>
            <a:ext cx="4127500" cy="41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559</Words>
  <Application>Microsoft Office PowerPoint</Application>
  <PresentationFormat>Custom</PresentationFormat>
  <Paragraphs>132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Arial</vt:lpstr>
      <vt:lpstr>Custom</vt:lpstr>
      <vt:lpstr>Introduction to the Animal Kingdom</vt:lpstr>
      <vt:lpstr>Which of these is an “animal”?</vt:lpstr>
      <vt:lpstr>Answer: They are all animals!</vt:lpstr>
      <vt:lpstr>Biology = study of life</vt:lpstr>
      <vt:lpstr>Animal Functions</vt:lpstr>
      <vt:lpstr>PowerPoint Presentation</vt:lpstr>
      <vt:lpstr>PowerPoint Presentation</vt:lpstr>
      <vt:lpstr>2. Respiration: </vt:lpstr>
      <vt:lpstr>3. Circulation: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Body Symmetry</vt:lpstr>
      <vt:lpstr>PowerPoint Presentation</vt:lpstr>
      <vt:lpstr>PowerPoint Presentation</vt:lpstr>
      <vt:lpstr>PowerPoint Presentation</vt:lpstr>
      <vt:lpstr>Identify the Symmetry</vt:lpstr>
      <vt:lpstr>PowerPoint Presentation</vt:lpstr>
      <vt:lpstr>PowerPoint Presentation</vt:lpstr>
      <vt:lpstr>Body Sides</vt:lpstr>
      <vt:lpstr>Segmentation</vt:lpstr>
      <vt:lpstr>PowerPoint Presentation</vt:lpstr>
      <vt:lpstr>PowerPoint Presentation</vt:lpstr>
      <vt:lpstr>PowerPoint Presentation</vt:lpstr>
      <vt:lpstr>PowerPoint Presentation</vt:lpstr>
      <vt:lpstr>Animal Kingdom Phyla</vt:lpstr>
      <vt:lpstr>PowerPoint Presentation</vt:lpstr>
      <vt:lpstr>PowerPoint Presentation</vt:lpstr>
      <vt:lpstr>Phylum Mollusca – clams, squid, snails                </vt:lpstr>
      <vt:lpstr>Phylum Arthropoda – crustaceans, insects, spiders</vt:lpstr>
      <vt:lpstr>Phylum Echinodermata - starfish</vt:lpstr>
      <vt:lpstr>Phylum Chordata – includes all vertebrates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Animal Kingdom</dc:title>
  <dc:creator>Sean Brandt</dc:creator>
  <cp:lastModifiedBy>Sean Brandt</cp:lastModifiedBy>
  <cp:revision>1</cp:revision>
  <dcterms:modified xsi:type="dcterms:W3CDTF">2018-05-03T17:36:22Z</dcterms:modified>
</cp:coreProperties>
</file>