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12/5/2016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uK5ulLBr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i_ygm4K5n0"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5">
                    <a:lumMod val="50000"/>
                  </a:schemeClr>
                </a:solidFill>
              </a:rPr>
              <a:t>Kingdom Plantae</a:t>
            </a:r>
            <a:endParaRPr lang="en-US" dirty="0">
              <a:solidFill>
                <a:schemeClr val="accent5">
                  <a:lumMod val="5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919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Dicots </a:t>
            </a:r>
            <a:endParaRPr lang="en-US" dirty="0"/>
          </a:p>
        </p:txBody>
      </p:sp>
      <p:sp>
        <p:nvSpPr>
          <p:cNvPr id="3" name="Content Placeholder 2"/>
          <p:cNvSpPr>
            <a:spLocks noGrp="1"/>
          </p:cNvSpPr>
          <p:nvPr>
            <p:ph idx="1"/>
          </p:nvPr>
        </p:nvSpPr>
        <p:spPr>
          <a:xfrm>
            <a:off x="549275" y="1600201"/>
            <a:ext cx="4266334" cy="4343400"/>
          </a:xfrm>
        </p:spPr>
        <p:txBody>
          <a:bodyPr/>
          <a:lstStyle/>
          <a:p>
            <a:pPr lvl="1"/>
            <a:r>
              <a:rPr lang="en-US" dirty="0" smtClean="0"/>
              <a:t>two cotyledon </a:t>
            </a:r>
            <a:r>
              <a:rPr lang="en-US" dirty="0"/>
              <a:t>in the embryo </a:t>
            </a:r>
          </a:p>
          <a:p>
            <a:pPr lvl="1"/>
            <a:r>
              <a:rPr lang="en-US" dirty="0"/>
              <a:t>Leaf veins are </a:t>
            </a:r>
            <a:r>
              <a:rPr lang="en-US" dirty="0" smtClean="0"/>
              <a:t>vein-like</a:t>
            </a:r>
            <a:endParaRPr lang="en-US" dirty="0"/>
          </a:p>
          <a:p>
            <a:pPr lvl="1"/>
            <a:r>
              <a:rPr lang="en-US" dirty="0"/>
              <a:t>Petals in multiple of </a:t>
            </a:r>
            <a:r>
              <a:rPr lang="en-US" dirty="0" smtClean="0"/>
              <a:t>four or five</a:t>
            </a:r>
            <a:endParaRPr lang="en-US" dirty="0"/>
          </a:p>
          <a:p>
            <a:r>
              <a:rPr lang="en-US" dirty="0"/>
              <a:t>Legumes (pea, beans, lentils, peanuts) daisies, mint, lettuce, tomato and oak are examples of dicots.</a:t>
            </a:r>
          </a:p>
        </p:txBody>
      </p:sp>
      <p:pic>
        <p:nvPicPr>
          <p:cNvPr id="6" name="Picture 5"/>
          <p:cNvPicPr>
            <a:picLocks noChangeAspect="1"/>
          </p:cNvPicPr>
          <p:nvPr/>
        </p:nvPicPr>
        <p:blipFill>
          <a:blip r:embed="rId2"/>
          <a:stretch>
            <a:fillRect/>
          </a:stretch>
        </p:blipFill>
        <p:spPr>
          <a:xfrm>
            <a:off x="5614582" y="1444532"/>
            <a:ext cx="2976969" cy="3088338"/>
          </a:xfrm>
          <a:prstGeom prst="rect">
            <a:avLst/>
          </a:prstGeom>
        </p:spPr>
      </p:pic>
      <p:pic>
        <p:nvPicPr>
          <p:cNvPr id="7" name="Picture 6"/>
          <p:cNvPicPr>
            <a:picLocks noChangeAspect="1"/>
          </p:cNvPicPr>
          <p:nvPr/>
        </p:nvPicPr>
        <p:blipFill>
          <a:blip r:embed="rId3"/>
          <a:stretch>
            <a:fillRect/>
          </a:stretch>
        </p:blipFill>
        <p:spPr>
          <a:xfrm>
            <a:off x="5859992" y="4797212"/>
            <a:ext cx="2575985" cy="2060788"/>
          </a:xfrm>
          <a:prstGeom prst="rect">
            <a:avLst/>
          </a:prstGeom>
        </p:spPr>
      </p:pic>
    </p:spTree>
    <p:extLst>
      <p:ext uri="{BB962C8B-B14F-4D97-AF65-F5344CB8AC3E}">
        <p14:creationId xmlns:p14="http://schemas.microsoft.com/office/powerpoint/2010/main" val="85230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Corpse Flower</a:t>
            </a:r>
            <a:endParaRPr lang="en-US" dirty="0"/>
          </a:p>
        </p:txBody>
      </p:sp>
      <p:sp>
        <p:nvSpPr>
          <p:cNvPr id="3" name="Content Placeholder 2"/>
          <p:cNvSpPr>
            <a:spLocks noGrp="1"/>
          </p:cNvSpPr>
          <p:nvPr>
            <p:ph idx="1"/>
          </p:nvPr>
        </p:nvSpPr>
        <p:spPr>
          <a:xfrm>
            <a:off x="423541" y="1444532"/>
            <a:ext cx="4253761" cy="5441706"/>
          </a:xfrm>
        </p:spPr>
        <p:txBody>
          <a:bodyPr>
            <a:normAutofit fontScale="85000" lnSpcReduction="10000"/>
          </a:bodyPr>
          <a:lstStyle/>
          <a:p>
            <a:r>
              <a:rPr lang="en-US" i="1" dirty="0" err="1"/>
              <a:t>Amorphophallus</a:t>
            </a:r>
            <a:r>
              <a:rPr lang="en-US" i="1" dirty="0"/>
              <a:t> </a:t>
            </a:r>
            <a:r>
              <a:rPr lang="en-US" i="1" dirty="0" err="1" smtClean="0"/>
              <a:t>titanum</a:t>
            </a:r>
            <a:endParaRPr lang="en-US" dirty="0" smtClean="0"/>
          </a:p>
          <a:p>
            <a:r>
              <a:rPr lang="en-US" dirty="0"/>
              <a:t>The Corpse Flower smells strongly like a rotting </a:t>
            </a:r>
            <a:r>
              <a:rPr lang="en-US" dirty="0" smtClean="0"/>
              <a:t>corpse.</a:t>
            </a:r>
          </a:p>
          <a:p>
            <a:r>
              <a:rPr lang="en-US" dirty="0" smtClean="0"/>
              <a:t>It </a:t>
            </a:r>
            <a:r>
              <a:rPr lang="en-US" dirty="0"/>
              <a:t>comes from the forests of Sumatra. It's not actually one big flower; it’s thousands upon thousands of little male and female flowers. These exude oils, while the center collects heat. The heat plus the oils create the smell that attracts the beetles that pollinate the flower. </a:t>
            </a:r>
            <a:endParaRPr lang="en-US" dirty="0" smtClean="0"/>
          </a:p>
          <a:p>
            <a:r>
              <a:rPr lang="en-US" dirty="0" smtClean="0"/>
              <a:t>In </a:t>
            </a:r>
            <a:r>
              <a:rPr lang="en-US" dirty="0"/>
              <a:t>case you were wondering, a mature plant can weigh 200 pounds.</a:t>
            </a:r>
          </a:p>
        </p:txBody>
      </p:sp>
      <p:pic>
        <p:nvPicPr>
          <p:cNvPr id="4" name="Picture 3"/>
          <p:cNvPicPr>
            <a:picLocks noChangeAspect="1"/>
          </p:cNvPicPr>
          <p:nvPr/>
        </p:nvPicPr>
        <p:blipFill>
          <a:blip r:embed="rId2"/>
          <a:stretch>
            <a:fillRect/>
          </a:stretch>
        </p:blipFill>
        <p:spPr>
          <a:xfrm>
            <a:off x="5084295" y="1931641"/>
            <a:ext cx="3327304" cy="4011960"/>
          </a:xfrm>
          <a:prstGeom prst="rect">
            <a:avLst/>
          </a:prstGeom>
        </p:spPr>
      </p:pic>
      <p:sp>
        <p:nvSpPr>
          <p:cNvPr id="5" name="TextBox 4"/>
          <p:cNvSpPr txBox="1"/>
          <p:nvPr/>
        </p:nvSpPr>
        <p:spPr>
          <a:xfrm>
            <a:off x="5230531" y="6224543"/>
            <a:ext cx="3495404" cy="923330"/>
          </a:xfrm>
          <a:prstGeom prst="rect">
            <a:avLst/>
          </a:prstGeom>
          <a:noFill/>
        </p:spPr>
        <p:txBody>
          <a:bodyPr wrap="square" rtlCol="0">
            <a:spAutoFit/>
          </a:bodyPr>
          <a:lstStyle/>
          <a:p>
            <a:r>
              <a:rPr lang="en-US" dirty="0">
                <a:hlinkClick r:id="rId3"/>
              </a:rPr>
              <a:t>https://www.youtube.com/watch?v=l-</a:t>
            </a:r>
            <a:r>
              <a:rPr lang="en-US" dirty="0" smtClean="0">
                <a:hlinkClick r:id="rId3"/>
              </a:rPr>
              <a:t>uK5ulLBr8</a:t>
            </a:r>
            <a:endParaRPr lang="en-US" dirty="0" smtClean="0"/>
          </a:p>
          <a:p>
            <a:endParaRPr lang="en-US" dirty="0"/>
          </a:p>
        </p:txBody>
      </p:sp>
    </p:spTree>
    <p:extLst>
      <p:ext uri="{BB962C8B-B14F-4D97-AF65-F5344CB8AC3E}">
        <p14:creationId xmlns:p14="http://schemas.microsoft.com/office/powerpoint/2010/main" val="32303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70" y="0"/>
            <a:ext cx="8042276" cy="1336956"/>
          </a:xfrm>
        </p:spPr>
        <p:txBody>
          <a:bodyPr/>
          <a:lstStyle/>
          <a:p>
            <a:r>
              <a:rPr lang="en-US" dirty="0" smtClean="0"/>
              <a:t>Venus Fly Trap</a:t>
            </a:r>
            <a:endParaRPr lang="en-US" dirty="0"/>
          </a:p>
        </p:txBody>
      </p:sp>
      <p:sp>
        <p:nvSpPr>
          <p:cNvPr id="3" name="Content Placeholder 2"/>
          <p:cNvSpPr>
            <a:spLocks noGrp="1"/>
          </p:cNvSpPr>
          <p:nvPr>
            <p:ph idx="1"/>
          </p:nvPr>
        </p:nvSpPr>
        <p:spPr>
          <a:xfrm>
            <a:off x="0" y="1336956"/>
            <a:ext cx="4115454" cy="5257799"/>
          </a:xfrm>
        </p:spPr>
        <p:txBody>
          <a:bodyPr>
            <a:normAutofit fontScale="70000" lnSpcReduction="20000"/>
          </a:bodyPr>
          <a:lstStyle/>
          <a:p>
            <a:r>
              <a:rPr lang="en-US" i="1" dirty="0" err="1"/>
              <a:t>Dionaea</a:t>
            </a:r>
            <a:r>
              <a:rPr lang="en-US" i="1" dirty="0"/>
              <a:t> </a:t>
            </a:r>
            <a:r>
              <a:rPr lang="en-US" i="1" dirty="0" err="1" smtClean="0"/>
              <a:t>muscipula</a:t>
            </a:r>
            <a:endParaRPr lang="en-US" i="1" dirty="0" smtClean="0"/>
          </a:p>
          <a:p>
            <a:r>
              <a:rPr lang="en-US" dirty="0"/>
              <a:t>It's carnivorous. Not many plants </a:t>
            </a:r>
            <a:r>
              <a:rPr lang="en-US" dirty="0" smtClean="0"/>
              <a:t>eat things other than sunlight, and not many are capable of rapid movement. </a:t>
            </a:r>
          </a:p>
          <a:p>
            <a:r>
              <a:rPr lang="en-US" dirty="0" smtClean="0"/>
              <a:t>Boggy areas of North and South Carolina, where the soil is poor in nutrients. Therefore, it craves a high-nitrogen snack once in a while. </a:t>
            </a:r>
          </a:p>
          <a:p>
            <a:r>
              <a:rPr lang="en-US" dirty="0" smtClean="0"/>
              <a:t>Trap is triggered with trigger hairs. When 2 hairs are touched within seconds of each other, or if a single hair is touched twice, the trap snaps shut. </a:t>
            </a:r>
          </a:p>
          <a:p>
            <a:r>
              <a:rPr lang="en-US" dirty="0" smtClean="0"/>
              <a:t>The </a:t>
            </a:r>
            <a:r>
              <a:rPr lang="en-US" dirty="0"/>
              <a:t>jaw-looking things act like interlocking fingers, or to the insect inside, prison bars. They do their best to restrain the insect from escaping. </a:t>
            </a:r>
          </a:p>
        </p:txBody>
      </p:sp>
      <p:pic>
        <p:nvPicPr>
          <p:cNvPr id="4" name="Picture 3"/>
          <p:cNvPicPr>
            <a:picLocks noChangeAspect="1"/>
          </p:cNvPicPr>
          <p:nvPr/>
        </p:nvPicPr>
        <p:blipFill>
          <a:blip r:embed="rId2"/>
          <a:stretch>
            <a:fillRect/>
          </a:stretch>
        </p:blipFill>
        <p:spPr>
          <a:xfrm>
            <a:off x="4526508" y="2421958"/>
            <a:ext cx="4375453" cy="3079646"/>
          </a:xfrm>
          <a:prstGeom prst="rect">
            <a:avLst/>
          </a:prstGeom>
        </p:spPr>
      </p:pic>
      <p:sp>
        <p:nvSpPr>
          <p:cNvPr id="5" name="TextBox 4"/>
          <p:cNvSpPr txBox="1"/>
          <p:nvPr/>
        </p:nvSpPr>
        <p:spPr>
          <a:xfrm>
            <a:off x="4576715" y="5935322"/>
            <a:ext cx="4325246" cy="923330"/>
          </a:xfrm>
          <a:prstGeom prst="rect">
            <a:avLst/>
          </a:prstGeom>
          <a:noFill/>
        </p:spPr>
        <p:txBody>
          <a:bodyPr wrap="square" rtlCol="0">
            <a:spAutoFit/>
          </a:bodyPr>
          <a:lstStyle/>
          <a:p>
            <a:r>
              <a:rPr lang="en-US" dirty="0">
                <a:hlinkClick r:id="rId3"/>
              </a:rPr>
              <a:t>https://www.youtube.com/watch?v=</a:t>
            </a:r>
            <a:r>
              <a:rPr lang="en-US" dirty="0" smtClean="0">
                <a:hlinkClick r:id="rId3"/>
              </a:rPr>
              <a:t>ii_ygm4K5n0</a:t>
            </a:r>
            <a:endParaRPr lang="en-US" dirty="0" smtClean="0"/>
          </a:p>
          <a:p>
            <a:endParaRPr lang="en-US" dirty="0"/>
          </a:p>
        </p:txBody>
      </p:sp>
    </p:spTree>
    <p:extLst>
      <p:ext uri="{BB962C8B-B14F-4D97-AF65-F5344CB8AC3E}">
        <p14:creationId xmlns:p14="http://schemas.microsoft.com/office/powerpoint/2010/main" val="223191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D5225"/>
                </a:solidFill>
              </a:rPr>
              <a:t>4 main groups</a:t>
            </a:r>
            <a:endParaRPr lang="en-US" dirty="0">
              <a:solidFill>
                <a:srgbClr val="6D5225"/>
              </a:solidFill>
            </a:endParaRPr>
          </a:p>
        </p:txBody>
      </p:sp>
      <p:sp>
        <p:nvSpPr>
          <p:cNvPr id="3" name="Content Placeholder 2"/>
          <p:cNvSpPr>
            <a:spLocks noGrp="1"/>
          </p:cNvSpPr>
          <p:nvPr>
            <p:ph idx="1"/>
          </p:nvPr>
        </p:nvSpPr>
        <p:spPr>
          <a:xfrm>
            <a:off x="549275" y="1600201"/>
            <a:ext cx="8042276" cy="2675243"/>
          </a:xfrm>
        </p:spPr>
        <p:txBody>
          <a:bodyPr>
            <a:normAutofit/>
          </a:bodyPr>
          <a:lstStyle/>
          <a:p>
            <a:pPr marL="0" indent="0">
              <a:buNone/>
            </a:pPr>
            <a:r>
              <a:rPr lang="en-US" b="1" dirty="0" smtClean="0"/>
              <a:t>Phylum</a:t>
            </a:r>
            <a:r>
              <a:rPr lang="en-US" b="1" dirty="0"/>
              <a:t> </a:t>
            </a:r>
            <a:r>
              <a:rPr lang="en-US" b="1" dirty="0" err="1" smtClean="0"/>
              <a:t>Bryophyta</a:t>
            </a:r>
            <a:r>
              <a:rPr lang="en-US" b="1" dirty="0"/>
              <a:t>	</a:t>
            </a:r>
            <a:r>
              <a:rPr lang="en-US" b="1" dirty="0" smtClean="0"/>
              <a:t>	Phylum</a:t>
            </a:r>
            <a:r>
              <a:rPr lang="en-US" b="1" dirty="0"/>
              <a:t>  </a:t>
            </a:r>
            <a:r>
              <a:rPr lang="en-US" b="1" dirty="0" err="1" smtClean="0"/>
              <a:t>Pteridophytae</a:t>
            </a:r>
            <a:endParaRPr lang="en-US" b="1" dirty="0" smtClean="0"/>
          </a:p>
          <a:p>
            <a:endParaRPr lang="en-US" b="1" dirty="0" smtClean="0"/>
          </a:p>
          <a:p>
            <a:pPr marL="0" indent="0">
              <a:buNone/>
            </a:pPr>
            <a:r>
              <a:rPr lang="en-US" b="1" dirty="0" smtClean="0"/>
              <a:t>Phylum</a:t>
            </a:r>
            <a:r>
              <a:rPr lang="en-US" b="1" dirty="0"/>
              <a:t> </a:t>
            </a:r>
            <a:r>
              <a:rPr lang="en-US" b="1" dirty="0" smtClean="0"/>
              <a:t>Gymnosperms</a:t>
            </a:r>
            <a:r>
              <a:rPr lang="en-US" b="1" dirty="0"/>
              <a:t> </a:t>
            </a:r>
            <a:r>
              <a:rPr lang="en-US" b="1" dirty="0" smtClean="0"/>
              <a:t>   Phylum</a:t>
            </a:r>
            <a:r>
              <a:rPr lang="en-US" b="1" dirty="0"/>
              <a:t>  Angiosperms</a:t>
            </a:r>
          </a:p>
          <a:p>
            <a:pPr marL="0" indent="0">
              <a:buNone/>
            </a:pPr>
            <a:endParaRPr lang="en-US" b="1" dirty="0" smtClean="0"/>
          </a:p>
          <a:p>
            <a:endParaRPr lang="en-US" dirty="0">
              <a:solidFill>
                <a:srgbClr val="6D5225"/>
              </a:solidFill>
            </a:endParaRPr>
          </a:p>
        </p:txBody>
      </p:sp>
      <p:pic>
        <p:nvPicPr>
          <p:cNvPr id="4" name="Picture 3"/>
          <p:cNvPicPr>
            <a:picLocks noChangeAspect="1"/>
          </p:cNvPicPr>
          <p:nvPr/>
        </p:nvPicPr>
        <p:blipFill>
          <a:blip r:embed="rId2"/>
          <a:stretch>
            <a:fillRect/>
          </a:stretch>
        </p:blipFill>
        <p:spPr>
          <a:xfrm>
            <a:off x="912626" y="3898198"/>
            <a:ext cx="7457269" cy="2271751"/>
          </a:xfrm>
          <a:prstGeom prst="rect">
            <a:avLst/>
          </a:prstGeom>
        </p:spPr>
      </p:pic>
    </p:spTree>
    <p:extLst>
      <p:ext uri="{BB962C8B-B14F-4D97-AF65-F5344CB8AC3E}">
        <p14:creationId xmlns:p14="http://schemas.microsoft.com/office/powerpoint/2010/main" val="109385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09970"/>
            <a:ext cx="8042276" cy="1336956"/>
          </a:xfrm>
        </p:spPr>
        <p:txBody>
          <a:bodyPr/>
          <a:lstStyle/>
          <a:p>
            <a:r>
              <a:rPr lang="en-US" b="1" dirty="0" smtClean="0"/>
              <a:t>Phylum</a:t>
            </a:r>
            <a:r>
              <a:rPr lang="en-US" b="1" dirty="0"/>
              <a:t> </a:t>
            </a:r>
            <a:r>
              <a:rPr lang="en-US" b="1" dirty="0" err="1"/>
              <a:t>Bryophyta</a:t>
            </a:r>
            <a:r>
              <a:rPr lang="en-US" b="1" dirty="0"/>
              <a:t/>
            </a:r>
            <a:br>
              <a:rPr lang="en-US" b="1" dirty="0"/>
            </a:br>
            <a:endParaRPr lang="en-US" dirty="0"/>
          </a:p>
        </p:txBody>
      </p:sp>
      <p:sp>
        <p:nvSpPr>
          <p:cNvPr id="3" name="Content Placeholder 2"/>
          <p:cNvSpPr>
            <a:spLocks noGrp="1"/>
          </p:cNvSpPr>
          <p:nvPr>
            <p:ph idx="1"/>
          </p:nvPr>
        </p:nvSpPr>
        <p:spPr>
          <a:xfrm>
            <a:off x="549274" y="1336129"/>
            <a:ext cx="7774311" cy="4787815"/>
          </a:xfrm>
        </p:spPr>
        <p:txBody>
          <a:bodyPr>
            <a:normAutofit/>
          </a:bodyPr>
          <a:lstStyle/>
          <a:p>
            <a:r>
              <a:rPr lang="en-US" dirty="0" smtClean="0"/>
              <a:t>They </a:t>
            </a:r>
            <a:r>
              <a:rPr lang="en-US" dirty="0"/>
              <a:t>are non-vascular land plants, which do not contain any conducting tissues and are often referred to as bryophytes. </a:t>
            </a:r>
          </a:p>
          <a:p>
            <a:r>
              <a:rPr lang="en-US" dirty="0"/>
              <a:t>These plants are small, grow close to the ground and include mosses and liverworts</a:t>
            </a:r>
            <a:r>
              <a:rPr lang="en-US" dirty="0" smtClean="0"/>
              <a:t>.</a:t>
            </a:r>
            <a:endParaRPr lang="en-US" dirty="0"/>
          </a:p>
        </p:txBody>
      </p:sp>
      <p:pic>
        <p:nvPicPr>
          <p:cNvPr id="4" name="Picture 3"/>
          <p:cNvPicPr>
            <a:picLocks noChangeAspect="1"/>
          </p:cNvPicPr>
          <p:nvPr/>
        </p:nvPicPr>
        <p:blipFill>
          <a:blip r:embed="rId2"/>
          <a:stretch>
            <a:fillRect/>
          </a:stretch>
        </p:blipFill>
        <p:spPr>
          <a:xfrm>
            <a:off x="1173249" y="4161045"/>
            <a:ext cx="5993585" cy="1962899"/>
          </a:xfrm>
          <a:prstGeom prst="rect">
            <a:avLst/>
          </a:prstGeom>
        </p:spPr>
      </p:pic>
    </p:spTree>
    <p:extLst>
      <p:ext uri="{BB962C8B-B14F-4D97-AF65-F5344CB8AC3E}">
        <p14:creationId xmlns:p14="http://schemas.microsoft.com/office/powerpoint/2010/main" val="240992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Phylum </a:t>
            </a:r>
            <a:r>
              <a:rPr lang="en-US" b="1" dirty="0" err="1"/>
              <a:t>Bryophyta</a:t>
            </a:r>
            <a:endParaRPr lang="en-US" dirty="0"/>
          </a:p>
        </p:txBody>
      </p:sp>
      <p:sp>
        <p:nvSpPr>
          <p:cNvPr id="3" name="Content Placeholder 2"/>
          <p:cNvSpPr>
            <a:spLocks noGrp="1"/>
          </p:cNvSpPr>
          <p:nvPr>
            <p:ph idx="1"/>
          </p:nvPr>
        </p:nvSpPr>
        <p:spPr/>
        <p:txBody>
          <a:bodyPr/>
          <a:lstStyle/>
          <a:p>
            <a:r>
              <a:rPr lang="en-US" dirty="0"/>
              <a:t>The reproduction process is carried in their spores. They are non flowering plant and are found mainly growing on the ground, on other plants and on rocks</a:t>
            </a:r>
            <a:r>
              <a:rPr lang="en-US" dirty="0" smtClean="0"/>
              <a:t>.</a:t>
            </a:r>
          </a:p>
          <a:p>
            <a:r>
              <a:rPr lang="en-US" dirty="0" smtClean="0"/>
              <a:t>Seedless </a:t>
            </a:r>
            <a:endParaRPr lang="en-US" dirty="0"/>
          </a:p>
        </p:txBody>
      </p:sp>
      <p:pic>
        <p:nvPicPr>
          <p:cNvPr id="4" name="Picture 3"/>
          <p:cNvPicPr>
            <a:picLocks noChangeAspect="1"/>
          </p:cNvPicPr>
          <p:nvPr/>
        </p:nvPicPr>
        <p:blipFill>
          <a:blip r:embed="rId2"/>
          <a:stretch>
            <a:fillRect/>
          </a:stretch>
        </p:blipFill>
        <p:spPr>
          <a:xfrm>
            <a:off x="549275" y="3948498"/>
            <a:ext cx="3922107" cy="2568980"/>
          </a:xfrm>
          <a:prstGeom prst="rect">
            <a:avLst/>
          </a:prstGeom>
        </p:spPr>
      </p:pic>
      <p:pic>
        <p:nvPicPr>
          <p:cNvPr id="5" name="Picture 4"/>
          <p:cNvPicPr>
            <a:picLocks noChangeAspect="1"/>
          </p:cNvPicPr>
          <p:nvPr/>
        </p:nvPicPr>
        <p:blipFill>
          <a:blip r:embed="rId3"/>
          <a:stretch>
            <a:fillRect/>
          </a:stretch>
        </p:blipFill>
        <p:spPr>
          <a:xfrm>
            <a:off x="5009401" y="3717725"/>
            <a:ext cx="3729107" cy="2799753"/>
          </a:xfrm>
          <a:prstGeom prst="rect">
            <a:avLst/>
          </a:prstGeom>
        </p:spPr>
      </p:pic>
    </p:spTree>
    <p:extLst>
      <p:ext uri="{BB962C8B-B14F-4D97-AF65-F5344CB8AC3E}">
        <p14:creationId xmlns:p14="http://schemas.microsoft.com/office/powerpoint/2010/main" val="3362563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Phylum </a:t>
            </a:r>
            <a:r>
              <a:rPr lang="en-US" b="1" dirty="0" err="1" smtClean="0"/>
              <a:t>Pteridophytae</a:t>
            </a:r>
            <a:endParaRPr lang="en-US" dirty="0"/>
          </a:p>
        </p:txBody>
      </p:sp>
      <p:sp>
        <p:nvSpPr>
          <p:cNvPr id="3" name="Content Placeholder 2"/>
          <p:cNvSpPr>
            <a:spLocks noGrp="1"/>
          </p:cNvSpPr>
          <p:nvPr>
            <p:ph idx="1"/>
          </p:nvPr>
        </p:nvSpPr>
        <p:spPr>
          <a:xfrm>
            <a:off x="549275" y="1600200"/>
            <a:ext cx="3826266" cy="4913563"/>
          </a:xfrm>
        </p:spPr>
        <p:txBody>
          <a:bodyPr>
            <a:normAutofit/>
          </a:bodyPr>
          <a:lstStyle/>
          <a:p>
            <a:r>
              <a:rPr lang="en-US" dirty="0"/>
              <a:t>They are seedless vascular plants, which contain vascular tissues but do not produce seeds.  </a:t>
            </a:r>
          </a:p>
          <a:p>
            <a:r>
              <a:rPr lang="en-US" dirty="0" smtClean="0"/>
              <a:t>The </a:t>
            </a:r>
            <a:r>
              <a:rPr lang="en-US" dirty="0"/>
              <a:t>reproduction process is carried by spores. </a:t>
            </a:r>
          </a:p>
          <a:p>
            <a:r>
              <a:rPr lang="en-US" b="1" dirty="0"/>
              <a:t>e.g.: horsetails, ferns and club mosses</a:t>
            </a:r>
            <a:r>
              <a:rPr lang="en-US" b="1" dirty="0" smtClean="0"/>
              <a:t>.</a:t>
            </a:r>
          </a:p>
          <a:p>
            <a:endParaRPr lang="en-US" dirty="0"/>
          </a:p>
        </p:txBody>
      </p:sp>
      <p:pic>
        <p:nvPicPr>
          <p:cNvPr id="4" name="Picture 3"/>
          <p:cNvPicPr>
            <a:picLocks noChangeAspect="1"/>
          </p:cNvPicPr>
          <p:nvPr/>
        </p:nvPicPr>
        <p:blipFill>
          <a:blip r:embed="rId2"/>
          <a:stretch>
            <a:fillRect/>
          </a:stretch>
        </p:blipFill>
        <p:spPr>
          <a:xfrm>
            <a:off x="4731110" y="1861075"/>
            <a:ext cx="3968078" cy="4363468"/>
          </a:xfrm>
          <a:prstGeom prst="rect">
            <a:avLst/>
          </a:prstGeom>
        </p:spPr>
      </p:pic>
    </p:spTree>
    <p:extLst>
      <p:ext uri="{BB962C8B-B14F-4D97-AF65-F5344CB8AC3E}">
        <p14:creationId xmlns:p14="http://schemas.microsoft.com/office/powerpoint/2010/main" val="209695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84821"/>
            <a:ext cx="8042276" cy="1336956"/>
          </a:xfrm>
        </p:spPr>
        <p:txBody>
          <a:bodyPr/>
          <a:lstStyle/>
          <a:p>
            <a:r>
              <a:rPr lang="en-US" b="1" dirty="0" smtClean="0"/>
              <a:t>Phylum</a:t>
            </a:r>
            <a:r>
              <a:rPr lang="en-US" b="1" dirty="0"/>
              <a:t> </a:t>
            </a:r>
            <a:r>
              <a:rPr lang="en-US" b="1" dirty="0" smtClean="0"/>
              <a:t>Gymnosperms</a:t>
            </a:r>
            <a:r>
              <a:rPr lang="en-US" b="1" dirty="0"/>
              <a:t/>
            </a:r>
            <a:br>
              <a:rPr lang="en-US" b="1" dirty="0"/>
            </a:br>
            <a:endParaRPr lang="en-US" dirty="0"/>
          </a:p>
        </p:txBody>
      </p:sp>
      <p:sp>
        <p:nvSpPr>
          <p:cNvPr id="3" name="Content Placeholder 2"/>
          <p:cNvSpPr>
            <a:spLocks noGrp="1"/>
          </p:cNvSpPr>
          <p:nvPr>
            <p:ph idx="1"/>
          </p:nvPr>
        </p:nvSpPr>
        <p:spPr>
          <a:xfrm>
            <a:off x="549275" y="1386428"/>
            <a:ext cx="4555523" cy="5471572"/>
          </a:xfrm>
        </p:spPr>
        <p:txBody>
          <a:bodyPr>
            <a:normAutofit/>
          </a:bodyPr>
          <a:lstStyle/>
          <a:p>
            <a:r>
              <a:rPr lang="en-US" dirty="0" smtClean="0"/>
              <a:t>Gymnosperms </a:t>
            </a:r>
            <a:r>
              <a:rPr lang="en-US" dirty="0"/>
              <a:t>are </a:t>
            </a:r>
            <a:r>
              <a:rPr lang="en-US" b="1" dirty="0"/>
              <a:t>non-flowering </a:t>
            </a:r>
            <a:r>
              <a:rPr lang="en-US" b="1" dirty="0" smtClean="0"/>
              <a:t>plants </a:t>
            </a:r>
            <a:r>
              <a:rPr lang="en-US" dirty="0" smtClean="0"/>
              <a:t>with an exposed seed. </a:t>
            </a:r>
          </a:p>
          <a:p>
            <a:r>
              <a:rPr lang="en-US" dirty="0" smtClean="0"/>
              <a:t>“naked seeds” because they do not have flowers and seeds develop on surface of reproductive structures  </a:t>
            </a:r>
          </a:p>
          <a:p>
            <a:r>
              <a:rPr lang="en-US" dirty="0" smtClean="0"/>
              <a:t>Seeds disperse by wind</a:t>
            </a:r>
          </a:p>
          <a:p>
            <a:r>
              <a:rPr lang="en-US" b="1" dirty="0" err="1" smtClean="0"/>
              <a:t>E.g</a:t>
            </a:r>
            <a:r>
              <a:rPr lang="en-US" b="1" dirty="0" smtClean="0"/>
              <a:t>: palms, carpet lawns, etc. </a:t>
            </a:r>
          </a:p>
          <a:p>
            <a:endParaRPr lang="en-US" dirty="0"/>
          </a:p>
        </p:txBody>
      </p:sp>
      <p:pic>
        <p:nvPicPr>
          <p:cNvPr id="4" name="Picture 3"/>
          <p:cNvPicPr>
            <a:picLocks noChangeAspect="1"/>
          </p:cNvPicPr>
          <p:nvPr/>
        </p:nvPicPr>
        <p:blipFill>
          <a:blip r:embed="rId2"/>
          <a:stretch>
            <a:fillRect/>
          </a:stretch>
        </p:blipFill>
        <p:spPr>
          <a:xfrm>
            <a:off x="4922828" y="1911375"/>
            <a:ext cx="3927457" cy="3567140"/>
          </a:xfrm>
          <a:prstGeom prst="rect">
            <a:avLst/>
          </a:prstGeom>
        </p:spPr>
      </p:pic>
    </p:spTree>
    <p:extLst>
      <p:ext uri="{BB962C8B-B14F-4D97-AF65-F5344CB8AC3E}">
        <p14:creationId xmlns:p14="http://schemas.microsoft.com/office/powerpoint/2010/main" val="255693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Phylum Angiosperms</a:t>
            </a:r>
            <a:endParaRPr lang="en-US" dirty="0"/>
          </a:p>
        </p:txBody>
      </p:sp>
      <p:sp>
        <p:nvSpPr>
          <p:cNvPr id="3" name="Content Placeholder 2"/>
          <p:cNvSpPr>
            <a:spLocks noGrp="1"/>
          </p:cNvSpPr>
          <p:nvPr>
            <p:ph idx="1"/>
          </p:nvPr>
        </p:nvSpPr>
        <p:spPr/>
        <p:txBody>
          <a:bodyPr>
            <a:normAutofit/>
          </a:bodyPr>
          <a:lstStyle/>
          <a:p>
            <a:r>
              <a:rPr lang="en-US" sz="2800" dirty="0"/>
              <a:t>Angiosperms are </a:t>
            </a:r>
            <a:r>
              <a:rPr lang="en-US" sz="2800" b="1" dirty="0"/>
              <a:t>flowering plants</a:t>
            </a:r>
            <a:r>
              <a:rPr lang="en-US" sz="2800" dirty="0"/>
              <a:t>, which develops the seeds within a protective structure</a:t>
            </a:r>
            <a:r>
              <a:rPr lang="en-US" sz="2800" dirty="0" smtClean="0"/>
              <a:t>.</a:t>
            </a:r>
            <a:endParaRPr lang="en-US" sz="2800" dirty="0"/>
          </a:p>
        </p:txBody>
      </p:sp>
      <p:pic>
        <p:nvPicPr>
          <p:cNvPr id="5" name="Picture 4"/>
          <p:cNvPicPr>
            <a:picLocks noChangeAspect="1"/>
          </p:cNvPicPr>
          <p:nvPr/>
        </p:nvPicPr>
        <p:blipFill>
          <a:blip r:embed="rId2"/>
          <a:stretch>
            <a:fillRect/>
          </a:stretch>
        </p:blipFill>
        <p:spPr>
          <a:xfrm>
            <a:off x="1559101" y="3252343"/>
            <a:ext cx="6525591" cy="3410709"/>
          </a:xfrm>
          <a:prstGeom prst="rect">
            <a:avLst/>
          </a:prstGeom>
        </p:spPr>
      </p:pic>
    </p:spTree>
    <p:extLst>
      <p:ext uri="{BB962C8B-B14F-4D97-AF65-F5344CB8AC3E}">
        <p14:creationId xmlns:p14="http://schemas.microsoft.com/office/powerpoint/2010/main" val="398207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Phylum Angiosperms</a:t>
            </a:r>
            <a:endParaRPr lang="en-US" dirty="0"/>
          </a:p>
        </p:txBody>
      </p:sp>
      <p:sp>
        <p:nvSpPr>
          <p:cNvPr id="3" name="Content Placeholder 2"/>
          <p:cNvSpPr>
            <a:spLocks noGrp="1"/>
          </p:cNvSpPr>
          <p:nvPr>
            <p:ph idx="1"/>
          </p:nvPr>
        </p:nvSpPr>
        <p:spPr/>
        <p:txBody>
          <a:bodyPr>
            <a:normAutofit/>
          </a:bodyPr>
          <a:lstStyle/>
          <a:p>
            <a:r>
              <a:rPr lang="en-US" dirty="0"/>
              <a:t>They develop their seeds within an ovary, which </a:t>
            </a:r>
            <a:r>
              <a:rPr lang="en-US" dirty="0" smtClean="0"/>
              <a:t>itself is </a:t>
            </a:r>
            <a:r>
              <a:rPr lang="en-US" dirty="0"/>
              <a:t>embedded in a flower. After the stage of fertilization, the flower falls and the ovary bulges to become a fruit</a:t>
            </a:r>
            <a:r>
              <a:rPr lang="en-US" dirty="0" smtClean="0"/>
              <a:t>.</a:t>
            </a:r>
            <a:endParaRPr lang="en-US" dirty="0"/>
          </a:p>
        </p:txBody>
      </p:sp>
      <p:pic>
        <p:nvPicPr>
          <p:cNvPr id="5" name="Picture 4"/>
          <p:cNvPicPr>
            <a:picLocks noChangeAspect="1"/>
          </p:cNvPicPr>
          <p:nvPr/>
        </p:nvPicPr>
        <p:blipFill>
          <a:blip r:embed="rId2"/>
          <a:stretch>
            <a:fillRect/>
          </a:stretch>
        </p:blipFill>
        <p:spPr>
          <a:xfrm>
            <a:off x="1937823" y="3119197"/>
            <a:ext cx="4663208" cy="3625630"/>
          </a:xfrm>
          <a:prstGeom prst="rect">
            <a:avLst/>
          </a:prstGeom>
        </p:spPr>
      </p:pic>
    </p:spTree>
    <p:extLst>
      <p:ext uri="{BB962C8B-B14F-4D97-AF65-F5344CB8AC3E}">
        <p14:creationId xmlns:p14="http://schemas.microsoft.com/office/powerpoint/2010/main" val="217769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Monocots </a:t>
            </a:r>
            <a:r>
              <a:rPr lang="en-US" dirty="0"/>
              <a:t>and </a:t>
            </a:r>
            <a:r>
              <a:rPr lang="en-US" dirty="0" smtClean="0"/>
              <a:t>Dicots</a:t>
            </a:r>
            <a:endParaRPr lang="en-US" dirty="0"/>
          </a:p>
        </p:txBody>
      </p:sp>
      <p:sp>
        <p:nvSpPr>
          <p:cNvPr id="3" name="Content Placeholder 2"/>
          <p:cNvSpPr>
            <a:spLocks noGrp="1"/>
          </p:cNvSpPr>
          <p:nvPr>
            <p:ph idx="1"/>
          </p:nvPr>
        </p:nvSpPr>
        <p:spPr>
          <a:xfrm>
            <a:off x="209794" y="1763673"/>
            <a:ext cx="3801119" cy="4343400"/>
          </a:xfrm>
        </p:spPr>
        <p:txBody>
          <a:bodyPr/>
          <a:lstStyle/>
          <a:p>
            <a:r>
              <a:rPr lang="en-US" dirty="0" smtClean="0"/>
              <a:t>Monocot </a:t>
            </a:r>
          </a:p>
          <a:p>
            <a:pPr lvl="1"/>
            <a:r>
              <a:rPr lang="en-US" dirty="0" smtClean="0"/>
              <a:t>Only one cotyledon in the embryo </a:t>
            </a:r>
          </a:p>
          <a:p>
            <a:pPr lvl="1"/>
            <a:r>
              <a:rPr lang="en-US" dirty="0" smtClean="0"/>
              <a:t>Leaf veins are parallel</a:t>
            </a:r>
          </a:p>
          <a:p>
            <a:pPr lvl="1"/>
            <a:r>
              <a:rPr lang="en-US" dirty="0" smtClean="0"/>
              <a:t>Petals in multiple of three </a:t>
            </a:r>
          </a:p>
          <a:p>
            <a:r>
              <a:rPr lang="en-US" dirty="0" smtClean="0"/>
              <a:t>Ex) Grains, </a:t>
            </a:r>
            <a:r>
              <a:rPr lang="en-US" dirty="0" err="1" smtClean="0"/>
              <a:t>lillies</a:t>
            </a:r>
            <a:r>
              <a:rPr lang="en-US" dirty="0" smtClean="0"/>
              <a:t>, daffodils, onions, </a:t>
            </a:r>
          </a:p>
        </p:txBody>
      </p:sp>
      <p:pic>
        <p:nvPicPr>
          <p:cNvPr id="5" name="Picture 4"/>
          <p:cNvPicPr>
            <a:picLocks noChangeAspect="1"/>
          </p:cNvPicPr>
          <p:nvPr/>
        </p:nvPicPr>
        <p:blipFill>
          <a:blip r:embed="rId2"/>
          <a:stretch>
            <a:fillRect/>
          </a:stretch>
        </p:blipFill>
        <p:spPr>
          <a:xfrm>
            <a:off x="4387968" y="2238320"/>
            <a:ext cx="4304712" cy="3674555"/>
          </a:xfrm>
          <a:prstGeom prst="rect">
            <a:avLst/>
          </a:prstGeom>
        </p:spPr>
      </p:pic>
    </p:spTree>
    <p:extLst>
      <p:ext uri="{BB962C8B-B14F-4D97-AF65-F5344CB8AC3E}">
        <p14:creationId xmlns:p14="http://schemas.microsoft.com/office/powerpoint/2010/main" val="3699714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1604</TotalTime>
  <Words>440</Words>
  <Application>Microsoft Office PowerPoint</Application>
  <PresentationFormat>On-screen Show (4:3)</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Kingdom Plantae</vt:lpstr>
      <vt:lpstr>4 main groups</vt:lpstr>
      <vt:lpstr>Phylum Bryophyta </vt:lpstr>
      <vt:lpstr>Phylum Bryophyta</vt:lpstr>
      <vt:lpstr>Phylum Pteridophytae</vt:lpstr>
      <vt:lpstr>Phylum Gymnosperms </vt:lpstr>
      <vt:lpstr>Phylum Angiosperms</vt:lpstr>
      <vt:lpstr>Phylum Angiosperms</vt:lpstr>
      <vt:lpstr>Monocots and Dicots</vt:lpstr>
      <vt:lpstr>Dicots </vt:lpstr>
      <vt:lpstr>The Corpse Flower</vt:lpstr>
      <vt:lpstr>Venus Fly Trap</vt:lpstr>
    </vt:vector>
  </TitlesOfParts>
  <Company>Badmaash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Plantae</dc:title>
  <dc:creator>Mariam  Siddiqui</dc:creator>
  <cp:lastModifiedBy>Sean Brandt</cp:lastModifiedBy>
  <cp:revision>14</cp:revision>
  <dcterms:created xsi:type="dcterms:W3CDTF">2016-11-13T21:37:21Z</dcterms:created>
  <dcterms:modified xsi:type="dcterms:W3CDTF">2016-12-05T17:38:47Z</dcterms:modified>
</cp:coreProperties>
</file>