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7"/>
  </p:notesMasterIdLst>
  <p:sldIdLst>
    <p:sldId id="257" r:id="rId2"/>
    <p:sldId id="260" r:id="rId3"/>
    <p:sldId id="261" r:id="rId4"/>
    <p:sldId id="262" r:id="rId5"/>
    <p:sldId id="263" r:id="rId6"/>
    <p:sldId id="264" r:id="rId7"/>
    <p:sldId id="258" r:id="rId8"/>
    <p:sldId id="270" r:id="rId9"/>
    <p:sldId id="265" r:id="rId10"/>
    <p:sldId id="266" r:id="rId11"/>
    <p:sldId id="267" r:id="rId12"/>
    <p:sldId id="268" r:id="rId13"/>
    <p:sldId id="269"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161" autoAdjust="0"/>
  </p:normalViewPr>
  <p:slideViewPr>
    <p:cSldViewPr snapToGrid="0" snapToObjects="1">
      <p:cViewPr varScale="1">
        <p:scale>
          <a:sx n="37" d="100"/>
          <a:sy n="37" d="100"/>
        </p:scale>
        <p:origin x="-78" y="-4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C1DF5B-9F3D-FD4A-A3C8-5FDB1ABCAEBA}" type="datetimeFigureOut">
              <a:rPr lang="en-US" smtClean="0"/>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6624F2-4EB9-D04F-A763-74289A6059DD}" type="slidenum">
              <a:rPr lang="en-US" smtClean="0"/>
              <a:t>‹#›</a:t>
            </a:fld>
            <a:endParaRPr lang="en-US"/>
          </a:p>
        </p:txBody>
      </p:sp>
    </p:spTree>
    <p:extLst>
      <p:ext uri="{BB962C8B-B14F-4D97-AF65-F5344CB8AC3E}">
        <p14:creationId xmlns:p14="http://schemas.microsoft.com/office/powerpoint/2010/main" val="21853751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charset="0"/>
                <a:ea typeface="ＭＳ Ｐゴシック" charset="0"/>
                <a:cs typeface="Arial" charset="0"/>
              </a:defRPr>
            </a:lvl1pPr>
            <a:lvl2pPr marL="37769195" indent="-37314313">
              <a:defRPr>
                <a:solidFill>
                  <a:schemeClr val="tx1"/>
                </a:solidFill>
                <a:latin typeface="Franklin Gothic Book" charset="0"/>
                <a:ea typeface="Arial" charset="0"/>
                <a:cs typeface="Arial" charset="0"/>
              </a:defRPr>
            </a:lvl2pPr>
            <a:lvl3pPr marL="1121626" indent="-224325">
              <a:defRPr>
                <a:solidFill>
                  <a:schemeClr val="tx1"/>
                </a:solidFill>
                <a:latin typeface="Franklin Gothic Book" charset="0"/>
                <a:ea typeface="Arial" charset="0"/>
                <a:cs typeface="Arial" charset="0"/>
              </a:defRPr>
            </a:lvl3pPr>
            <a:lvl4pPr marL="1570276" indent="-224325">
              <a:defRPr>
                <a:solidFill>
                  <a:schemeClr val="tx1"/>
                </a:solidFill>
                <a:latin typeface="Franklin Gothic Book" charset="0"/>
                <a:ea typeface="Arial" charset="0"/>
                <a:cs typeface="Arial" charset="0"/>
              </a:defRPr>
            </a:lvl4pPr>
            <a:lvl5pPr marL="2018927" indent="-224325">
              <a:defRPr>
                <a:solidFill>
                  <a:schemeClr val="tx1"/>
                </a:solidFill>
                <a:latin typeface="Franklin Gothic Book" charset="0"/>
                <a:ea typeface="Arial" charset="0"/>
                <a:cs typeface="Arial" charset="0"/>
              </a:defRPr>
            </a:lvl5pPr>
            <a:lvl6pPr marL="2467577" indent="-224325" eaLnBrk="0" fontAlgn="base" hangingPunct="0">
              <a:spcBef>
                <a:spcPct val="0"/>
              </a:spcBef>
              <a:spcAft>
                <a:spcPct val="0"/>
              </a:spcAft>
              <a:defRPr>
                <a:solidFill>
                  <a:schemeClr val="tx1"/>
                </a:solidFill>
                <a:latin typeface="Franklin Gothic Book" charset="0"/>
                <a:ea typeface="Arial" charset="0"/>
                <a:cs typeface="Arial" charset="0"/>
              </a:defRPr>
            </a:lvl6pPr>
            <a:lvl7pPr marL="2916227" indent="-224325" eaLnBrk="0" fontAlgn="base" hangingPunct="0">
              <a:spcBef>
                <a:spcPct val="0"/>
              </a:spcBef>
              <a:spcAft>
                <a:spcPct val="0"/>
              </a:spcAft>
              <a:defRPr>
                <a:solidFill>
                  <a:schemeClr val="tx1"/>
                </a:solidFill>
                <a:latin typeface="Franklin Gothic Book" charset="0"/>
                <a:ea typeface="Arial" charset="0"/>
                <a:cs typeface="Arial" charset="0"/>
              </a:defRPr>
            </a:lvl7pPr>
            <a:lvl8pPr marL="3364878" indent="-224325" eaLnBrk="0" fontAlgn="base" hangingPunct="0">
              <a:spcBef>
                <a:spcPct val="0"/>
              </a:spcBef>
              <a:spcAft>
                <a:spcPct val="0"/>
              </a:spcAft>
              <a:defRPr>
                <a:solidFill>
                  <a:schemeClr val="tx1"/>
                </a:solidFill>
                <a:latin typeface="Franklin Gothic Book" charset="0"/>
                <a:ea typeface="Arial" charset="0"/>
                <a:cs typeface="Arial" charset="0"/>
              </a:defRPr>
            </a:lvl8pPr>
            <a:lvl9pPr marL="3813528" indent="-224325" eaLnBrk="0" fontAlgn="base" hangingPunct="0">
              <a:spcBef>
                <a:spcPct val="0"/>
              </a:spcBef>
              <a:spcAft>
                <a:spcPct val="0"/>
              </a:spcAft>
              <a:defRPr>
                <a:solidFill>
                  <a:schemeClr val="tx1"/>
                </a:solidFill>
                <a:latin typeface="Franklin Gothic Book" charset="0"/>
                <a:ea typeface="Arial" charset="0"/>
                <a:cs typeface="Arial" charset="0"/>
              </a:defRPr>
            </a:lvl9pPr>
          </a:lstStyle>
          <a:p>
            <a:fld id="{6A389019-BDC9-C647-A54A-B5FB2B92F87E}" type="slidenum">
              <a:rPr lang="en-US"/>
              <a:pPr/>
              <a:t>1</a:t>
            </a:fld>
            <a:endParaRPr 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CA">
              <a:latin typeface="Calibri" charset="0"/>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Franklin Gothic Book" charset="0"/>
                <a:ea typeface="ＭＳ Ｐゴシック" charset="0"/>
                <a:cs typeface="Arial" charset="0"/>
              </a:defRPr>
            </a:lvl1pPr>
            <a:lvl2pPr marL="37769195" indent="-37314313">
              <a:defRPr>
                <a:solidFill>
                  <a:schemeClr val="tx1"/>
                </a:solidFill>
                <a:latin typeface="Franklin Gothic Book" charset="0"/>
                <a:ea typeface="Arial" charset="0"/>
                <a:cs typeface="Arial" charset="0"/>
              </a:defRPr>
            </a:lvl2pPr>
            <a:lvl3pPr marL="1121626" indent="-224325">
              <a:defRPr>
                <a:solidFill>
                  <a:schemeClr val="tx1"/>
                </a:solidFill>
                <a:latin typeface="Franklin Gothic Book" charset="0"/>
                <a:ea typeface="Arial" charset="0"/>
                <a:cs typeface="Arial" charset="0"/>
              </a:defRPr>
            </a:lvl3pPr>
            <a:lvl4pPr marL="1570276" indent="-224325">
              <a:defRPr>
                <a:solidFill>
                  <a:schemeClr val="tx1"/>
                </a:solidFill>
                <a:latin typeface="Franklin Gothic Book" charset="0"/>
                <a:ea typeface="Arial" charset="0"/>
                <a:cs typeface="Arial" charset="0"/>
              </a:defRPr>
            </a:lvl4pPr>
            <a:lvl5pPr marL="2018927" indent="-224325">
              <a:defRPr>
                <a:solidFill>
                  <a:schemeClr val="tx1"/>
                </a:solidFill>
                <a:latin typeface="Franklin Gothic Book" charset="0"/>
                <a:ea typeface="Arial" charset="0"/>
                <a:cs typeface="Arial" charset="0"/>
              </a:defRPr>
            </a:lvl5pPr>
            <a:lvl6pPr marL="2467577" indent="-224325" eaLnBrk="0" fontAlgn="base" hangingPunct="0">
              <a:spcBef>
                <a:spcPct val="0"/>
              </a:spcBef>
              <a:spcAft>
                <a:spcPct val="0"/>
              </a:spcAft>
              <a:defRPr>
                <a:solidFill>
                  <a:schemeClr val="tx1"/>
                </a:solidFill>
                <a:latin typeface="Franklin Gothic Book" charset="0"/>
                <a:ea typeface="Arial" charset="0"/>
                <a:cs typeface="Arial" charset="0"/>
              </a:defRPr>
            </a:lvl6pPr>
            <a:lvl7pPr marL="2916227" indent="-224325" eaLnBrk="0" fontAlgn="base" hangingPunct="0">
              <a:spcBef>
                <a:spcPct val="0"/>
              </a:spcBef>
              <a:spcAft>
                <a:spcPct val="0"/>
              </a:spcAft>
              <a:defRPr>
                <a:solidFill>
                  <a:schemeClr val="tx1"/>
                </a:solidFill>
                <a:latin typeface="Franklin Gothic Book" charset="0"/>
                <a:ea typeface="Arial" charset="0"/>
                <a:cs typeface="Arial" charset="0"/>
              </a:defRPr>
            </a:lvl7pPr>
            <a:lvl8pPr marL="3364878" indent="-224325" eaLnBrk="0" fontAlgn="base" hangingPunct="0">
              <a:spcBef>
                <a:spcPct val="0"/>
              </a:spcBef>
              <a:spcAft>
                <a:spcPct val="0"/>
              </a:spcAft>
              <a:defRPr>
                <a:solidFill>
                  <a:schemeClr val="tx1"/>
                </a:solidFill>
                <a:latin typeface="Franklin Gothic Book" charset="0"/>
                <a:ea typeface="Arial" charset="0"/>
                <a:cs typeface="Arial" charset="0"/>
              </a:defRPr>
            </a:lvl8pPr>
            <a:lvl9pPr marL="3813528" indent="-224325" eaLnBrk="0" fontAlgn="base" hangingPunct="0">
              <a:spcBef>
                <a:spcPct val="0"/>
              </a:spcBef>
              <a:spcAft>
                <a:spcPct val="0"/>
              </a:spcAft>
              <a:defRPr>
                <a:solidFill>
                  <a:schemeClr val="tx1"/>
                </a:solidFill>
                <a:latin typeface="Franklin Gothic Book" charset="0"/>
                <a:ea typeface="Arial" charset="0"/>
                <a:cs typeface="Arial" charset="0"/>
              </a:defRPr>
            </a:lvl9pPr>
          </a:lstStyle>
          <a:p>
            <a:fld id="{6A389019-BDC9-C647-A54A-B5FB2B92F87E}" type="slidenum">
              <a:rPr lang="en-US"/>
              <a:pPr/>
              <a:t>7</a:t>
            </a:fld>
            <a:endParaRPr lang="en-US"/>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spcBef>
                <a:spcPct val="0"/>
              </a:spcBef>
            </a:pPr>
            <a:endParaRPr lang="en-CA">
              <a:latin typeface="Calibri" charset="0"/>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800">
                <a:solidFill>
                  <a:schemeClr val="tx1"/>
                </a:solidFill>
                <a:latin typeface="Arial" charset="0"/>
                <a:ea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defRPr/>
            </a:pPr>
            <a:fld id="{38947E1A-DDBD-7249-BF38-59AA622A10F0}" type="slidenum">
              <a:rPr lang="en-US" sz="1200" smtClean="0"/>
              <a:pPr>
                <a:defRPr/>
              </a:pPr>
              <a:t>10</a:t>
            </a:fld>
            <a:endParaRPr lang="en-US" sz="1200"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800">
                <a:solidFill>
                  <a:schemeClr val="tx1"/>
                </a:solidFill>
                <a:latin typeface="Arial" charset="0"/>
                <a:ea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defRPr/>
            </a:pPr>
            <a:fld id="{F0723268-03CE-2943-829B-A0AF00CCEF50}" type="slidenum">
              <a:rPr lang="en-US" sz="1200" smtClean="0"/>
              <a:pPr>
                <a:defRPr/>
              </a:pPr>
              <a:t>11</a:t>
            </a:fld>
            <a:endParaRPr lang="en-US" sz="120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800">
                <a:solidFill>
                  <a:schemeClr val="tx1"/>
                </a:solidFill>
                <a:latin typeface="Arial" charset="0"/>
                <a:ea typeface="ＭＳ Ｐゴシック" charset="0"/>
              </a:defRPr>
            </a:lvl1pPr>
            <a:lvl2pPr marL="742950" indent="-285750">
              <a:defRPr sz="2800">
                <a:solidFill>
                  <a:schemeClr val="tx1"/>
                </a:solidFill>
                <a:latin typeface="Arial" charset="0"/>
                <a:ea typeface="ＭＳ Ｐゴシック" charset="0"/>
              </a:defRPr>
            </a:lvl2pPr>
            <a:lvl3pPr marL="1143000" indent="-228600">
              <a:defRPr sz="2800">
                <a:solidFill>
                  <a:schemeClr val="tx1"/>
                </a:solidFill>
                <a:latin typeface="Arial" charset="0"/>
                <a:ea typeface="ＭＳ Ｐゴシック" charset="0"/>
              </a:defRPr>
            </a:lvl3pPr>
            <a:lvl4pPr marL="1600200" indent="-228600">
              <a:defRPr sz="2800">
                <a:solidFill>
                  <a:schemeClr val="tx1"/>
                </a:solidFill>
                <a:latin typeface="Arial" charset="0"/>
                <a:ea typeface="ＭＳ Ｐゴシック" charset="0"/>
              </a:defRPr>
            </a:lvl4pPr>
            <a:lvl5pPr marL="2057400" indent="-228600">
              <a:defRPr sz="2800">
                <a:solidFill>
                  <a:schemeClr val="tx1"/>
                </a:solidFill>
                <a:latin typeface="Arial" charset="0"/>
                <a:ea typeface="ＭＳ Ｐゴシック" charset="0"/>
              </a:defRPr>
            </a:lvl5pPr>
            <a:lvl6pPr marL="2514600" indent="-228600" eaLnBrk="0" fontAlgn="base" hangingPunct="0">
              <a:spcBef>
                <a:spcPct val="0"/>
              </a:spcBef>
              <a:spcAft>
                <a:spcPct val="0"/>
              </a:spcAft>
              <a:defRPr sz="2800">
                <a:solidFill>
                  <a:schemeClr val="tx1"/>
                </a:solidFill>
                <a:latin typeface="Arial" charset="0"/>
                <a:ea typeface="ＭＳ Ｐゴシック" charset="0"/>
              </a:defRPr>
            </a:lvl6pPr>
            <a:lvl7pPr marL="2971800" indent="-228600" eaLnBrk="0" fontAlgn="base" hangingPunct="0">
              <a:spcBef>
                <a:spcPct val="0"/>
              </a:spcBef>
              <a:spcAft>
                <a:spcPct val="0"/>
              </a:spcAft>
              <a:defRPr sz="2800">
                <a:solidFill>
                  <a:schemeClr val="tx1"/>
                </a:solidFill>
                <a:latin typeface="Arial" charset="0"/>
                <a:ea typeface="ＭＳ Ｐゴシック" charset="0"/>
              </a:defRPr>
            </a:lvl7pPr>
            <a:lvl8pPr marL="3429000" indent="-228600" eaLnBrk="0" fontAlgn="base" hangingPunct="0">
              <a:spcBef>
                <a:spcPct val="0"/>
              </a:spcBef>
              <a:spcAft>
                <a:spcPct val="0"/>
              </a:spcAft>
              <a:defRPr sz="2800">
                <a:solidFill>
                  <a:schemeClr val="tx1"/>
                </a:solidFill>
                <a:latin typeface="Arial" charset="0"/>
                <a:ea typeface="ＭＳ Ｐゴシック" charset="0"/>
              </a:defRPr>
            </a:lvl8pPr>
            <a:lvl9pPr marL="3886200" indent="-228600" eaLnBrk="0" fontAlgn="base" hangingPunct="0">
              <a:spcBef>
                <a:spcPct val="0"/>
              </a:spcBef>
              <a:spcAft>
                <a:spcPct val="0"/>
              </a:spcAft>
              <a:defRPr sz="2800">
                <a:solidFill>
                  <a:schemeClr val="tx1"/>
                </a:solidFill>
                <a:latin typeface="Arial" charset="0"/>
                <a:ea typeface="ＭＳ Ｐゴシック" charset="0"/>
              </a:defRPr>
            </a:lvl9pPr>
          </a:lstStyle>
          <a:p>
            <a:pPr>
              <a:defRPr/>
            </a:pPr>
            <a:fld id="{92EA829E-F928-E744-AC56-9F1BDB37AED9}" type="slidenum">
              <a:rPr lang="en-US" sz="1200" smtClean="0"/>
              <a:pPr>
                <a:defRPr/>
              </a:pPr>
              <a:t>12</a:t>
            </a:fld>
            <a:endParaRPr lang="en-US" sz="120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eaLnBrk="1" hangingPunct="1">
              <a:defRPr/>
            </a:pPr>
            <a:endParaRPr lang="en-US">
              <a:latin typeface="Arial"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A0A011A-2AD1-134E-B2A8-A2F07DD2282A}" type="datetimeFigureOut">
              <a:rPr lang="en-US" smtClean="0"/>
              <a:t>10/3/2016</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9678354-3940-A346-A841-5853CEAEB97B}"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CA"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A0A011A-2AD1-134E-B2A8-A2F07DD2282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78354-3940-A346-A841-5853CEAEB97B}"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A0A011A-2AD1-134E-B2A8-A2F07DD2282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78354-3940-A346-A841-5853CEAEB97B}"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EA0A011A-2AD1-134E-B2A8-A2F07DD2282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78354-3940-A346-A841-5853CEAEB97B}" type="slidenum">
              <a:rPr lang="en-US" smtClean="0"/>
              <a:t>‹#›</a:t>
            </a:fld>
            <a:endParaRPr lang="en-US"/>
          </a:p>
        </p:txBody>
      </p:sp>
      <p:sp>
        <p:nvSpPr>
          <p:cNvPr id="11" name="Title 10"/>
          <p:cNvSpPr>
            <a:spLocks noGrp="1"/>
          </p:cNvSpPr>
          <p:nvPr>
            <p:ph type="title"/>
          </p:nvPr>
        </p:nvSpPr>
        <p:spPr/>
        <p:txBody>
          <a:bodyPr/>
          <a:lstStyle/>
          <a:p>
            <a:r>
              <a:rPr lang="en-CA"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CA"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EA0A011A-2AD1-134E-B2A8-A2F07DD2282A}" type="datetimeFigureOut">
              <a:rPr lang="en-US" smtClean="0"/>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78354-3940-A346-A841-5853CEAEB97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0A011A-2AD1-134E-B2A8-A2F07DD2282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78354-3940-A346-A841-5853CEAEB97B}"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CA"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EA0A011A-2AD1-134E-B2A8-A2F07DD2282A}" type="datetimeFigureOut">
              <a:rPr lang="en-US" smtClean="0"/>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678354-3940-A346-A841-5853CEAEB97B}"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dirty="0"/>
          </a:p>
        </p:txBody>
      </p:sp>
      <p:sp>
        <p:nvSpPr>
          <p:cNvPr id="3" name="Date Placeholder 2"/>
          <p:cNvSpPr>
            <a:spLocks noGrp="1"/>
          </p:cNvSpPr>
          <p:nvPr>
            <p:ph type="dt" sz="half" idx="10"/>
          </p:nvPr>
        </p:nvSpPr>
        <p:spPr/>
        <p:txBody>
          <a:bodyPr/>
          <a:lstStyle/>
          <a:p>
            <a:fld id="{EA0A011A-2AD1-134E-B2A8-A2F07DD2282A}" type="datetimeFigureOut">
              <a:rPr lang="en-US" smtClean="0"/>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78354-3940-A346-A841-5853CEAEB97B}"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011A-2AD1-134E-B2A8-A2F07DD2282A}" type="datetimeFigureOut">
              <a:rPr lang="en-US" smtClean="0"/>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78354-3940-A346-A841-5853CEAEB9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CA"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A0A011A-2AD1-134E-B2A8-A2F07DD2282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78354-3940-A346-A841-5853CEAEB9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CA"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EA0A011A-2AD1-134E-B2A8-A2F07DD2282A}" type="datetimeFigureOut">
              <a:rPr lang="en-US" smtClean="0"/>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78354-3940-A346-A841-5853CEAEB9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A0A011A-2AD1-134E-B2A8-A2F07DD2282A}" type="datetimeFigureOut">
              <a:rPr lang="en-US" smtClean="0"/>
              <a:t>10/3/2016</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9678354-3940-A346-A841-5853CEAEB9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mcM23M-CCo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51944" y="2971949"/>
            <a:ext cx="7756263" cy="1054250"/>
          </a:xfrm>
        </p:spPr>
        <p:txBody>
          <a:bodyPr/>
          <a:lstStyle/>
          <a:p>
            <a:pPr eaLnBrk="1" hangingPunct="1">
              <a:defRPr/>
            </a:pPr>
            <a:r>
              <a:rPr lang="en-US" dirty="0">
                <a:solidFill>
                  <a:schemeClr val="accent1">
                    <a:lumMod val="75000"/>
                  </a:schemeClr>
                </a:solidFill>
              </a:rPr>
              <a:t>Natural Selection</a:t>
            </a:r>
          </a:p>
        </p:txBody>
      </p:sp>
    </p:spTree>
    <p:extLst>
      <p:ext uri="{BB962C8B-B14F-4D97-AF65-F5344CB8AC3E}">
        <p14:creationId xmlns:p14="http://schemas.microsoft.com/office/powerpoint/2010/main" val="3681162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1429051" y="996303"/>
            <a:ext cx="7334250" cy="645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54" tIns="45431" rIns="90854" bIns="45431">
            <a:spAutoFit/>
          </a:bodyPr>
          <a:lstStyle>
            <a:lvl1pPr marL="254000" indent="-254000" defTabSz="1019175">
              <a:defRPr sz="2800">
                <a:solidFill>
                  <a:schemeClr val="tx1"/>
                </a:solidFill>
                <a:latin typeface="Arial" charset="0"/>
                <a:ea typeface="ＭＳ Ｐゴシック" charset="0"/>
              </a:defRPr>
            </a:lvl1pPr>
            <a:lvl2pPr marL="742950" indent="-285750" defTabSz="1019175">
              <a:defRPr sz="2800">
                <a:solidFill>
                  <a:schemeClr val="tx1"/>
                </a:solidFill>
                <a:latin typeface="Arial" charset="0"/>
                <a:ea typeface="ＭＳ Ｐゴシック" charset="0"/>
              </a:defRPr>
            </a:lvl2pPr>
            <a:lvl3pPr marL="1143000" indent="-228600" defTabSz="1019175">
              <a:defRPr sz="2800">
                <a:solidFill>
                  <a:schemeClr val="tx1"/>
                </a:solidFill>
                <a:latin typeface="Arial" charset="0"/>
                <a:ea typeface="ＭＳ Ｐゴシック" charset="0"/>
              </a:defRPr>
            </a:lvl3pPr>
            <a:lvl4pPr marL="1600200" indent="-228600" defTabSz="1019175">
              <a:defRPr sz="2800">
                <a:solidFill>
                  <a:schemeClr val="tx1"/>
                </a:solidFill>
                <a:latin typeface="Arial" charset="0"/>
                <a:ea typeface="ＭＳ Ｐゴシック" charset="0"/>
              </a:defRPr>
            </a:lvl4pPr>
            <a:lvl5pPr marL="2057400" indent="-228600" defTabSz="1019175">
              <a:defRPr sz="28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8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8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8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buClr>
                <a:srgbClr val="CC3300"/>
              </a:buClr>
              <a:buFont typeface="Wingdings" charset="0"/>
              <a:buNone/>
              <a:defRPr/>
            </a:pPr>
            <a:r>
              <a:rPr lang="en-US" sz="3600" dirty="0">
                <a:solidFill>
                  <a:srgbClr val="65281B"/>
                </a:solidFill>
                <a:cs typeface="Times New Roman" charset="0"/>
              </a:rPr>
              <a:t>Darwin on the HMS </a:t>
            </a:r>
            <a:r>
              <a:rPr lang="en-US" sz="3600" i="1" dirty="0">
                <a:solidFill>
                  <a:srgbClr val="65281B"/>
                </a:solidFill>
                <a:cs typeface="Times New Roman" charset="0"/>
              </a:rPr>
              <a:t>Beagle</a:t>
            </a:r>
            <a:endParaRPr lang="en-US" sz="3600" dirty="0">
              <a:solidFill>
                <a:srgbClr val="65281B"/>
              </a:solidFill>
              <a:cs typeface="Times New Roman" charset="0"/>
            </a:endParaRPr>
          </a:p>
        </p:txBody>
      </p:sp>
      <p:sp>
        <p:nvSpPr>
          <p:cNvPr id="8197" name="Text Box 30"/>
          <p:cNvSpPr txBox="1">
            <a:spLocks noChangeArrowheads="1"/>
          </p:cNvSpPr>
          <p:nvPr/>
        </p:nvSpPr>
        <p:spPr bwMode="auto">
          <a:xfrm>
            <a:off x="683316" y="2386340"/>
            <a:ext cx="7595152" cy="338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54" tIns="45431" rIns="90854" bIns="45431">
            <a:spAutoFit/>
          </a:bodyPr>
          <a:lstStyle>
            <a:lvl1pPr marL="254000" indent="-254000" defTabSz="1019175">
              <a:defRPr sz="2800">
                <a:solidFill>
                  <a:schemeClr val="tx1"/>
                </a:solidFill>
                <a:latin typeface="Arial" charset="0"/>
                <a:ea typeface="ＭＳ Ｐゴシック" charset="0"/>
              </a:defRPr>
            </a:lvl1pPr>
            <a:lvl2pPr marL="742950" indent="-285750" defTabSz="1019175">
              <a:defRPr sz="2800">
                <a:solidFill>
                  <a:schemeClr val="tx1"/>
                </a:solidFill>
                <a:latin typeface="Arial" charset="0"/>
                <a:ea typeface="ＭＳ Ｐゴシック" charset="0"/>
              </a:defRPr>
            </a:lvl2pPr>
            <a:lvl3pPr marL="1143000" indent="-228600" defTabSz="1019175">
              <a:defRPr sz="2800">
                <a:solidFill>
                  <a:schemeClr val="tx1"/>
                </a:solidFill>
                <a:latin typeface="Arial" charset="0"/>
                <a:ea typeface="ＭＳ Ｐゴシック" charset="0"/>
              </a:defRPr>
            </a:lvl3pPr>
            <a:lvl4pPr marL="1600200" indent="-228600" defTabSz="1019175">
              <a:defRPr sz="2800">
                <a:solidFill>
                  <a:schemeClr val="tx1"/>
                </a:solidFill>
                <a:latin typeface="Arial" charset="0"/>
                <a:ea typeface="ＭＳ Ｐゴシック" charset="0"/>
              </a:defRPr>
            </a:lvl4pPr>
            <a:lvl5pPr marL="2057400" indent="-228600" defTabSz="1019175">
              <a:defRPr sz="28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8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8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8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800">
                <a:solidFill>
                  <a:schemeClr val="tx1"/>
                </a:solidFill>
                <a:latin typeface="Arial" charset="0"/>
                <a:ea typeface="ＭＳ Ｐゴシック" charset="0"/>
              </a:defRPr>
            </a:lvl9pPr>
          </a:lstStyle>
          <a:p>
            <a:pPr>
              <a:buClr>
                <a:srgbClr val="A6000D"/>
              </a:buClr>
              <a:buFont typeface="Wingdings" charset="0"/>
              <a:buChar char="§"/>
              <a:defRPr/>
            </a:pPr>
            <a:r>
              <a:rPr lang="en-US" sz="2600" dirty="0">
                <a:solidFill>
                  <a:srgbClr val="000000"/>
                </a:solidFill>
                <a:latin typeface="Franklin Gothic Book"/>
                <a:cs typeface="Franklin Gothic Book"/>
              </a:rPr>
              <a:t>Darwin’s role on the ship was as naturalist and companion to the captain</a:t>
            </a:r>
            <a:r>
              <a:rPr lang="en-US" sz="2600" dirty="0" smtClean="0">
                <a:solidFill>
                  <a:srgbClr val="000000"/>
                </a:solidFill>
                <a:latin typeface="Franklin Gothic Book"/>
                <a:cs typeface="Franklin Gothic Book"/>
              </a:rPr>
              <a:t>.</a:t>
            </a:r>
            <a:r>
              <a:rPr lang="en-US" sz="2600" dirty="0">
                <a:solidFill>
                  <a:srgbClr val="000000"/>
                </a:solidFill>
                <a:latin typeface="Franklin Gothic Book"/>
                <a:cs typeface="Franklin Gothic Book"/>
              </a:rPr>
              <a:t> </a:t>
            </a:r>
            <a:endParaRPr lang="en-US" sz="2600" dirty="0" smtClean="0">
              <a:solidFill>
                <a:srgbClr val="000000"/>
              </a:solidFill>
              <a:latin typeface="Franklin Gothic Book"/>
              <a:cs typeface="Franklin Gothic Book"/>
            </a:endParaRPr>
          </a:p>
          <a:p>
            <a:pPr>
              <a:buClr>
                <a:srgbClr val="A6000D"/>
              </a:buClr>
              <a:buFont typeface="Wingdings" charset="0"/>
              <a:buChar char="§"/>
              <a:defRPr/>
            </a:pPr>
            <a:endParaRPr lang="en-US" sz="2600" dirty="0">
              <a:solidFill>
                <a:srgbClr val="000000"/>
              </a:solidFill>
              <a:latin typeface="Franklin Gothic Book"/>
              <a:cs typeface="Franklin Gothic Book"/>
            </a:endParaRPr>
          </a:p>
          <a:p>
            <a:pPr marL="0" indent="0">
              <a:buClr>
                <a:srgbClr val="A6000D"/>
              </a:buClr>
              <a:defRPr/>
            </a:pPr>
            <a:endParaRPr lang="en-US" sz="2600" dirty="0" smtClean="0">
              <a:solidFill>
                <a:srgbClr val="000000"/>
              </a:solidFill>
              <a:latin typeface="Franklin Gothic Book"/>
              <a:cs typeface="Franklin Gothic Book"/>
            </a:endParaRPr>
          </a:p>
          <a:p>
            <a:pPr>
              <a:buClr>
                <a:srgbClr val="A6000D"/>
              </a:buClr>
              <a:buFont typeface="Wingdings" charset="0"/>
              <a:buChar char="§"/>
              <a:defRPr/>
            </a:pPr>
            <a:r>
              <a:rPr lang="en-US" sz="2600" dirty="0" smtClean="0">
                <a:solidFill>
                  <a:srgbClr val="000000"/>
                </a:solidFill>
                <a:latin typeface="Franklin Gothic Book"/>
                <a:cs typeface="Franklin Gothic Book"/>
              </a:rPr>
              <a:t>His </a:t>
            </a:r>
            <a:r>
              <a:rPr lang="en-US" sz="2600" dirty="0">
                <a:solidFill>
                  <a:srgbClr val="000000"/>
                </a:solidFill>
                <a:latin typeface="Franklin Gothic Book"/>
                <a:cs typeface="Franklin Gothic Book"/>
              </a:rPr>
              <a:t>job was to collect biological and geological specimens during the ship’s travel</a:t>
            </a:r>
            <a:r>
              <a:rPr lang="en-US" sz="2600" dirty="0" smtClean="0">
                <a:solidFill>
                  <a:srgbClr val="000000"/>
                </a:solidFill>
                <a:latin typeface="Franklin Gothic Book"/>
                <a:cs typeface="Franklin Gothic Book"/>
              </a:rPr>
              <a:t>.</a:t>
            </a:r>
          </a:p>
          <a:p>
            <a:pPr marL="0" indent="0" eaLnBrk="1" hangingPunct="1">
              <a:buClr>
                <a:srgbClr val="A6000D"/>
              </a:buClr>
              <a:defRPr/>
            </a:pPr>
            <a:endParaRPr lang="en-US" sz="2900" dirty="0" smtClean="0">
              <a:solidFill>
                <a:srgbClr val="000000"/>
              </a:solidFill>
              <a:cs typeface="Times New Roman" charset="0"/>
            </a:endParaRPr>
          </a:p>
          <a:p>
            <a:pPr marL="0" indent="0" eaLnBrk="1" hangingPunct="1">
              <a:buClr>
                <a:srgbClr val="A6000D"/>
              </a:buClr>
              <a:defRPr/>
            </a:pPr>
            <a:endParaRPr lang="en-US" sz="2900" dirty="0">
              <a:solidFill>
                <a:srgbClr val="000000"/>
              </a:solidFill>
              <a:cs typeface="Times New Roman" charset="0"/>
            </a:endParaRPr>
          </a:p>
        </p:txBody>
      </p:sp>
    </p:spTree>
    <p:custDataLst>
      <p:tags r:id="rId1"/>
    </p:custDataLst>
    <p:extLst>
      <p:ext uri="{BB962C8B-B14F-4D97-AF65-F5344CB8AC3E}">
        <p14:creationId xmlns:p14="http://schemas.microsoft.com/office/powerpoint/2010/main" val="19390531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3"/>
          <p:cNvSpPr txBox="1">
            <a:spLocks noChangeArrowheads="1"/>
          </p:cNvSpPr>
          <p:nvPr/>
        </p:nvSpPr>
        <p:spPr bwMode="auto">
          <a:xfrm>
            <a:off x="1848529" y="1036929"/>
            <a:ext cx="5259264" cy="645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854" tIns="45431" rIns="90854" bIns="45431">
            <a:spAutoFit/>
          </a:bodyPr>
          <a:lstStyle>
            <a:lvl1pPr marL="254000" indent="-254000" defTabSz="1019175">
              <a:defRPr sz="2800">
                <a:solidFill>
                  <a:schemeClr val="tx1"/>
                </a:solidFill>
                <a:latin typeface="Arial" charset="0"/>
                <a:ea typeface="ＭＳ Ｐゴシック" charset="0"/>
              </a:defRPr>
            </a:lvl1pPr>
            <a:lvl2pPr marL="742950" indent="-285750" defTabSz="1019175">
              <a:defRPr sz="2800">
                <a:solidFill>
                  <a:schemeClr val="tx1"/>
                </a:solidFill>
                <a:latin typeface="Arial" charset="0"/>
                <a:ea typeface="ＭＳ Ｐゴシック" charset="0"/>
              </a:defRPr>
            </a:lvl2pPr>
            <a:lvl3pPr marL="1143000" indent="-228600" defTabSz="1019175">
              <a:defRPr sz="2800">
                <a:solidFill>
                  <a:schemeClr val="tx1"/>
                </a:solidFill>
                <a:latin typeface="Arial" charset="0"/>
                <a:ea typeface="ＭＳ Ｐゴシック" charset="0"/>
              </a:defRPr>
            </a:lvl3pPr>
            <a:lvl4pPr marL="1600200" indent="-228600" defTabSz="1019175">
              <a:defRPr sz="2800">
                <a:solidFill>
                  <a:schemeClr val="tx1"/>
                </a:solidFill>
                <a:latin typeface="Arial" charset="0"/>
                <a:ea typeface="ＭＳ Ｐゴシック" charset="0"/>
              </a:defRPr>
            </a:lvl4pPr>
            <a:lvl5pPr marL="2057400" indent="-228600" defTabSz="1019175">
              <a:defRPr sz="28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8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8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8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buClr>
                <a:srgbClr val="CC3300"/>
              </a:buClr>
              <a:buFont typeface="Wingdings" charset="0"/>
              <a:buNone/>
              <a:defRPr/>
            </a:pPr>
            <a:r>
              <a:rPr lang="en-US" sz="3600" dirty="0">
                <a:solidFill>
                  <a:srgbClr val="65281B"/>
                </a:solidFill>
                <a:cs typeface="Times New Roman" charset="0"/>
              </a:rPr>
              <a:t>The Gal</a:t>
            </a:r>
            <a:r>
              <a:rPr lang="en-US" sz="3600" dirty="0">
                <a:solidFill>
                  <a:srgbClr val="65281B"/>
                </a:solidFill>
                <a:cs typeface="Arial" charset="0"/>
              </a:rPr>
              <a:t>ápagos Islands</a:t>
            </a:r>
          </a:p>
        </p:txBody>
      </p:sp>
      <p:sp>
        <p:nvSpPr>
          <p:cNvPr id="10244" name="Text Box 6"/>
          <p:cNvSpPr txBox="1">
            <a:spLocks noChangeArrowheads="1"/>
          </p:cNvSpPr>
          <p:nvPr/>
        </p:nvSpPr>
        <p:spPr bwMode="auto">
          <a:xfrm>
            <a:off x="464550" y="2309385"/>
            <a:ext cx="7793935" cy="386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54" tIns="45431" rIns="90854" bIns="45431">
            <a:spAutoFit/>
          </a:bodyPr>
          <a:lstStyle>
            <a:lvl1pPr marL="254000" indent="-254000" defTabSz="1019175">
              <a:defRPr sz="2800">
                <a:solidFill>
                  <a:schemeClr val="tx1"/>
                </a:solidFill>
                <a:latin typeface="Arial" charset="0"/>
                <a:ea typeface="ＭＳ Ｐゴシック" charset="0"/>
              </a:defRPr>
            </a:lvl1pPr>
            <a:lvl2pPr marL="742950" indent="-285750" defTabSz="1019175">
              <a:defRPr sz="2800">
                <a:solidFill>
                  <a:schemeClr val="tx1"/>
                </a:solidFill>
                <a:latin typeface="Arial" charset="0"/>
                <a:ea typeface="ＭＳ Ｐゴシック" charset="0"/>
              </a:defRPr>
            </a:lvl2pPr>
            <a:lvl3pPr marL="1143000" indent="-228600" defTabSz="1019175">
              <a:defRPr sz="2800">
                <a:solidFill>
                  <a:schemeClr val="tx1"/>
                </a:solidFill>
                <a:latin typeface="Arial" charset="0"/>
                <a:ea typeface="ＭＳ Ｐゴシック" charset="0"/>
              </a:defRPr>
            </a:lvl3pPr>
            <a:lvl4pPr marL="1600200" indent="-228600" defTabSz="1019175">
              <a:defRPr sz="2800">
                <a:solidFill>
                  <a:schemeClr val="tx1"/>
                </a:solidFill>
                <a:latin typeface="Arial" charset="0"/>
                <a:ea typeface="ＭＳ Ｐゴシック" charset="0"/>
              </a:defRPr>
            </a:lvl4pPr>
            <a:lvl5pPr marL="2057400" indent="-228600" defTabSz="1019175">
              <a:defRPr sz="28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8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8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8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800">
                <a:solidFill>
                  <a:schemeClr val="tx1"/>
                </a:solidFill>
                <a:latin typeface="Arial" charset="0"/>
                <a:ea typeface="ＭＳ Ｐゴシック" charset="0"/>
              </a:defRPr>
            </a:lvl9pPr>
          </a:lstStyle>
          <a:p>
            <a:pPr>
              <a:buClr>
                <a:srgbClr val="A6000D"/>
              </a:buClr>
              <a:buFont typeface="Wingdings" charset="0"/>
              <a:buChar char="§"/>
              <a:defRPr/>
            </a:pPr>
            <a:r>
              <a:rPr lang="en-US" sz="2400" dirty="0">
                <a:solidFill>
                  <a:srgbClr val="000000"/>
                </a:solidFill>
                <a:cs typeface="Times New Roman" charset="0"/>
              </a:rPr>
              <a:t>The crew only stayed in Galapagos Islands for 5 weeks, but the research that was brought back to Europe </a:t>
            </a:r>
            <a:r>
              <a:rPr lang="en-US" sz="2400" dirty="0" smtClean="0">
                <a:solidFill>
                  <a:srgbClr val="000000"/>
                </a:solidFill>
                <a:cs typeface="Times New Roman" charset="0"/>
              </a:rPr>
              <a:t>from </a:t>
            </a:r>
            <a:r>
              <a:rPr lang="en-US" sz="2400" dirty="0">
                <a:solidFill>
                  <a:srgbClr val="000000"/>
                </a:solidFill>
                <a:cs typeface="Times New Roman" charset="0"/>
              </a:rPr>
              <a:t>that particular region was revolutionary. </a:t>
            </a:r>
            <a:endParaRPr lang="en-US" sz="2400" dirty="0" smtClean="0">
              <a:solidFill>
                <a:srgbClr val="000000"/>
              </a:solidFill>
              <a:cs typeface="Times New Roman" charset="0"/>
            </a:endParaRPr>
          </a:p>
          <a:p>
            <a:pPr marL="0" indent="0">
              <a:buClr>
                <a:srgbClr val="A6000D"/>
              </a:buClr>
              <a:defRPr/>
            </a:pPr>
            <a:endParaRPr lang="en-US" sz="2400" dirty="0" smtClean="0">
              <a:solidFill>
                <a:srgbClr val="000000"/>
              </a:solidFill>
              <a:cs typeface="Times New Roman" charset="0"/>
            </a:endParaRPr>
          </a:p>
          <a:p>
            <a:pPr eaLnBrk="1" hangingPunct="1">
              <a:buClr>
                <a:srgbClr val="A6000D"/>
              </a:buClr>
              <a:buFont typeface="Wingdings" charset="0"/>
              <a:buChar char="§"/>
              <a:defRPr/>
            </a:pPr>
            <a:r>
              <a:rPr lang="en-US" sz="2400" dirty="0" smtClean="0">
                <a:solidFill>
                  <a:srgbClr val="000000"/>
                </a:solidFill>
                <a:cs typeface="Times New Roman" charset="0"/>
              </a:rPr>
              <a:t>Darwin began to collect mockingbirds, finches, and other animals on the four islands.</a:t>
            </a:r>
          </a:p>
          <a:p>
            <a:pPr marL="0" indent="0" eaLnBrk="1" hangingPunct="1">
              <a:buClr>
                <a:srgbClr val="A6000D"/>
              </a:buClr>
              <a:defRPr/>
            </a:pPr>
            <a:endParaRPr lang="en-US" sz="2400" dirty="0" smtClean="0">
              <a:solidFill>
                <a:srgbClr val="000000"/>
              </a:solidFill>
              <a:cs typeface="Times New Roman" charset="0"/>
            </a:endParaRPr>
          </a:p>
          <a:p>
            <a:pPr>
              <a:buClr>
                <a:srgbClr val="A6000D"/>
              </a:buClr>
              <a:buFont typeface="Wingdings" charset="0"/>
              <a:buChar char="§"/>
              <a:defRPr/>
            </a:pPr>
            <a:r>
              <a:rPr lang="en-US" sz="2400" dirty="0" smtClean="0">
                <a:solidFill>
                  <a:srgbClr val="000000"/>
                </a:solidFill>
                <a:cs typeface="Times New Roman" charset="0"/>
              </a:rPr>
              <a:t>He noticed that the different islands seemed to have their own, slightly different varieties of animals. </a:t>
            </a:r>
            <a:endParaRPr lang="en-US" sz="2900" dirty="0" smtClean="0">
              <a:solidFill>
                <a:srgbClr val="000000"/>
              </a:solidFill>
              <a:cs typeface="Times New Roman" charset="0"/>
            </a:endParaRPr>
          </a:p>
          <a:p>
            <a:pPr eaLnBrk="1" hangingPunct="1">
              <a:buClr>
                <a:srgbClr val="A6000D"/>
              </a:buClr>
              <a:buFont typeface="Wingdings" charset="0"/>
              <a:buChar char="§"/>
              <a:defRPr/>
            </a:pPr>
            <a:endParaRPr lang="en-US" sz="2900" dirty="0">
              <a:solidFill>
                <a:srgbClr val="000000"/>
              </a:solidFill>
              <a:cs typeface="Times New Roman" charset="0"/>
            </a:endParaRPr>
          </a:p>
        </p:txBody>
      </p:sp>
    </p:spTree>
    <p:custDataLst>
      <p:tags r:id="rId1"/>
    </p:custDataLst>
    <p:extLst>
      <p:ext uri="{BB962C8B-B14F-4D97-AF65-F5344CB8AC3E}">
        <p14:creationId xmlns:p14="http://schemas.microsoft.com/office/powerpoint/2010/main" val="19230614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3"/>
          <p:cNvSpPr txBox="1">
            <a:spLocks noChangeArrowheads="1"/>
          </p:cNvSpPr>
          <p:nvPr/>
        </p:nvSpPr>
        <p:spPr bwMode="auto">
          <a:xfrm>
            <a:off x="593587" y="1908361"/>
            <a:ext cx="3159815" cy="3107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54" tIns="45431" rIns="90854" bIns="45431">
            <a:spAutoFit/>
          </a:bodyPr>
          <a:lstStyle>
            <a:lvl1pPr marL="254000" indent="-254000" defTabSz="1019175">
              <a:defRPr sz="2800">
                <a:solidFill>
                  <a:schemeClr val="tx1"/>
                </a:solidFill>
                <a:latin typeface="Arial" charset="0"/>
                <a:ea typeface="ＭＳ Ｐゴシック" charset="0"/>
              </a:defRPr>
            </a:lvl1pPr>
            <a:lvl2pPr marL="742950" indent="-285750" defTabSz="1019175">
              <a:defRPr sz="2800">
                <a:solidFill>
                  <a:schemeClr val="tx1"/>
                </a:solidFill>
                <a:latin typeface="Arial" charset="0"/>
                <a:ea typeface="ＭＳ Ｐゴシック" charset="0"/>
              </a:defRPr>
            </a:lvl2pPr>
            <a:lvl3pPr marL="1143000" indent="-228600" defTabSz="1019175">
              <a:defRPr sz="2800">
                <a:solidFill>
                  <a:schemeClr val="tx1"/>
                </a:solidFill>
                <a:latin typeface="Arial" charset="0"/>
                <a:ea typeface="ＭＳ Ｐゴシック" charset="0"/>
              </a:defRPr>
            </a:lvl3pPr>
            <a:lvl4pPr marL="1600200" indent="-228600" defTabSz="1019175">
              <a:defRPr sz="2800">
                <a:solidFill>
                  <a:schemeClr val="tx1"/>
                </a:solidFill>
                <a:latin typeface="Arial" charset="0"/>
                <a:ea typeface="ＭＳ Ｐゴシック" charset="0"/>
              </a:defRPr>
            </a:lvl4pPr>
            <a:lvl5pPr marL="2057400" indent="-228600" defTabSz="1019175">
              <a:defRPr sz="28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8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8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8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buClr>
                <a:srgbClr val="A6000D"/>
              </a:buClr>
              <a:buFont typeface="Wingdings" charset="0"/>
              <a:buChar char="§"/>
              <a:defRPr/>
            </a:pPr>
            <a:r>
              <a:rPr lang="en-US" dirty="0">
                <a:solidFill>
                  <a:srgbClr val="000000"/>
                </a:solidFill>
                <a:cs typeface="Times New Roman" charset="0"/>
              </a:rPr>
              <a:t>Almost every specimen that Darwin had collected on the islands was new to European scientists.</a:t>
            </a:r>
            <a:endParaRPr lang="en-US" dirty="0">
              <a:solidFill>
                <a:srgbClr val="000000"/>
              </a:solidFill>
              <a:cs typeface="Arial" charset="0"/>
            </a:endParaRPr>
          </a:p>
        </p:txBody>
      </p:sp>
      <p:sp>
        <p:nvSpPr>
          <p:cNvPr id="12292" name="Text Box 8"/>
          <p:cNvSpPr txBox="1">
            <a:spLocks noChangeArrowheads="1"/>
          </p:cNvSpPr>
          <p:nvPr/>
        </p:nvSpPr>
        <p:spPr bwMode="auto">
          <a:xfrm>
            <a:off x="683316" y="5235023"/>
            <a:ext cx="7798076" cy="953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854" tIns="45431" rIns="90854" bIns="45431">
            <a:spAutoFit/>
          </a:bodyPr>
          <a:lstStyle>
            <a:lvl1pPr marL="254000" indent="-254000" defTabSz="1019175">
              <a:defRPr sz="2800">
                <a:solidFill>
                  <a:schemeClr val="tx1"/>
                </a:solidFill>
                <a:latin typeface="Arial" charset="0"/>
                <a:ea typeface="ＭＳ Ｐゴシック" charset="0"/>
              </a:defRPr>
            </a:lvl1pPr>
            <a:lvl2pPr marL="742950" indent="-285750" defTabSz="1019175">
              <a:defRPr sz="2800">
                <a:solidFill>
                  <a:schemeClr val="tx1"/>
                </a:solidFill>
                <a:latin typeface="Arial" charset="0"/>
                <a:ea typeface="ＭＳ Ｐゴシック" charset="0"/>
              </a:defRPr>
            </a:lvl2pPr>
            <a:lvl3pPr marL="1143000" indent="-228600" defTabSz="1019175">
              <a:defRPr sz="2800">
                <a:solidFill>
                  <a:schemeClr val="tx1"/>
                </a:solidFill>
                <a:latin typeface="Arial" charset="0"/>
                <a:ea typeface="ＭＳ Ｐゴシック" charset="0"/>
              </a:defRPr>
            </a:lvl3pPr>
            <a:lvl4pPr marL="1600200" indent="-228600" defTabSz="1019175">
              <a:defRPr sz="2800">
                <a:solidFill>
                  <a:schemeClr val="tx1"/>
                </a:solidFill>
                <a:latin typeface="Arial" charset="0"/>
                <a:ea typeface="ＭＳ Ｐゴシック" charset="0"/>
              </a:defRPr>
            </a:lvl4pPr>
            <a:lvl5pPr marL="2057400" indent="-228600" defTabSz="1019175">
              <a:defRPr sz="2800">
                <a:solidFill>
                  <a:schemeClr val="tx1"/>
                </a:solidFill>
                <a:latin typeface="Arial" charset="0"/>
                <a:ea typeface="ＭＳ Ｐゴシック" charset="0"/>
              </a:defRPr>
            </a:lvl5pPr>
            <a:lvl6pPr marL="2514600" indent="-228600" defTabSz="1019175" eaLnBrk="0" fontAlgn="base" hangingPunct="0">
              <a:spcBef>
                <a:spcPct val="0"/>
              </a:spcBef>
              <a:spcAft>
                <a:spcPct val="0"/>
              </a:spcAft>
              <a:defRPr sz="2800">
                <a:solidFill>
                  <a:schemeClr val="tx1"/>
                </a:solidFill>
                <a:latin typeface="Arial" charset="0"/>
                <a:ea typeface="ＭＳ Ｐゴシック" charset="0"/>
              </a:defRPr>
            </a:lvl6pPr>
            <a:lvl7pPr marL="2971800" indent="-228600" defTabSz="1019175" eaLnBrk="0" fontAlgn="base" hangingPunct="0">
              <a:spcBef>
                <a:spcPct val="0"/>
              </a:spcBef>
              <a:spcAft>
                <a:spcPct val="0"/>
              </a:spcAft>
              <a:defRPr sz="2800">
                <a:solidFill>
                  <a:schemeClr val="tx1"/>
                </a:solidFill>
                <a:latin typeface="Arial" charset="0"/>
                <a:ea typeface="ＭＳ Ｐゴシック" charset="0"/>
              </a:defRPr>
            </a:lvl7pPr>
            <a:lvl8pPr marL="3429000" indent="-228600" defTabSz="1019175" eaLnBrk="0" fontAlgn="base" hangingPunct="0">
              <a:spcBef>
                <a:spcPct val="0"/>
              </a:spcBef>
              <a:spcAft>
                <a:spcPct val="0"/>
              </a:spcAft>
              <a:defRPr sz="2800">
                <a:solidFill>
                  <a:schemeClr val="tx1"/>
                </a:solidFill>
                <a:latin typeface="Arial" charset="0"/>
                <a:ea typeface="ＭＳ Ｐゴシック" charset="0"/>
              </a:defRPr>
            </a:lvl8pPr>
            <a:lvl9pPr marL="3886200" indent="-228600" defTabSz="1019175" eaLnBrk="0" fontAlgn="base" hangingPunct="0">
              <a:spcBef>
                <a:spcPct val="0"/>
              </a:spcBef>
              <a:spcAft>
                <a:spcPct val="0"/>
              </a:spcAft>
              <a:defRPr sz="2800">
                <a:solidFill>
                  <a:schemeClr val="tx1"/>
                </a:solidFill>
                <a:latin typeface="Arial" charset="0"/>
                <a:ea typeface="ＭＳ Ｐゴシック" charset="0"/>
              </a:defRPr>
            </a:lvl9pPr>
          </a:lstStyle>
          <a:p>
            <a:pPr eaLnBrk="1" hangingPunct="1">
              <a:buClr>
                <a:srgbClr val="A6000D"/>
              </a:buClr>
              <a:buFont typeface="Wingdings" charset="0"/>
              <a:buChar char="§"/>
              <a:defRPr/>
            </a:pPr>
            <a:r>
              <a:rPr lang="en-US" dirty="0">
                <a:solidFill>
                  <a:srgbClr val="000000"/>
                </a:solidFill>
                <a:cs typeface="Times New Roman" charset="0"/>
              </a:rPr>
              <a:t>Populations from the mainland changed after reaching the Gal</a:t>
            </a:r>
            <a:r>
              <a:rPr lang="en-US" dirty="0">
                <a:solidFill>
                  <a:srgbClr val="000000"/>
                </a:solidFill>
                <a:cs typeface="Arial" charset="0"/>
              </a:rPr>
              <a:t>ápagos.</a:t>
            </a:r>
          </a:p>
        </p:txBody>
      </p:sp>
      <p:pic>
        <p:nvPicPr>
          <p:cNvPr id="14340" name="Picture 9" descr="ch 15 im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8271" y="1861165"/>
            <a:ext cx="4969565" cy="3155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411481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4433" y="2085235"/>
            <a:ext cx="7990319" cy="4474212"/>
          </a:xfrm>
        </p:spPr>
        <p:txBody>
          <a:bodyPr>
            <a:normAutofit fontScale="92500" lnSpcReduction="20000"/>
          </a:bodyPr>
          <a:lstStyle/>
          <a:p>
            <a:pPr>
              <a:lnSpc>
                <a:spcPct val="90000"/>
              </a:lnSpc>
            </a:pPr>
            <a:r>
              <a:rPr lang="en-US" dirty="0" smtClean="0">
                <a:latin typeface="Franklin Gothic Book"/>
                <a:ea typeface="ＭＳ Ｐゴシック" charset="0"/>
                <a:cs typeface="Franklin Gothic Book"/>
              </a:rPr>
              <a:t>Perhaps the best known of the Darwin’s species he collected were what are now called “Darwin’s Finches”</a:t>
            </a:r>
          </a:p>
          <a:p>
            <a:pPr marL="0" indent="0">
              <a:lnSpc>
                <a:spcPct val="90000"/>
              </a:lnSpc>
              <a:buNone/>
            </a:pPr>
            <a:endParaRPr lang="en-US" dirty="0">
              <a:latin typeface="Franklin Gothic Book"/>
              <a:ea typeface="ＭＳ Ｐゴシック" charset="0"/>
              <a:cs typeface="Franklin Gothic Book"/>
            </a:endParaRPr>
          </a:p>
          <a:p>
            <a:pPr>
              <a:lnSpc>
                <a:spcPct val="90000"/>
              </a:lnSpc>
            </a:pPr>
            <a:r>
              <a:rPr lang="en-US" dirty="0" smtClean="0">
                <a:latin typeface="Franklin Gothic Book"/>
                <a:ea typeface="ＭＳ Ｐゴシック" charset="0"/>
                <a:cs typeface="Franklin Gothic Book"/>
              </a:rPr>
              <a:t>Darwin brought back his research on the finches to Europe and enlisted the help of John Gould who was a celebrated ornithologist of England. </a:t>
            </a:r>
          </a:p>
          <a:p>
            <a:pPr marL="0" indent="0">
              <a:lnSpc>
                <a:spcPct val="90000"/>
              </a:lnSpc>
              <a:buNone/>
            </a:pPr>
            <a:endParaRPr lang="en-US" dirty="0" smtClean="0">
              <a:latin typeface="Franklin Gothic Book"/>
              <a:ea typeface="ＭＳ Ｐゴシック" charset="0"/>
              <a:cs typeface="Franklin Gothic Book"/>
            </a:endParaRPr>
          </a:p>
          <a:p>
            <a:pPr>
              <a:lnSpc>
                <a:spcPct val="90000"/>
              </a:lnSpc>
            </a:pPr>
            <a:r>
              <a:rPr lang="en-US" dirty="0">
                <a:latin typeface="Franklin Gothic Book"/>
                <a:cs typeface="Franklin Gothic Book"/>
              </a:rPr>
              <a:t>Gould was surprised to see the differences in the beaks of the birds and identified the 14 different specimens as actual different species - 12 of which were brand new species. </a:t>
            </a:r>
            <a:endParaRPr lang="en-US" dirty="0" smtClean="0">
              <a:latin typeface="Franklin Gothic Book"/>
              <a:cs typeface="Franklin Gothic Book"/>
            </a:endParaRPr>
          </a:p>
          <a:p>
            <a:pPr marL="0" indent="0">
              <a:lnSpc>
                <a:spcPct val="90000"/>
              </a:lnSpc>
              <a:buNone/>
            </a:pPr>
            <a:endParaRPr lang="en-US" dirty="0" smtClean="0">
              <a:latin typeface="Franklin Gothic Book"/>
              <a:cs typeface="Franklin Gothic Book"/>
            </a:endParaRPr>
          </a:p>
          <a:p>
            <a:pPr>
              <a:lnSpc>
                <a:spcPct val="90000"/>
              </a:lnSpc>
            </a:pPr>
            <a:r>
              <a:rPr lang="en-US" dirty="0" smtClean="0">
                <a:latin typeface="Franklin Gothic Book"/>
                <a:cs typeface="Franklin Gothic Book"/>
              </a:rPr>
              <a:t>He </a:t>
            </a:r>
            <a:r>
              <a:rPr lang="en-US" dirty="0">
                <a:latin typeface="Franklin Gothic Book"/>
                <a:cs typeface="Franklin Gothic Book"/>
              </a:rPr>
              <a:t>had not seen these species anywhere else before and concluded they were unique to the Galapagos Islands. The other, similar, birds Darwin had brought back from the South American mainland were much more common, but different than the new Galapagos species.</a:t>
            </a:r>
            <a:endParaRPr lang="en-US" dirty="0" smtClean="0">
              <a:latin typeface="Franklin Gothic Book"/>
              <a:ea typeface="ＭＳ Ｐゴシック" charset="0"/>
              <a:cs typeface="Franklin Gothic Book"/>
            </a:endParaRPr>
          </a:p>
          <a:p>
            <a:pPr>
              <a:lnSpc>
                <a:spcPct val="90000"/>
              </a:lnSpc>
            </a:pPr>
            <a:endParaRPr lang="en-US" dirty="0" smtClean="0">
              <a:latin typeface="Franklin Gothic Book" charset="0"/>
              <a:ea typeface="ＭＳ Ｐゴシック" charset="0"/>
              <a:cs typeface="ＭＳ Ｐゴシック" charset="0"/>
            </a:endParaRPr>
          </a:p>
        </p:txBody>
      </p:sp>
      <p:sp>
        <p:nvSpPr>
          <p:cNvPr id="3" name="Title 2"/>
          <p:cNvSpPr>
            <a:spLocks noGrp="1"/>
          </p:cNvSpPr>
          <p:nvPr>
            <p:ph type="title"/>
          </p:nvPr>
        </p:nvSpPr>
        <p:spPr/>
        <p:txBody>
          <a:bodyPr/>
          <a:lstStyle/>
          <a:p>
            <a:r>
              <a:rPr lang="en-US" dirty="0" smtClean="0"/>
              <a:t>Darwin’s Finches</a:t>
            </a:r>
            <a:endParaRPr lang="en-US" dirty="0"/>
          </a:p>
        </p:txBody>
      </p:sp>
    </p:spTree>
    <p:extLst>
      <p:ext uri="{BB962C8B-B14F-4D97-AF65-F5344CB8AC3E}">
        <p14:creationId xmlns:p14="http://schemas.microsoft.com/office/powerpoint/2010/main" val="20742055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4729" y="2181352"/>
            <a:ext cx="3984904" cy="4474212"/>
          </a:xfrm>
        </p:spPr>
        <p:txBody>
          <a:bodyPr>
            <a:normAutofit fontScale="92500" lnSpcReduction="20000"/>
          </a:bodyPr>
          <a:lstStyle/>
          <a:p>
            <a:pPr>
              <a:lnSpc>
                <a:spcPct val="90000"/>
              </a:lnSpc>
            </a:pPr>
            <a:endParaRPr lang="en-US" dirty="0" smtClean="0">
              <a:latin typeface="Franklin Gothic Book"/>
              <a:cs typeface="Franklin Gothic Book"/>
            </a:endParaRPr>
          </a:p>
          <a:p>
            <a:pPr>
              <a:lnSpc>
                <a:spcPct val="90000"/>
              </a:lnSpc>
            </a:pPr>
            <a:r>
              <a:rPr lang="en-US" dirty="0" smtClean="0">
                <a:latin typeface="Franklin Gothic Book"/>
                <a:cs typeface="Franklin Gothic Book"/>
              </a:rPr>
              <a:t>These </a:t>
            </a:r>
            <a:r>
              <a:rPr lang="en-US" dirty="0">
                <a:latin typeface="Franklin Gothic Book"/>
                <a:cs typeface="Franklin Gothic Book"/>
              </a:rPr>
              <a:t>birds, although nearly identical in all other ways to mainland finches, had different beaks. Their beaks had adapted to the type of food they ate </a:t>
            </a:r>
            <a:r>
              <a:rPr lang="en-US" dirty="0" smtClean="0">
                <a:latin typeface="Franklin Gothic Book"/>
                <a:cs typeface="Franklin Gothic Book"/>
              </a:rPr>
              <a:t>on </a:t>
            </a:r>
            <a:r>
              <a:rPr lang="en-US" dirty="0">
                <a:latin typeface="Franklin Gothic Book"/>
                <a:cs typeface="Franklin Gothic Book"/>
              </a:rPr>
              <a:t>the Galapagos Islands</a:t>
            </a:r>
            <a:r>
              <a:rPr lang="en-US" dirty="0" smtClean="0">
                <a:latin typeface="Franklin Gothic Book"/>
                <a:cs typeface="Franklin Gothic Book"/>
              </a:rPr>
              <a:t>.</a:t>
            </a:r>
          </a:p>
          <a:p>
            <a:pPr>
              <a:lnSpc>
                <a:spcPct val="90000"/>
              </a:lnSpc>
            </a:pPr>
            <a:endParaRPr lang="en-US" dirty="0">
              <a:latin typeface="Franklin Gothic Book"/>
              <a:ea typeface="ＭＳ Ｐゴシック" charset="0"/>
              <a:cs typeface="Franklin Gothic Book"/>
            </a:endParaRPr>
          </a:p>
          <a:p>
            <a:pPr>
              <a:lnSpc>
                <a:spcPct val="90000"/>
              </a:lnSpc>
            </a:pPr>
            <a:r>
              <a:rPr lang="en-US" dirty="0">
                <a:latin typeface="Franklin Gothic Book"/>
                <a:cs typeface="Franklin Gothic Book"/>
              </a:rPr>
              <a:t>Their isolation on the islands over long periods of time made them undergo speciation</a:t>
            </a:r>
            <a:r>
              <a:rPr lang="en-US" dirty="0" smtClean="0">
                <a:latin typeface="Franklin Gothic Book"/>
                <a:cs typeface="Franklin Gothic Book"/>
              </a:rPr>
              <a:t>.</a:t>
            </a:r>
          </a:p>
          <a:p>
            <a:pPr>
              <a:lnSpc>
                <a:spcPct val="90000"/>
              </a:lnSpc>
            </a:pPr>
            <a:endParaRPr lang="en-US" dirty="0" smtClean="0">
              <a:latin typeface="Franklin Gothic Book"/>
              <a:ea typeface="ＭＳ Ｐゴシック" charset="0"/>
              <a:cs typeface="Franklin Gothic Book"/>
            </a:endParaRPr>
          </a:p>
          <a:p>
            <a:pPr>
              <a:lnSpc>
                <a:spcPct val="90000"/>
              </a:lnSpc>
            </a:pPr>
            <a:r>
              <a:rPr lang="en-US" dirty="0" smtClean="0">
                <a:latin typeface="Franklin Gothic Book"/>
                <a:cs typeface="Franklin Gothic Book"/>
              </a:rPr>
              <a:t>Speciation</a:t>
            </a:r>
            <a:r>
              <a:rPr lang="en-US" dirty="0" smtClean="0">
                <a:latin typeface="Franklin Gothic Book"/>
                <a:cs typeface="Franklin Gothic Book"/>
                <a:sym typeface="Wingdings"/>
              </a:rPr>
              <a:t> </a:t>
            </a:r>
            <a:r>
              <a:rPr lang="en-US" dirty="0" smtClean="0">
                <a:latin typeface="Franklin Gothic Book"/>
                <a:cs typeface="Franklin Gothic Book"/>
              </a:rPr>
              <a:t>the </a:t>
            </a:r>
            <a:r>
              <a:rPr lang="en-US" dirty="0">
                <a:latin typeface="Franklin Gothic Book"/>
                <a:cs typeface="Franklin Gothic Book"/>
              </a:rPr>
              <a:t>formation of new and distinct species in the course of evolution</a:t>
            </a:r>
            <a:r>
              <a:rPr lang="en-US" dirty="0" smtClean="0">
                <a:latin typeface="Franklin Gothic Book"/>
                <a:cs typeface="Franklin Gothic Book"/>
              </a:rPr>
              <a:t>.</a:t>
            </a:r>
          </a:p>
          <a:p>
            <a:pPr marL="0" indent="0">
              <a:lnSpc>
                <a:spcPct val="90000"/>
              </a:lnSpc>
              <a:buNone/>
            </a:pPr>
            <a:endParaRPr lang="en-US" dirty="0" smtClean="0">
              <a:latin typeface="Franklin Gothic Book"/>
              <a:ea typeface="ＭＳ Ｐゴシック" charset="0"/>
              <a:cs typeface="Franklin Gothic Book"/>
            </a:endParaRPr>
          </a:p>
          <a:p>
            <a:pPr marL="0" indent="0">
              <a:lnSpc>
                <a:spcPct val="90000"/>
              </a:lnSpc>
              <a:buNone/>
            </a:pPr>
            <a:endParaRPr lang="en-US" dirty="0" smtClean="0">
              <a:latin typeface="Franklin Gothic Book" charset="0"/>
              <a:ea typeface="ＭＳ Ｐゴシック" charset="0"/>
              <a:cs typeface="ＭＳ Ｐゴシック" charset="0"/>
            </a:endParaRPr>
          </a:p>
        </p:txBody>
      </p:sp>
      <p:sp>
        <p:nvSpPr>
          <p:cNvPr id="3" name="Title 2"/>
          <p:cNvSpPr>
            <a:spLocks noGrp="1"/>
          </p:cNvSpPr>
          <p:nvPr>
            <p:ph type="title"/>
          </p:nvPr>
        </p:nvSpPr>
        <p:spPr/>
        <p:txBody>
          <a:bodyPr/>
          <a:lstStyle/>
          <a:p>
            <a:r>
              <a:rPr lang="en-US" dirty="0" smtClean="0"/>
              <a:t>Darwin’s Finches</a:t>
            </a:r>
            <a:endParaRPr lang="en-US" dirty="0"/>
          </a:p>
        </p:txBody>
      </p:sp>
      <p:pic>
        <p:nvPicPr>
          <p:cNvPr id="5" name="Picture 4"/>
          <p:cNvPicPr>
            <a:picLocks noChangeAspect="1"/>
          </p:cNvPicPr>
          <p:nvPr/>
        </p:nvPicPr>
        <p:blipFill>
          <a:blip r:embed="rId2"/>
          <a:stretch>
            <a:fillRect/>
          </a:stretch>
        </p:blipFill>
        <p:spPr>
          <a:xfrm>
            <a:off x="4637544" y="2271922"/>
            <a:ext cx="4235074" cy="3197481"/>
          </a:xfrm>
          <a:prstGeom prst="rect">
            <a:avLst/>
          </a:prstGeom>
        </p:spPr>
      </p:pic>
      <p:sp>
        <p:nvSpPr>
          <p:cNvPr id="6" name="TextBox 5"/>
          <p:cNvSpPr txBox="1"/>
          <p:nvPr/>
        </p:nvSpPr>
        <p:spPr>
          <a:xfrm>
            <a:off x="5091976" y="5732234"/>
            <a:ext cx="3588852" cy="923330"/>
          </a:xfrm>
          <a:prstGeom prst="rect">
            <a:avLst/>
          </a:prstGeom>
          <a:noFill/>
        </p:spPr>
        <p:txBody>
          <a:bodyPr wrap="square" rtlCol="0">
            <a:spAutoFit/>
          </a:bodyPr>
          <a:lstStyle/>
          <a:p>
            <a:r>
              <a:rPr lang="en-US" dirty="0" smtClean="0"/>
              <a:t>The beaks adapted to the different food sources available on their respective island.  </a:t>
            </a:r>
            <a:endParaRPr lang="en-US" dirty="0"/>
          </a:p>
        </p:txBody>
      </p:sp>
    </p:spTree>
    <p:extLst>
      <p:ext uri="{BB962C8B-B14F-4D97-AF65-F5344CB8AC3E}">
        <p14:creationId xmlns:p14="http://schemas.microsoft.com/office/powerpoint/2010/main" val="542411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latin typeface="Franklin Gothic Book"/>
                <a:cs typeface="Franklin Gothic Book"/>
              </a:rPr>
              <a:t>However, the Galapagos finches helped Darwin solidify his idea of natural selection. The </a:t>
            </a:r>
            <a:r>
              <a:rPr lang="en-US" dirty="0" err="1">
                <a:solidFill>
                  <a:schemeClr val="tx1"/>
                </a:solidFill>
                <a:latin typeface="Franklin Gothic Book"/>
                <a:cs typeface="Franklin Gothic Book"/>
              </a:rPr>
              <a:t>favourable</a:t>
            </a:r>
            <a:r>
              <a:rPr lang="en-US" dirty="0">
                <a:solidFill>
                  <a:schemeClr val="tx1"/>
                </a:solidFill>
                <a:latin typeface="Franklin Gothic Book"/>
                <a:cs typeface="Franklin Gothic Book"/>
              </a:rPr>
              <a:t> adaptations of Darwin’s Finches’ beaks were selected for over generations until they all branched out to make new species. </a:t>
            </a:r>
          </a:p>
          <a:p>
            <a:endParaRPr lang="en-US" dirty="0" smtClean="0">
              <a:hlinkClick r:id="rId2"/>
            </a:endParaRPr>
          </a:p>
          <a:p>
            <a:r>
              <a:rPr lang="en-US" dirty="0" smtClean="0">
                <a:hlinkClick r:id="rId2"/>
              </a:rPr>
              <a:t>https</a:t>
            </a:r>
            <a:r>
              <a:rPr lang="en-US" dirty="0">
                <a:hlinkClick r:id="rId2"/>
              </a:rPr>
              <a:t>://www.youtube.com/watch?v=mcM23M-</a:t>
            </a:r>
            <a:r>
              <a:rPr lang="en-US" dirty="0" smtClean="0">
                <a:hlinkClick r:id="rId2"/>
              </a:rPr>
              <a:t>CCog</a:t>
            </a:r>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a:t>Darwin’s Finches</a:t>
            </a:r>
          </a:p>
        </p:txBody>
      </p:sp>
    </p:spTree>
    <p:extLst>
      <p:ext uri="{BB962C8B-B14F-4D97-AF65-F5344CB8AC3E}">
        <p14:creationId xmlns:p14="http://schemas.microsoft.com/office/powerpoint/2010/main" val="1797632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Earth </a:t>
            </a:r>
            <a:r>
              <a:rPr lang="en-US" dirty="0"/>
              <a:t>was only a few thousand years old. </a:t>
            </a:r>
          </a:p>
          <a:p>
            <a:pPr lvl="1"/>
            <a:r>
              <a:rPr lang="en-US" dirty="0" smtClean="0"/>
              <a:t>We </a:t>
            </a:r>
            <a:r>
              <a:rPr lang="en-US" dirty="0"/>
              <a:t>now know it is billions of years old. </a:t>
            </a:r>
          </a:p>
          <a:p>
            <a:r>
              <a:rPr lang="en-US" dirty="0" smtClean="0"/>
              <a:t>Neither </a:t>
            </a:r>
            <a:r>
              <a:rPr lang="en-US" dirty="0"/>
              <a:t>the planet nor the species that inhabited it had changed since the beginning of time. </a:t>
            </a:r>
            <a:endParaRPr lang="en-US" dirty="0" smtClean="0"/>
          </a:p>
          <a:p>
            <a:pPr lvl="1"/>
            <a:r>
              <a:rPr lang="en-US" dirty="0" smtClean="0"/>
              <a:t> </a:t>
            </a:r>
            <a:r>
              <a:rPr lang="en-US" dirty="0"/>
              <a:t>We now know the planet has changed </a:t>
            </a:r>
          </a:p>
        </p:txBody>
      </p:sp>
      <p:sp>
        <p:nvSpPr>
          <p:cNvPr id="3" name="Title 2"/>
          <p:cNvSpPr>
            <a:spLocks noGrp="1"/>
          </p:cNvSpPr>
          <p:nvPr>
            <p:ph type="title"/>
          </p:nvPr>
        </p:nvSpPr>
        <p:spPr/>
        <p:txBody>
          <a:bodyPr/>
          <a:lstStyle/>
          <a:p>
            <a:r>
              <a:rPr lang="en-US" dirty="0"/>
              <a:t>Pre-Darwin </a:t>
            </a:r>
            <a:r>
              <a:rPr lang="en-US" dirty="0" smtClean="0"/>
              <a:t>Beliefs</a:t>
            </a:r>
            <a:endParaRPr lang="en-US" dirty="0"/>
          </a:p>
        </p:txBody>
      </p:sp>
    </p:spTree>
    <p:extLst>
      <p:ext uri="{BB962C8B-B14F-4D97-AF65-F5344CB8AC3E}">
        <p14:creationId xmlns:p14="http://schemas.microsoft.com/office/powerpoint/2010/main" val="1256100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Jean Pierre </a:t>
            </a:r>
            <a:r>
              <a:rPr lang="en-US" dirty="0" err="1"/>
              <a:t>Lamark</a:t>
            </a:r>
            <a:r>
              <a:rPr lang="en-US" dirty="0"/>
              <a:t> believed that organisms can change their traits during their lifetime by use or disuse. </a:t>
            </a:r>
            <a:endParaRPr lang="en-US" dirty="0" smtClean="0"/>
          </a:p>
          <a:p>
            <a:r>
              <a:rPr lang="en-US" dirty="0" smtClean="0"/>
              <a:t>He </a:t>
            </a:r>
            <a:r>
              <a:rPr lang="en-US" dirty="0"/>
              <a:t>thought that these traits are passed on to offspring. </a:t>
            </a:r>
            <a:endParaRPr lang="en-US" dirty="0" smtClean="0"/>
          </a:p>
          <a:p>
            <a:r>
              <a:rPr lang="en-US" dirty="0" smtClean="0"/>
              <a:t>Over </a:t>
            </a:r>
            <a:r>
              <a:rPr lang="en-US" dirty="0"/>
              <a:t>time this would cause change in a species. </a:t>
            </a:r>
            <a:endParaRPr lang="en-US" dirty="0" smtClean="0"/>
          </a:p>
          <a:p>
            <a:r>
              <a:rPr lang="en-US" dirty="0" err="1" smtClean="0"/>
              <a:t>Lamark</a:t>
            </a:r>
            <a:r>
              <a:rPr lang="en-US" dirty="0" smtClean="0"/>
              <a:t> </a:t>
            </a:r>
            <a:r>
              <a:rPr lang="en-US" dirty="0"/>
              <a:t>was wrong</a:t>
            </a:r>
          </a:p>
        </p:txBody>
      </p:sp>
      <p:sp>
        <p:nvSpPr>
          <p:cNvPr id="3" name="Title 2"/>
          <p:cNvSpPr>
            <a:spLocks noGrp="1"/>
          </p:cNvSpPr>
          <p:nvPr>
            <p:ph type="title"/>
          </p:nvPr>
        </p:nvSpPr>
        <p:spPr/>
        <p:txBody>
          <a:bodyPr/>
          <a:lstStyle/>
          <a:p>
            <a:r>
              <a:rPr lang="en-US" dirty="0"/>
              <a:t>Pre-Darwin Beliefs</a:t>
            </a:r>
          </a:p>
        </p:txBody>
      </p:sp>
    </p:spTree>
    <p:extLst>
      <p:ext uri="{BB962C8B-B14F-4D97-AF65-F5344CB8AC3E}">
        <p14:creationId xmlns:p14="http://schemas.microsoft.com/office/powerpoint/2010/main" val="2449643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Scientist credited with the Theory of Evolution &amp; Natural Selection </a:t>
            </a:r>
            <a:endParaRPr lang="en-US" dirty="0" smtClean="0"/>
          </a:p>
          <a:p>
            <a:r>
              <a:rPr lang="en-US" dirty="0" smtClean="0"/>
              <a:t>Voyage </a:t>
            </a:r>
            <a:r>
              <a:rPr lang="en-US" dirty="0"/>
              <a:t>of the HMS Beagle – a 5 year voyage to South America and the South Pacific, collecting specimens, making observations and keeping a scientific journal of his findings. </a:t>
            </a:r>
          </a:p>
        </p:txBody>
      </p:sp>
      <p:sp>
        <p:nvSpPr>
          <p:cNvPr id="3" name="Title 2"/>
          <p:cNvSpPr>
            <a:spLocks noGrp="1"/>
          </p:cNvSpPr>
          <p:nvPr>
            <p:ph type="title"/>
          </p:nvPr>
        </p:nvSpPr>
        <p:spPr/>
        <p:txBody>
          <a:bodyPr/>
          <a:lstStyle/>
          <a:p>
            <a:r>
              <a:rPr lang="en-US" dirty="0" smtClean="0"/>
              <a:t>Charles Darwin</a:t>
            </a:r>
            <a:endParaRPr lang="en-US" dirty="0"/>
          </a:p>
        </p:txBody>
      </p:sp>
    </p:spTree>
    <p:extLst>
      <p:ext uri="{BB962C8B-B14F-4D97-AF65-F5344CB8AC3E}">
        <p14:creationId xmlns:p14="http://schemas.microsoft.com/office/powerpoint/2010/main" val="135073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 the voyage, what did </a:t>
            </a:r>
            <a:r>
              <a:rPr lang="en-US" dirty="0"/>
              <a:t>D</a:t>
            </a:r>
            <a:r>
              <a:rPr lang="en-US" dirty="0" smtClean="0"/>
              <a:t>arwin find?</a:t>
            </a:r>
          </a:p>
          <a:p>
            <a:pPr lvl="1"/>
            <a:r>
              <a:rPr lang="en-US" dirty="0" smtClean="0"/>
              <a:t>He found out that the finches on the Galapagos Island had different types of beaks</a:t>
            </a:r>
          </a:p>
          <a:p>
            <a:pPr lvl="1"/>
            <a:r>
              <a:rPr lang="en-US" dirty="0"/>
              <a:t>The tortoises on each island in the Galapagos had different types of shells</a:t>
            </a:r>
            <a:r>
              <a:rPr lang="en-US" dirty="0" smtClean="0"/>
              <a:t>.</a:t>
            </a:r>
          </a:p>
          <a:p>
            <a:r>
              <a:rPr lang="en-US" dirty="0" smtClean="0"/>
              <a:t>From this, Darwin hypothesized that </a:t>
            </a:r>
            <a:r>
              <a:rPr lang="en-US" dirty="0"/>
              <a:t>organisms had a common ancestor, but had adapted to their particular environments and changed over time.</a:t>
            </a:r>
            <a:endParaRPr lang="en-US" dirty="0" smtClean="0"/>
          </a:p>
        </p:txBody>
      </p:sp>
      <p:sp>
        <p:nvSpPr>
          <p:cNvPr id="3" name="Title 2"/>
          <p:cNvSpPr>
            <a:spLocks noGrp="1"/>
          </p:cNvSpPr>
          <p:nvPr>
            <p:ph type="title"/>
          </p:nvPr>
        </p:nvSpPr>
        <p:spPr/>
        <p:txBody>
          <a:bodyPr/>
          <a:lstStyle/>
          <a:p>
            <a:r>
              <a:rPr lang="en-US" dirty="0" smtClean="0"/>
              <a:t>Darwin</a:t>
            </a:r>
            <a:endParaRPr lang="en-US" dirty="0"/>
          </a:p>
        </p:txBody>
      </p:sp>
    </p:spTree>
    <p:extLst>
      <p:ext uri="{BB962C8B-B14F-4D97-AF65-F5344CB8AC3E}">
        <p14:creationId xmlns:p14="http://schemas.microsoft.com/office/powerpoint/2010/main" val="3586282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nSpc>
                <a:spcPct val="90000"/>
              </a:lnSpc>
            </a:pPr>
            <a:r>
              <a:rPr lang="en-US" dirty="0">
                <a:latin typeface="Franklin Gothic Book" charset="0"/>
                <a:ea typeface="ＭＳ Ｐゴシック" charset="0"/>
                <a:cs typeface="ＭＳ Ｐゴシック" charset="0"/>
              </a:rPr>
              <a:t>It was suggested by Darwin that all the various finches on the islands descended from one original species that arrived from the mainland (South America).</a:t>
            </a:r>
          </a:p>
          <a:p>
            <a:pPr>
              <a:lnSpc>
                <a:spcPct val="90000"/>
              </a:lnSpc>
            </a:pPr>
            <a:endParaRPr lang="en-US" dirty="0">
              <a:latin typeface="Franklin Gothic Book" charset="0"/>
              <a:ea typeface="ＭＳ Ｐゴシック" charset="0"/>
              <a:cs typeface="ＭＳ Ｐゴシック" charset="0"/>
            </a:endParaRPr>
          </a:p>
          <a:p>
            <a:pPr>
              <a:lnSpc>
                <a:spcPct val="90000"/>
              </a:lnSpc>
            </a:pPr>
            <a:r>
              <a:rPr lang="en-US" u="sng" dirty="0">
                <a:latin typeface="Franklin Gothic Book" charset="0"/>
                <a:ea typeface="ＭＳ Ｐゴシック" charset="0"/>
                <a:cs typeface="ＭＳ Ｐゴシック" charset="0"/>
              </a:rPr>
              <a:t>Major selection pressure</a:t>
            </a:r>
            <a:r>
              <a:rPr lang="en-US" dirty="0">
                <a:latin typeface="Franklin Gothic Book" charset="0"/>
                <a:ea typeface="ＭＳ Ｐゴシック" charset="0"/>
                <a:cs typeface="ＭＳ Ｐゴシック" charset="0"/>
              </a:rPr>
              <a:t>:  the acquisition of food – beaks changed to suit the various food sources available on the various islands</a:t>
            </a:r>
          </a:p>
          <a:p>
            <a:pPr>
              <a:lnSpc>
                <a:spcPct val="90000"/>
              </a:lnSpc>
            </a:pPr>
            <a:endParaRPr lang="en-US" dirty="0">
              <a:latin typeface="Franklin Gothic Book" charset="0"/>
              <a:ea typeface="ＭＳ Ｐゴシック" charset="0"/>
              <a:cs typeface="ＭＳ Ｐゴシック" charset="0"/>
            </a:endParaRPr>
          </a:p>
          <a:p>
            <a:pPr>
              <a:lnSpc>
                <a:spcPct val="90000"/>
              </a:lnSpc>
            </a:pPr>
            <a:r>
              <a:rPr lang="en-US" dirty="0">
                <a:latin typeface="Franklin Gothic Book" charset="0"/>
                <a:ea typeface="ＭＳ Ｐゴシック" charset="0"/>
                <a:cs typeface="ＭＳ Ｐゴシック" charset="0"/>
              </a:rPr>
              <a:t>Evidence of common ancestry:  </a:t>
            </a:r>
          </a:p>
          <a:p>
            <a:pPr lvl="1">
              <a:lnSpc>
                <a:spcPct val="90000"/>
              </a:lnSpc>
            </a:pPr>
            <a:r>
              <a:rPr lang="en-US" sz="2000" dirty="0">
                <a:latin typeface="Franklin Gothic Book" charset="0"/>
                <a:ea typeface="ＭＳ Ｐゴシック" charset="0"/>
              </a:rPr>
              <a:t>finch-like body form</a:t>
            </a:r>
          </a:p>
          <a:p>
            <a:pPr lvl="1">
              <a:lnSpc>
                <a:spcPct val="90000"/>
              </a:lnSpc>
            </a:pPr>
            <a:r>
              <a:rPr lang="en-US" sz="2000" dirty="0">
                <a:latin typeface="Franklin Gothic Book" charset="0"/>
                <a:ea typeface="ＭＳ Ｐゴシック" charset="0"/>
              </a:rPr>
              <a:t>Build similar nests</a:t>
            </a:r>
          </a:p>
          <a:p>
            <a:pPr lvl="1">
              <a:lnSpc>
                <a:spcPct val="90000"/>
              </a:lnSpc>
            </a:pPr>
            <a:r>
              <a:rPr lang="en-US" sz="2000" dirty="0">
                <a:latin typeface="Franklin Gothic Book" charset="0"/>
                <a:ea typeface="ＭＳ Ｐゴシック" charset="0"/>
              </a:rPr>
              <a:t>Lay similarly colored eggs</a:t>
            </a:r>
          </a:p>
          <a:p>
            <a:pPr lvl="1">
              <a:lnSpc>
                <a:spcPct val="90000"/>
              </a:lnSpc>
            </a:pPr>
            <a:r>
              <a:rPr lang="en-US" sz="2000" dirty="0">
                <a:latin typeface="Franklin Gothic Book" charset="0"/>
                <a:ea typeface="ＭＳ Ｐゴシック" charset="0"/>
              </a:rPr>
              <a:t>Highly similar in behavior patterns</a:t>
            </a:r>
          </a:p>
          <a:p>
            <a:pPr marL="0" indent="0">
              <a:buNone/>
            </a:pPr>
            <a:endParaRPr lang="en-US" dirty="0"/>
          </a:p>
        </p:txBody>
      </p:sp>
      <p:sp>
        <p:nvSpPr>
          <p:cNvPr id="3" name="Title 2"/>
          <p:cNvSpPr>
            <a:spLocks noGrp="1"/>
          </p:cNvSpPr>
          <p:nvPr>
            <p:ph type="title"/>
          </p:nvPr>
        </p:nvSpPr>
        <p:spPr/>
        <p:txBody>
          <a:bodyPr/>
          <a:lstStyle/>
          <a:p>
            <a:r>
              <a:rPr lang="en-US" dirty="0" err="1" smtClean="0"/>
              <a:t>Darwins</a:t>
            </a:r>
            <a:r>
              <a:rPr lang="en-US" dirty="0" smtClean="0"/>
              <a:t> Finches</a:t>
            </a:r>
            <a:endParaRPr lang="en-US" dirty="0"/>
          </a:p>
        </p:txBody>
      </p:sp>
    </p:spTree>
    <p:extLst>
      <p:ext uri="{BB962C8B-B14F-4D97-AF65-F5344CB8AC3E}">
        <p14:creationId xmlns:p14="http://schemas.microsoft.com/office/powerpoint/2010/main" val="285122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normAutofit fontScale="92500"/>
          </a:bodyPr>
          <a:lstStyle/>
          <a:p>
            <a:pPr eaLnBrk="1" hangingPunct="1">
              <a:lnSpc>
                <a:spcPct val="90000"/>
              </a:lnSpc>
            </a:pPr>
            <a:r>
              <a:rPr lang="en-US" sz="2800" dirty="0">
                <a:latin typeface="Franklin Gothic Book" charset="0"/>
                <a:ea typeface="ＭＳ Ｐゴシック" charset="0"/>
                <a:cs typeface="ＭＳ Ｐゴシック" charset="0"/>
              </a:rPr>
              <a:t>Charles Darwin established a </a:t>
            </a:r>
            <a:r>
              <a:rPr lang="en-US" sz="2800" u="sng" dirty="0">
                <a:latin typeface="Franklin Gothic Book" charset="0"/>
                <a:ea typeface="ＭＳ Ｐゴシック" charset="0"/>
                <a:cs typeface="ＭＳ Ｐゴシック" charset="0"/>
              </a:rPr>
              <a:t>theory of evolution</a:t>
            </a:r>
            <a:r>
              <a:rPr lang="en-US" sz="2800" dirty="0">
                <a:latin typeface="Franklin Gothic Book" charset="0"/>
                <a:ea typeface="ＭＳ Ｐゴシック" charset="0"/>
                <a:cs typeface="ＭＳ Ｐゴシック" charset="0"/>
              </a:rPr>
              <a:t> which explained how groups of living things slowly evolve or change over very long periods of time.</a:t>
            </a:r>
          </a:p>
          <a:p>
            <a:pPr eaLnBrk="1" hangingPunct="1">
              <a:lnSpc>
                <a:spcPct val="90000"/>
              </a:lnSpc>
            </a:pPr>
            <a:endParaRPr lang="en-US" sz="2800" dirty="0">
              <a:latin typeface="Franklin Gothic Book" charset="0"/>
              <a:ea typeface="ＭＳ Ｐゴシック" charset="0"/>
              <a:cs typeface="ＭＳ Ｐゴシック" charset="0"/>
            </a:endParaRPr>
          </a:p>
          <a:p>
            <a:pPr eaLnBrk="1" hangingPunct="1">
              <a:lnSpc>
                <a:spcPct val="90000"/>
              </a:lnSpc>
            </a:pPr>
            <a:r>
              <a:rPr lang="en-US" sz="2800" dirty="0">
                <a:latin typeface="Franklin Gothic Book" charset="0"/>
                <a:ea typeface="ＭＳ Ｐゴシック" charset="0"/>
                <a:cs typeface="ＭＳ Ｐゴシック" charset="0"/>
              </a:rPr>
              <a:t>This occurs through </a:t>
            </a:r>
            <a:r>
              <a:rPr lang="en-US" sz="2800" u="sng" dirty="0">
                <a:latin typeface="Franklin Gothic Book" charset="0"/>
                <a:ea typeface="ＭＳ Ｐゴシック" charset="0"/>
                <a:cs typeface="ＭＳ Ｐゴシック" charset="0"/>
              </a:rPr>
              <a:t>natural selection</a:t>
            </a:r>
            <a:r>
              <a:rPr lang="en-US" sz="2800" dirty="0">
                <a:latin typeface="Franklin Gothic Book" charset="0"/>
                <a:ea typeface="ＭＳ Ｐゴシック" charset="0"/>
                <a:cs typeface="ＭＳ Ｐゴシック" charset="0"/>
              </a:rPr>
              <a:t>. Those individuals with inherited adaptations that make them better suited to survive and reproduce will pass on their characteristics to their offspring.  In this way, nature ‘selects’ the survivors and their characteristics.</a:t>
            </a:r>
          </a:p>
        </p:txBody>
      </p:sp>
      <p:sp>
        <p:nvSpPr>
          <p:cNvPr id="18434" name="Rectangle 2"/>
          <p:cNvSpPr>
            <a:spLocks noGrp="1" noChangeArrowheads="1"/>
          </p:cNvSpPr>
          <p:nvPr>
            <p:ph type="title"/>
          </p:nvPr>
        </p:nvSpPr>
        <p:spPr/>
        <p:txBody>
          <a:bodyPr/>
          <a:lstStyle/>
          <a:p>
            <a:pPr eaLnBrk="1" hangingPunct="1">
              <a:defRPr/>
            </a:pPr>
            <a:r>
              <a:rPr lang="en-US" dirty="0">
                <a:solidFill>
                  <a:schemeClr val="accent1">
                    <a:lumMod val="75000"/>
                  </a:schemeClr>
                </a:solidFill>
              </a:rPr>
              <a:t>Natural Selection</a:t>
            </a:r>
          </a:p>
        </p:txBody>
      </p:sp>
    </p:spTree>
    <p:extLst>
      <p:ext uri="{BB962C8B-B14F-4D97-AF65-F5344CB8AC3E}">
        <p14:creationId xmlns:p14="http://schemas.microsoft.com/office/powerpoint/2010/main" val="25905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60317" y="2911983"/>
            <a:ext cx="7756263" cy="1054250"/>
          </a:xfrm>
        </p:spPr>
        <p:txBody>
          <a:bodyPr/>
          <a:lstStyle/>
          <a:p>
            <a:r>
              <a:rPr lang="en-US" dirty="0" smtClean="0"/>
              <a:t>Charles Darwin </a:t>
            </a:r>
            <a:endParaRPr lang="en-US" dirty="0"/>
          </a:p>
        </p:txBody>
      </p:sp>
    </p:spTree>
    <p:extLst>
      <p:ext uri="{BB962C8B-B14F-4D97-AF65-F5344CB8AC3E}">
        <p14:creationId xmlns:p14="http://schemas.microsoft.com/office/powerpoint/2010/main" val="399350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Born </a:t>
            </a:r>
            <a:r>
              <a:rPr lang="en-US" dirty="0"/>
              <a:t>February 12, 1809 at The Mount, Shrewsbury (UK) </a:t>
            </a:r>
            <a:endParaRPr lang="en-US" dirty="0" smtClean="0"/>
          </a:p>
          <a:p>
            <a:pPr marL="0" indent="0">
              <a:buNone/>
            </a:pPr>
            <a:endParaRPr lang="en-US" dirty="0"/>
          </a:p>
          <a:p>
            <a:r>
              <a:rPr lang="en-US" dirty="0"/>
              <a:t>Wealthy family (father </a:t>
            </a:r>
            <a:r>
              <a:rPr lang="en-US" dirty="0" smtClean="0"/>
              <a:t>was a </a:t>
            </a:r>
            <a:r>
              <a:rPr lang="en-US" dirty="0"/>
              <a:t>physician</a:t>
            </a:r>
            <a:r>
              <a:rPr lang="en-US" dirty="0" smtClean="0"/>
              <a:t>)</a:t>
            </a:r>
          </a:p>
          <a:p>
            <a:pPr marL="0" indent="0">
              <a:buNone/>
            </a:pPr>
            <a:endParaRPr lang="en-US" dirty="0"/>
          </a:p>
          <a:p>
            <a:r>
              <a:rPr lang="en-US" dirty="0"/>
              <a:t>Studied medicine at the University of Edinburgh </a:t>
            </a:r>
            <a:endParaRPr lang="en-US" dirty="0" smtClean="0"/>
          </a:p>
          <a:p>
            <a:pPr marL="0" indent="0">
              <a:buNone/>
            </a:pPr>
            <a:endParaRPr lang="en-US" dirty="0"/>
          </a:p>
          <a:p>
            <a:r>
              <a:rPr lang="en-US" dirty="0"/>
              <a:t>Studied theology at Christ’s College Cambridge </a:t>
            </a:r>
            <a:endParaRPr lang="en-US" dirty="0" smtClean="0"/>
          </a:p>
          <a:p>
            <a:pPr marL="0" indent="0">
              <a:buNone/>
            </a:pPr>
            <a:endParaRPr lang="en-US" dirty="0"/>
          </a:p>
          <a:p>
            <a:r>
              <a:rPr lang="en-US" dirty="0"/>
              <a:t>Invited to serve as a companion to Capt. Robert </a:t>
            </a:r>
            <a:r>
              <a:rPr lang="en-US" dirty="0" err="1"/>
              <a:t>FitzRoy</a:t>
            </a:r>
            <a:r>
              <a:rPr lang="en-US" dirty="0"/>
              <a:t> on the H.M.S. Beagle in 1831 (age: 22) </a:t>
            </a:r>
            <a:endParaRPr lang="en-US" dirty="0">
              <a:effectLst/>
            </a:endParaRPr>
          </a:p>
        </p:txBody>
      </p:sp>
      <p:sp>
        <p:nvSpPr>
          <p:cNvPr id="3" name="Title 2"/>
          <p:cNvSpPr>
            <a:spLocks noGrp="1"/>
          </p:cNvSpPr>
          <p:nvPr>
            <p:ph type="title"/>
          </p:nvPr>
        </p:nvSpPr>
        <p:spPr>
          <a:xfrm>
            <a:off x="699247" y="399536"/>
            <a:ext cx="7756263" cy="1054250"/>
          </a:xfrm>
        </p:spPr>
        <p:txBody>
          <a:bodyPr/>
          <a:lstStyle/>
          <a:p>
            <a:r>
              <a:rPr lang="en-US" dirty="0" smtClean="0"/>
              <a:t>Charles Darwin Early Life</a:t>
            </a:r>
            <a:endParaRPr lang="en-US" dirty="0"/>
          </a:p>
        </p:txBody>
      </p:sp>
    </p:spTree>
    <p:extLst>
      <p:ext uri="{BB962C8B-B14F-4D97-AF65-F5344CB8AC3E}">
        <p14:creationId xmlns:p14="http://schemas.microsoft.com/office/powerpoint/2010/main" val="19331341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1358</TotalTime>
  <Words>778</Words>
  <Application>Microsoft Office PowerPoint</Application>
  <PresentationFormat>On-screen Show (4:3)</PresentationFormat>
  <Paragraphs>82</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Hardcover</vt:lpstr>
      <vt:lpstr>Natural Selection</vt:lpstr>
      <vt:lpstr>Pre-Darwin Beliefs</vt:lpstr>
      <vt:lpstr>Pre-Darwin Beliefs</vt:lpstr>
      <vt:lpstr>Charles Darwin</vt:lpstr>
      <vt:lpstr>Darwin</vt:lpstr>
      <vt:lpstr>Darwins Finches</vt:lpstr>
      <vt:lpstr>Natural Selection</vt:lpstr>
      <vt:lpstr>Charles Darwin </vt:lpstr>
      <vt:lpstr>Charles Darwin Early Life</vt:lpstr>
      <vt:lpstr>PowerPoint Presentation</vt:lpstr>
      <vt:lpstr>PowerPoint Presentation</vt:lpstr>
      <vt:lpstr>PowerPoint Presentation</vt:lpstr>
      <vt:lpstr>Darwin’s Finches</vt:lpstr>
      <vt:lpstr>Darwin’s Finches</vt:lpstr>
      <vt:lpstr>Darwin’s Finches</vt:lpstr>
    </vt:vector>
  </TitlesOfParts>
  <Company>Badmaash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Selection</dc:title>
  <dc:creator>Mariam  Siddiqui</dc:creator>
  <cp:lastModifiedBy>Sean Brandt</cp:lastModifiedBy>
  <cp:revision>23</cp:revision>
  <dcterms:created xsi:type="dcterms:W3CDTF">2016-09-28T03:15:09Z</dcterms:created>
  <dcterms:modified xsi:type="dcterms:W3CDTF">2016-10-03T16:24:30Z</dcterms:modified>
</cp:coreProperties>
</file>