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76" r:id="rId4"/>
    <p:sldId id="267" r:id="rId5"/>
    <p:sldId id="258" r:id="rId6"/>
    <p:sldId id="259" r:id="rId7"/>
    <p:sldId id="266" r:id="rId8"/>
    <p:sldId id="260" r:id="rId9"/>
    <p:sldId id="261" r:id="rId10"/>
    <p:sldId id="262" r:id="rId11"/>
    <p:sldId id="265" r:id="rId12"/>
    <p:sldId id="263" r:id="rId13"/>
    <p:sldId id="264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C851-F5C9-46EF-B04D-593EC1625B14}" type="datetimeFigureOut">
              <a:rPr lang="en-CA" smtClean="0"/>
              <a:t>27/03/2014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092FF04-DDA5-4F4F-B993-FA6FF2DA093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C851-F5C9-46EF-B04D-593EC1625B14}" type="datetimeFigureOut">
              <a:rPr lang="en-CA" smtClean="0"/>
              <a:t>27/03/2014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FF04-DDA5-4F4F-B993-FA6FF2DA093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C851-F5C9-46EF-B04D-593EC1625B14}" type="datetimeFigureOut">
              <a:rPr lang="en-CA" smtClean="0"/>
              <a:t>27/03/2014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FF04-DDA5-4F4F-B993-FA6FF2DA093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C851-F5C9-46EF-B04D-593EC1625B14}" type="datetimeFigureOut">
              <a:rPr lang="en-CA" smtClean="0"/>
              <a:t>27/03/2014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FF04-DDA5-4F4F-B993-FA6FF2DA093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C851-F5C9-46EF-B04D-593EC1625B14}" type="datetimeFigureOut">
              <a:rPr lang="en-CA" smtClean="0"/>
              <a:t>27/03/2014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FF04-DDA5-4F4F-B993-FA6FF2DA093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C851-F5C9-46EF-B04D-593EC1625B14}" type="datetimeFigureOut">
              <a:rPr lang="en-CA" smtClean="0"/>
              <a:t>27/03/2014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FF04-DDA5-4F4F-B993-FA6FF2DA0934}" type="slidenum">
              <a:rPr lang="en-CA" smtClean="0"/>
              <a:t>‹#›</a:t>
            </a:fld>
            <a:endParaRPr lang="en-CA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C851-F5C9-46EF-B04D-593EC1625B14}" type="datetimeFigureOut">
              <a:rPr lang="en-CA" smtClean="0"/>
              <a:t>27/03/2014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FF04-DDA5-4F4F-B993-FA6FF2DA0934}" type="slidenum">
              <a:rPr lang="en-CA" smtClean="0"/>
              <a:t>‹#›</a:t>
            </a:fld>
            <a:endParaRPr lang="en-CA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C851-F5C9-46EF-B04D-593EC1625B14}" type="datetimeFigureOut">
              <a:rPr lang="en-CA" smtClean="0"/>
              <a:t>27/03/2014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FF04-DDA5-4F4F-B993-FA6FF2DA093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C851-F5C9-46EF-B04D-593EC1625B14}" type="datetimeFigureOut">
              <a:rPr lang="en-CA" smtClean="0"/>
              <a:t>27/03/2014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FF04-DDA5-4F4F-B993-FA6FF2DA093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C851-F5C9-46EF-B04D-593EC1625B14}" type="datetimeFigureOut">
              <a:rPr lang="en-CA" smtClean="0"/>
              <a:t>27/03/2014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FF04-DDA5-4F4F-B993-FA6FF2DA0934}" type="slidenum">
              <a:rPr lang="en-CA" smtClean="0"/>
              <a:t>‹#›</a:t>
            </a:fld>
            <a:endParaRPr lang="en-CA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C851-F5C9-46EF-B04D-593EC1625B14}" type="datetimeFigureOut">
              <a:rPr lang="en-CA" smtClean="0"/>
              <a:t>27/03/2014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FF04-DDA5-4F4F-B993-FA6FF2DA0934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3D8C851-F5C9-46EF-B04D-593EC1625B14}" type="datetimeFigureOut">
              <a:rPr lang="en-CA" smtClean="0"/>
              <a:t>27/03/2014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0092FF04-DDA5-4F4F-B993-FA6FF2DA0934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6" y="2708920"/>
            <a:ext cx="3744415" cy="936548"/>
          </a:xfrm>
        </p:spPr>
        <p:txBody>
          <a:bodyPr>
            <a:normAutofit fontScale="90000"/>
          </a:bodyPr>
          <a:lstStyle/>
          <a:p>
            <a:r>
              <a:rPr lang="en-CA" b="1" dirty="0" smtClean="0"/>
              <a:t>Photosynthesis</a:t>
            </a:r>
            <a:endParaRPr lang="en-C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4100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Light Reactions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In Photosystem I Electrons can be excited again, but this time handed off to NADP+ (a “cousin” of NAD+) which becomes NADPH, an energy source to be used later. 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15114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Photosystem II and Photosystem I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48464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34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Dark Reactions (Calvin cycle)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Energy from the Light reactions are used to power the Calvin Cycle. The Calvin cycle uses CO</a:t>
            </a:r>
            <a:r>
              <a:rPr lang="en-CA" sz="2800" baseline="-25000" dirty="0" smtClean="0"/>
              <a:t>2</a:t>
            </a:r>
            <a:r>
              <a:rPr lang="en-CA" sz="2800" dirty="0" smtClean="0"/>
              <a:t>, ATP and NADPH to create Sugars. As the energy from ATP and NADPH is used up, ADP and NADP+ is returned to the thylakoids.  Dark reactions occur in the </a:t>
            </a:r>
            <a:r>
              <a:rPr lang="en-CA" sz="2800" dirty="0" err="1" smtClean="0"/>
              <a:t>Stroma</a:t>
            </a:r>
            <a:r>
              <a:rPr lang="en-CA" sz="2800" dirty="0" smtClean="0"/>
              <a:t>. 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05651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024744" cy="1143000"/>
          </a:xfrm>
        </p:spPr>
        <p:txBody>
          <a:bodyPr/>
          <a:lstStyle/>
          <a:p>
            <a:r>
              <a:rPr lang="en-CA" dirty="0" smtClean="0"/>
              <a:t>The Calvin Cycle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16" y="404664"/>
            <a:ext cx="7698432" cy="583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29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685800"/>
            <a:ext cx="73818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21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Photosynthesis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6 CO</a:t>
            </a:r>
            <a:r>
              <a:rPr lang="en-CA" baseline="-25000" dirty="0" smtClean="0"/>
              <a:t>2</a:t>
            </a:r>
            <a:r>
              <a:rPr lang="en-CA" dirty="0" smtClean="0"/>
              <a:t> + 6 H</a:t>
            </a:r>
            <a:r>
              <a:rPr lang="en-CA" baseline="-25000" dirty="0" smtClean="0"/>
              <a:t>2</a:t>
            </a:r>
            <a:r>
              <a:rPr lang="en-CA" dirty="0" smtClean="0"/>
              <a:t>O </a:t>
            </a:r>
            <a:r>
              <a:rPr lang="en-CA" dirty="0" smtClean="0">
                <a:sym typeface="Wingdings" panose="05000000000000000000" pitchFamily="2" charset="2"/>
              </a:rPr>
              <a:t> C</a:t>
            </a:r>
            <a:r>
              <a:rPr lang="en-CA" baseline="-25000" dirty="0" smtClean="0">
                <a:sym typeface="Wingdings" panose="05000000000000000000" pitchFamily="2" charset="2"/>
              </a:rPr>
              <a:t>6</a:t>
            </a:r>
            <a:r>
              <a:rPr lang="en-CA" baseline="30000" dirty="0">
                <a:sym typeface="Wingdings" panose="05000000000000000000" pitchFamily="2" charset="2"/>
              </a:rPr>
              <a:t> </a:t>
            </a:r>
            <a:r>
              <a:rPr lang="en-CA" dirty="0" smtClean="0">
                <a:sym typeface="Wingdings" panose="05000000000000000000" pitchFamily="2" charset="2"/>
              </a:rPr>
              <a:t>H</a:t>
            </a:r>
            <a:r>
              <a:rPr lang="en-CA" baseline="-25000" dirty="0" smtClean="0">
                <a:sym typeface="Wingdings" panose="05000000000000000000" pitchFamily="2" charset="2"/>
              </a:rPr>
              <a:t>12</a:t>
            </a:r>
            <a:r>
              <a:rPr lang="en-CA" dirty="0" smtClean="0">
                <a:sym typeface="Wingdings" panose="05000000000000000000" pitchFamily="2" charset="2"/>
              </a:rPr>
              <a:t>O</a:t>
            </a:r>
            <a:r>
              <a:rPr lang="en-CA" baseline="-25000" dirty="0" smtClean="0">
                <a:sym typeface="Wingdings" panose="05000000000000000000" pitchFamily="2" charset="2"/>
              </a:rPr>
              <a:t>6</a:t>
            </a:r>
            <a:r>
              <a:rPr lang="en-CA" dirty="0">
                <a:sym typeface="Wingdings" panose="05000000000000000000" pitchFamily="2" charset="2"/>
              </a:rPr>
              <a:t> </a:t>
            </a:r>
            <a:r>
              <a:rPr lang="en-CA" dirty="0" smtClean="0">
                <a:sym typeface="Wingdings" panose="05000000000000000000" pitchFamily="2" charset="2"/>
              </a:rPr>
              <a:t>+ 6O</a:t>
            </a:r>
            <a:r>
              <a:rPr lang="en-CA" baseline="-25000" dirty="0" smtClean="0">
                <a:sym typeface="Wingdings" panose="05000000000000000000" pitchFamily="2" charset="2"/>
              </a:rPr>
              <a:t>2</a:t>
            </a:r>
            <a:r>
              <a:rPr lang="en-CA" dirty="0" smtClean="0">
                <a:sym typeface="Wingdings" panose="05000000000000000000" pitchFamily="2" charset="2"/>
              </a:rPr>
              <a:t>  </a:t>
            </a:r>
          </a:p>
          <a:p>
            <a:endParaRPr lang="en-CA" baseline="-25000" dirty="0" smtClean="0">
              <a:sym typeface="Wingdings" panose="05000000000000000000" pitchFamily="2" charset="2"/>
            </a:endParaRPr>
          </a:p>
          <a:p>
            <a:r>
              <a:rPr lang="en-CA" baseline="-25000" dirty="0" smtClean="0">
                <a:sym typeface="Wingdings" panose="05000000000000000000" pitchFamily="2" charset="2"/>
              </a:rPr>
              <a:t> </a:t>
            </a:r>
            <a:r>
              <a:rPr lang="en-CA" dirty="0" smtClean="0">
                <a:sym typeface="Wingdings" panose="05000000000000000000" pitchFamily="2" charset="2"/>
              </a:rPr>
              <a:t> Carbon Dioxide + water  Glucose + oxygen</a:t>
            </a:r>
            <a:endParaRPr lang="en-CA" baseline="-25000" dirty="0" smtClean="0">
              <a:sym typeface="Wingdings" panose="05000000000000000000" pitchFamily="2" charset="2"/>
            </a:endParaRPr>
          </a:p>
          <a:p>
            <a:pPr marL="68580" indent="0">
              <a:buNone/>
            </a:pPr>
            <a:endParaRPr lang="en-CA" baseline="-25000" dirty="0" smtClean="0">
              <a:sym typeface="Wingdings" panose="05000000000000000000" pitchFamily="2" charset="2"/>
            </a:endParaRPr>
          </a:p>
          <a:p>
            <a:pPr marL="68580" indent="0">
              <a:buNone/>
            </a:pPr>
            <a:endParaRPr lang="en-CA" baseline="-250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76019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8785"/>
            <a:ext cx="7848872" cy="661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52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Chloroplast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352928" cy="639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27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Photosynthesis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Plants use the energy in sunlight to produce carbohydrates (starch and sugar) in a process called </a:t>
            </a:r>
            <a:r>
              <a:rPr lang="en-CA" b="1" dirty="0" smtClean="0"/>
              <a:t>Photosynthesis.</a:t>
            </a:r>
          </a:p>
          <a:p>
            <a:endParaRPr lang="en-CA" b="1" dirty="0"/>
          </a:p>
          <a:p>
            <a:r>
              <a:rPr lang="en-CA" dirty="0" smtClean="0"/>
              <a:t>Animals require the carbohydrates that plants make from the sun to power their own cellular respiration.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52656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Photosynthesis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Photosynthesis has two sets of reactions:</a:t>
            </a:r>
          </a:p>
          <a:p>
            <a:endParaRPr lang="en-CA" dirty="0"/>
          </a:p>
          <a:p>
            <a:r>
              <a:rPr lang="en-CA" dirty="0" smtClean="0"/>
              <a:t>Light Reactions: Sunlight is used to create energy storing compounds: ATP and NADPH. Requires Sunlight.</a:t>
            </a:r>
          </a:p>
          <a:p>
            <a:endParaRPr lang="en-CA" dirty="0"/>
          </a:p>
          <a:p>
            <a:r>
              <a:rPr lang="en-CA" dirty="0" smtClean="0"/>
              <a:t>Dark Reactions: ATP and NADPH is used to make glucose in the Calvin Cycle. Can occur in light or dark.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416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1"/>
            <a:ext cx="8892480" cy="660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20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en-CA" dirty="0" smtClean="0"/>
              <a:t>The Light Reactions: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 smtClean="0"/>
              <a:t>Light reactions consist of two systems called Photosystem II and Photosystem I.</a:t>
            </a:r>
          </a:p>
          <a:p>
            <a:endParaRPr lang="en-CA" sz="2800" dirty="0"/>
          </a:p>
          <a:p>
            <a:r>
              <a:rPr lang="en-CA" sz="2800" dirty="0" smtClean="0"/>
              <a:t>Photosystem I was discovered first, however it occurs after photosystem II. </a:t>
            </a:r>
          </a:p>
          <a:p>
            <a:endParaRPr lang="en-CA" dirty="0"/>
          </a:p>
          <a:p>
            <a:pPr marL="68580" indent="0">
              <a:buNone/>
            </a:pPr>
            <a:endParaRPr lang="en-CA" dirty="0"/>
          </a:p>
          <a:p>
            <a:pPr marL="68580" indent="0">
              <a:buNone/>
            </a:pPr>
            <a:endParaRPr lang="en-CA" dirty="0" smtClean="0"/>
          </a:p>
          <a:p>
            <a:pPr marL="68580" indent="0">
              <a:buNone/>
            </a:pPr>
            <a:endParaRPr lang="en-CA" dirty="0"/>
          </a:p>
          <a:p>
            <a:pPr marL="68580" indent="0">
              <a:buNone/>
            </a:pPr>
            <a:endParaRPr lang="en-CA" dirty="0" smtClean="0"/>
          </a:p>
          <a:p>
            <a:pPr marL="6858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66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024744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Light Reactions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484784"/>
            <a:ext cx="6777317" cy="4347845"/>
          </a:xfrm>
        </p:spPr>
        <p:txBody>
          <a:bodyPr>
            <a:normAutofit lnSpcReduction="10000"/>
          </a:bodyPr>
          <a:lstStyle/>
          <a:p>
            <a:r>
              <a:rPr lang="en-CA" sz="2800" dirty="0" smtClean="0"/>
              <a:t>In Photosystem II light energy is absorbed and excites electrons in the pigments. The energy from these electrons powers an electron transport chain (ETC). As in Cellular respiration, the ETC creates a proton gradient and creates ATP. </a:t>
            </a:r>
          </a:p>
          <a:p>
            <a:endParaRPr lang="en-CA" sz="2800" dirty="0"/>
          </a:p>
          <a:p>
            <a:r>
              <a:rPr lang="en-CA" sz="2800" dirty="0" smtClean="0"/>
              <a:t>Some of the light energy is used to break apart H</a:t>
            </a:r>
            <a:r>
              <a:rPr lang="en-CA" sz="2800" baseline="-25000" dirty="0" smtClean="0"/>
              <a:t>2</a:t>
            </a:r>
            <a:r>
              <a:rPr lang="en-CA" sz="2800" dirty="0" smtClean="0"/>
              <a:t>O, creating H+, Electrons, and Oxygen as a by-product. 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2029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TC101859862[[fn=Urban Pop]]</Template>
  <TotalTime>213</TotalTime>
  <Words>314</Words>
  <Application>Microsoft Office PowerPoint</Application>
  <PresentationFormat>On-screen Show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Urban Pop</vt:lpstr>
      <vt:lpstr>Photosynthesis</vt:lpstr>
      <vt:lpstr>Photosynthesis</vt:lpstr>
      <vt:lpstr>PowerPoint Presentation</vt:lpstr>
      <vt:lpstr>Chloroplast</vt:lpstr>
      <vt:lpstr>Photosynthesis</vt:lpstr>
      <vt:lpstr>Photosynthesis</vt:lpstr>
      <vt:lpstr>PowerPoint Presentation</vt:lpstr>
      <vt:lpstr>The Light Reactions:</vt:lpstr>
      <vt:lpstr>Light Reactions</vt:lpstr>
      <vt:lpstr>Light Reactions</vt:lpstr>
      <vt:lpstr>Photosystem II and Photosystem I</vt:lpstr>
      <vt:lpstr>Dark Reactions (Calvin cycle) </vt:lpstr>
      <vt:lpstr>The Calvin Cycle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Photosynthesis</dc:title>
  <dc:creator>Michael</dc:creator>
  <cp:lastModifiedBy>Mark Perry</cp:lastModifiedBy>
  <cp:revision>14</cp:revision>
  <dcterms:created xsi:type="dcterms:W3CDTF">2014-03-25T17:24:46Z</dcterms:created>
  <dcterms:modified xsi:type="dcterms:W3CDTF">2014-03-27T19:44:21Z</dcterms:modified>
</cp:coreProperties>
</file>