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82B93-B855-864D-821C-2B69A4B8FEF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D2436-C164-834E-B5E2-69060E47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1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9B6AF967-5A26-F341-9AAC-F3C2AD4D4D12}" type="slidenum">
              <a:rPr lang="en-CA" smtClean="0"/>
              <a:pPr>
                <a:defRPr/>
              </a:pPr>
              <a:t>2</a:t>
            </a:fld>
            <a:endParaRPr lang="en-CA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8B3CCAFB-ED7C-944C-88FD-059192252516}" type="slidenum">
              <a:rPr lang="en-CA" smtClean="0"/>
              <a:pPr>
                <a:defRPr/>
              </a:pPr>
              <a:t>4</a:t>
            </a:fld>
            <a:endParaRPr lang="en-CA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EC2B6DED-AB4C-6A47-9158-2C10969C1FB1}" type="slidenum">
              <a:rPr lang="en-CA" smtClean="0"/>
              <a:pPr>
                <a:defRPr/>
              </a:pPr>
              <a:t>5</a:t>
            </a:fld>
            <a:endParaRPr lang="en-CA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A0E83D7E-B348-164F-8DEB-2A9617203B20}" type="slidenum">
              <a:rPr lang="en-CA" smtClean="0"/>
              <a:pPr>
                <a:defRPr/>
              </a:pPr>
              <a:t>6</a:t>
            </a:fld>
            <a:endParaRPr lang="en-CA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A5B1F1FF-B916-1E46-916E-D0C6459F3810}" type="slidenum">
              <a:rPr lang="en-CA" smtClean="0"/>
              <a:pPr>
                <a:defRPr/>
              </a:pPr>
              <a:t>7</a:t>
            </a:fld>
            <a:endParaRPr lang="en-CA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6777B216-9DF5-D44A-A9D6-E27815B93FA3}" type="slidenum">
              <a:rPr lang="en-CA" smtClean="0"/>
              <a:pPr>
                <a:defRPr/>
              </a:pPr>
              <a:t>8</a:t>
            </a:fld>
            <a:endParaRPr lang="en-CA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1F65C989-B608-374D-8CFD-9581C96D2C61}" type="slidenum">
              <a:rPr lang="en-CA" smtClean="0"/>
              <a:pPr>
                <a:defRPr/>
              </a:pPr>
              <a:t>9</a:t>
            </a:fld>
            <a:endParaRPr lang="en-CA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01B311-8AA3-474A-AA80-F3A841875C9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1967BB-35A6-AD4E-8360-7743A8E328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Evidence and Phylogenetic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b="0" u="sng" dirty="0" smtClean="0">
                <a:ea typeface="+mj-ea"/>
              </a:rPr>
              <a:t>EVIDENCE USED IN CLASSIFICATION</a:t>
            </a:r>
            <a:endParaRPr lang="en-US" sz="4000" b="0" u="sng" dirty="0" smtClean="0">
              <a:ea typeface="+mj-ea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923" y="2409582"/>
            <a:ext cx="8248146" cy="42425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b="1" u="sng" dirty="0">
                <a:effectLst/>
                <a:latin typeface="Times New Roman" charset="0"/>
              </a:rPr>
              <a:t>Taxonomists</a:t>
            </a:r>
            <a:r>
              <a:rPr lang="en-GB" sz="2800" dirty="0">
                <a:effectLst/>
                <a:latin typeface="Times New Roman" charset="0"/>
              </a:rPr>
              <a:t>, the scientists who study classification, attempt to arrange organisms into groups based on </a:t>
            </a:r>
            <a:r>
              <a:rPr lang="en-GB" sz="2800" b="1" u="sng" dirty="0">
                <a:effectLst/>
                <a:latin typeface="Times New Roman" charset="0"/>
              </a:rPr>
              <a:t>evolutionary relationships</a:t>
            </a:r>
            <a:r>
              <a:rPr lang="en-GB" sz="2800" dirty="0">
                <a:effectLst/>
                <a:latin typeface="Times New Roman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effectLst/>
                <a:latin typeface="Times New Roman" charset="0"/>
              </a:rPr>
              <a:t>The evolutionary history of a species is called it’s </a:t>
            </a:r>
            <a:r>
              <a:rPr lang="en-GB" sz="2800" b="1" u="sng" dirty="0">
                <a:effectLst/>
                <a:latin typeface="Times New Roman" charset="0"/>
              </a:rPr>
              <a:t>phylogeny</a:t>
            </a:r>
            <a:r>
              <a:rPr lang="en-GB" sz="2800" b="1" dirty="0">
                <a:effectLst/>
                <a:latin typeface="Times New Roman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effectLst/>
                <a:latin typeface="Times New Roman" charset="0"/>
              </a:rPr>
              <a:t>Phylogenetic relationships are determined by the following evidence: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ffectLst/>
                <a:latin typeface="Times New Roman" charset="0"/>
                <a:cs typeface="Arial" charset="0"/>
              </a:rPr>
              <a:t>1.  Comparative morphology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ffectLst/>
                <a:latin typeface="Times New Roman" charset="0"/>
                <a:cs typeface="Arial" charset="0"/>
              </a:rPr>
              <a:t>2.  Embryology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ffectLst/>
                <a:latin typeface="Times New Roman" charset="0"/>
                <a:cs typeface="Arial" charset="0"/>
              </a:rPr>
              <a:t>3.  Chromosomes/DNA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ffectLst/>
                <a:latin typeface="Times New Roman" charset="0"/>
                <a:cs typeface="Arial" charset="0"/>
              </a:rPr>
              <a:t>4.  Biochemistry</a:t>
            </a:r>
          </a:p>
        </p:txBody>
      </p:sp>
    </p:spTree>
    <p:extLst>
      <p:ext uri="{BB962C8B-B14F-4D97-AF65-F5344CB8AC3E}">
        <p14:creationId xmlns:p14="http://schemas.microsoft.com/office/powerpoint/2010/main" val="192422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-1026460" y="8461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u="non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Arial" charset="0"/>
              </a:rPr>
              <a:t>Phylogenetic Trees</a:t>
            </a:r>
            <a:r>
              <a:rPr lang="en-US" sz="4400" b="1" u="non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Arial" charset="0"/>
              </a:rPr>
              <a:t/>
            </a:r>
            <a:br>
              <a:rPr lang="en-US" sz="4400" b="1" u="non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Arial" charset="0"/>
              </a:rPr>
            </a:br>
            <a:endParaRPr lang="en-US" sz="2800" b="1" u="none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+mn-ea"/>
              <a:cs typeface="Arial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2153493"/>
            <a:ext cx="8229600" cy="371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400" u="none" dirty="0">
                <a:cs typeface="Arial" charset="0"/>
              </a:rPr>
              <a:t>A tree showing the evolutionary relationships among various biological species that are believed to have a common </a:t>
            </a:r>
            <a:r>
              <a:rPr lang="en-US" sz="2400" u="none" dirty="0" smtClean="0">
                <a:cs typeface="Arial" charset="0"/>
              </a:rPr>
              <a:t>ancestor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endParaRPr lang="en-US" sz="2400" u="none" dirty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400" u="none" dirty="0">
                <a:cs typeface="Arial" charset="0"/>
              </a:rPr>
              <a:t>Each branch with descendants represents the most recent common ancestor of the </a:t>
            </a:r>
            <a:r>
              <a:rPr lang="en-US" sz="2400" u="none" dirty="0" smtClean="0">
                <a:cs typeface="Arial" charset="0"/>
              </a:rPr>
              <a:t>descendants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endParaRPr lang="en-US" sz="2400" u="none" dirty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400" u="none" dirty="0">
                <a:cs typeface="Arial" charset="0"/>
              </a:rPr>
              <a:t>The line lengths can correspond to time estimates </a:t>
            </a:r>
          </a:p>
        </p:txBody>
      </p:sp>
    </p:spTree>
    <p:extLst>
      <p:ext uri="{BB962C8B-B14F-4D97-AF65-F5344CB8AC3E}">
        <p14:creationId xmlns:p14="http://schemas.microsoft.com/office/powerpoint/2010/main" val="1390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565701" y="134851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u="sng" dirty="0">
                <a:latin typeface="Times New Roman" charset="0"/>
                <a:cs typeface="Arial" charset="0"/>
              </a:rPr>
              <a:t>Phylogenetic Tree</a:t>
            </a:r>
          </a:p>
        </p:txBody>
      </p:sp>
      <p:pic>
        <p:nvPicPr>
          <p:cNvPr id="50178" name="Picture 6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1481" y="1397562"/>
            <a:ext cx="6599845" cy="48626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4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90261" y="0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u="sng">
                <a:latin typeface="Times New Roman" charset="0"/>
                <a:cs typeface="Arial" charset="0"/>
              </a:rPr>
              <a:t>Phylogenetic Tree</a:t>
            </a:r>
          </a:p>
        </p:txBody>
      </p:sp>
      <p:pic>
        <p:nvPicPr>
          <p:cNvPr id="52226" name="Picture 6" descr="ev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6043" y="1778029"/>
            <a:ext cx="7012915" cy="37611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5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600" u="sng" dirty="0">
                <a:effectLst/>
                <a:latin typeface="Times New Roman" charset="0"/>
              </a:rPr>
              <a:t>1. COMPARATIVE  </a:t>
            </a:r>
            <a:r>
              <a:rPr lang="en-GB" sz="3600" u="sng" dirty="0" smtClean="0">
                <a:effectLst/>
                <a:latin typeface="Times New Roman" charset="0"/>
              </a:rPr>
              <a:t>MORPHOLOGY</a:t>
            </a:r>
            <a:endParaRPr lang="en-US" sz="3600" u="sng" dirty="0">
              <a:effectLst/>
              <a:latin typeface="Times New Roman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n"/>
              <a:defRPr/>
            </a:pPr>
            <a:r>
              <a:rPr lang="en-GB" dirty="0" smtClean="0"/>
              <a:t>Comparison of the structure of organisms</a:t>
            </a:r>
          </a:p>
          <a:p>
            <a:pPr lvl="1" eaLnBrk="1" hangingPunct="1">
              <a:buFont typeface="Wingdings" panose="05000000000000000000" pitchFamily="2" charset="2"/>
              <a:buChar char="n"/>
              <a:defRPr/>
            </a:pPr>
            <a:r>
              <a:rPr lang="en-GB" dirty="0" smtClean="0"/>
              <a:t>May not be enough by itself to accurately identify classify an organism</a:t>
            </a:r>
          </a:p>
          <a:p>
            <a:pPr lvl="2" eaLnBrk="1" hangingPunct="1">
              <a:buFont typeface="Wingdings" panose="05000000000000000000" pitchFamily="2" charset="2"/>
              <a:buChar char="n"/>
              <a:defRPr/>
            </a:pPr>
            <a:r>
              <a:rPr lang="en-GB" dirty="0" smtClean="0"/>
              <a:t>E.g. analogous structures look similar but share no common ancestry (organisms are not related) ex. Wings</a:t>
            </a:r>
          </a:p>
          <a:p>
            <a:pPr eaLnBrk="1" hangingPunct="1">
              <a:buFont typeface="Wingdings" panose="05000000000000000000" pitchFamily="2" charset="2"/>
              <a:buChar char="n"/>
              <a:defRPr/>
            </a:pPr>
            <a:r>
              <a:rPr lang="en-GB" dirty="0" smtClean="0"/>
              <a:t>Similar structures = similar instructions = similar DNA = common ancestor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32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>
                <a:effectLst/>
                <a:latin typeface="Times New Roman" charset="0"/>
              </a:rPr>
              <a:t>2.  EMBRYOLOGY</a:t>
            </a:r>
            <a:endParaRPr lang="en-US" u="sng">
              <a:effectLst/>
              <a:latin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effectLst/>
                <a:latin typeface="Times New Roman" charset="0"/>
              </a:rPr>
              <a:t>Similarity and differences of embryonic structures and tissues and developmental patterns can determine how closely related organisms are</a:t>
            </a:r>
          </a:p>
          <a:p>
            <a:pPr eaLnBrk="1" hangingPunct="1"/>
            <a:r>
              <a:rPr lang="en-GB" dirty="0">
                <a:effectLst/>
                <a:latin typeface="Times New Roman" charset="0"/>
              </a:rPr>
              <a:t>Similar embryology = similar instructions = similar DNA = common ancestor</a:t>
            </a:r>
            <a:endParaRPr lang="en-US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u="sng">
                <a:effectLst/>
                <a:latin typeface="Times New Roman" charset="0"/>
              </a:rPr>
              <a:t>3.  CHROMOSOMES/GENETICS</a:t>
            </a:r>
            <a:endParaRPr lang="en-US" sz="4000" u="sng">
              <a:effectLst/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effectLst/>
                <a:latin typeface="Times New Roman" charset="0"/>
              </a:rPr>
              <a:t>Comparison of the chromosomes/genes of different organisms</a:t>
            </a:r>
          </a:p>
          <a:p>
            <a:pPr lvl="1" eaLnBrk="1" hangingPunct="1"/>
            <a:r>
              <a:rPr lang="en-GB" dirty="0">
                <a:effectLst/>
                <a:latin typeface="Times New Roman" charset="0"/>
                <a:cs typeface="Arial" charset="0"/>
              </a:rPr>
              <a:t>Can compare chromosome numbers/shapes</a:t>
            </a:r>
          </a:p>
          <a:p>
            <a:pPr lvl="1" eaLnBrk="1" hangingPunct="1"/>
            <a:r>
              <a:rPr lang="en-GB" dirty="0">
                <a:effectLst/>
                <a:latin typeface="Times New Roman" charset="0"/>
                <a:cs typeface="Arial" charset="0"/>
              </a:rPr>
              <a:t>Can compare actual DNA sequences </a:t>
            </a:r>
          </a:p>
          <a:p>
            <a:pPr eaLnBrk="1" hangingPunct="1">
              <a:buFont typeface="Wingdings" charset="0"/>
              <a:buNone/>
            </a:pPr>
            <a:endParaRPr lang="en-GB" dirty="0">
              <a:effectLst/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GB" dirty="0">
                <a:effectLst/>
                <a:latin typeface="Times New Roman" charset="0"/>
              </a:rPr>
              <a:t>Similar genetics = similar instructions = similar DNA= common ancestor</a:t>
            </a:r>
            <a:endParaRPr lang="en-US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>
                <a:effectLst/>
                <a:latin typeface="Times New Roman" charset="0"/>
              </a:rPr>
              <a:t>4.  BIOCHEMISTRY</a:t>
            </a:r>
            <a:endParaRPr lang="en-US" u="sng">
              <a:effectLst/>
              <a:latin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effectLst/>
                <a:latin typeface="Times New Roman" charset="0"/>
              </a:rPr>
              <a:t>Comparison of organisms' biochemistry:</a:t>
            </a:r>
          </a:p>
          <a:p>
            <a:pPr lvl="1" eaLnBrk="1" hangingPunct="1"/>
            <a:r>
              <a:rPr lang="en-GB" dirty="0">
                <a:effectLst/>
                <a:latin typeface="Times New Roman" charset="0"/>
                <a:cs typeface="Arial" charset="0"/>
              </a:rPr>
              <a:t> Comparing simple and complex molecules like proteins and amino acid </a:t>
            </a:r>
            <a:r>
              <a:rPr lang="en-GB" dirty="0" smtClean="0">
                <a:effectLst/>
                <a:latin typeface="Times New Roman" charset="0"/>
                <a:cs typeface="Arial" charset="0"/>
              </a:rPr>
              <a:t>sequences</a:t>
            </a:r>
          </a:p>
          <a:p>
            <a:pPr marL="365760" lvl="1" indent="0" eaLnBrk="1" hangingPunct="1">
              <a:buNone/>
            </a:pPr>
            <a:endParaRPr lang="en-GB" dirty="0">
              <a:effectLst/>
              <a:latin typeface="Times New Roman" charset="0"/>
              <a:cs typeface="Arial" charset="0"/>
            </a:endParaRPr>
          </a:p>
          <a:p>
            <a:pPr eaLnBrk="1" hangingPunct="1"/>
            <a:r>
              <a:rPr lang="en-GB" dirty="0">
                <a:effectLst/>
                <a:latin typeface="Times New Roman" charset="0"/>
              </a:rPr>
              <a:t>Similar biochemistry = similar instructions = similar DNA = common ancestor</a:t>
            </a:r>
            <a:endParaRPr lang="en-US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7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30</TotalTime>
  <Words>257</Words>
  <Application>Microsoft Office PowerPoint</Application>
  <PresentationFormat>On-screen Show (4:3)</PresentationFormat>
  <Paragraphs>43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Evidence and Phylogenetic trees</vt:lpstr>
      <vt:lpstr>EVIDENCE USED IN CLASSIFICATION</vt:lpstr>
      <vt:lpstr>PowerPoint Presentation</vt:lpstr>
      <vt:lpstr>Phylogenetic Tree</vt:lpstr>
      <vt:lpstr>Phylogenetic Tree</vt:lpstr>
      <vt:lpstr>1. COMPARATIVE  MORPHOLOGY</vt:lpstr>
      <vt:lpstr>2.  EMBRYOLOGY</vt:lpstr>
      <vt:lpstr>3.  CHROMOSOMES/GENETICS</vt:lpstr>
      <vt:lpstr>4.  BIOCHEMISTRY</vt:lpstr>
    </vt:vector>
  </TitlesOfParts>
  <Company>Badmaash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and Phylogenetic trees</dc:title>
  <dc:creator>Mariam  Siddiqui</dc:creator>
  <cp:lastModifiedBy>Sean Brandt</cp:lastModifiedBy>
  <cp:revision>2</cp:revision>
  <dcterms:created xsi:type="dcterms:W3CDTF">2016-10-26T02:42:54Z</dcterms:created>
  <dcterms:modified xsi:type="dcterms:W3CDTF">2016-11-16T17:11:27Z</dcterms:modified>
</cp:coreProperties>
</file>