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0160000" cy="7620000"/>
  <p:notesSz cx="7620000" cy="10160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323F347-3647-4A82-A345-570AFFE29E8C}">
  <a:tblStyle styleId="{C323F347-3647-4A82-A345-570AFFE29E8C}" styleName="Table_0"/>
  <a:tblStyle styleId="{A6667C1C-4DBA-44CD-A08D-57B8759AEF30}" styleName="Table_1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305803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b) = California kingsnake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SzPct val="100000"/>
              <a:defRPr sz="3200"/>
            </a:lvl1pPr>
            <a:lvl2pPr lvl="1" algn="ctr">
              <a:spcBef>
                <a:spcPts val="0"/>
              </a:spcBef>
              <a:buSzPct val="100000"/>
              <a:defRPr sz="3200"/>
            </a:lvl2pPr>
            <a:lvl3pPr lvl="2" algn="ctr">
              <a:spcBef>
                <a:spcPts val="0"/>
              </a:spcBef>
              <a:buSzPct val="100000"/>
              <a:defRPr sz="3200"/>
            </a:lvl3pPr>
            <a:lvl4pPr lvl="3" algn="ctr">
              <a:spcBef>
                <a:spcPts val="0"/>
              </a:spcBef>
              <a:buSzPct val="100000"/>
              <a:defRPr sz="3200"/>
            </a:lvl4pPr>
            <a:lvl5pPr lvl="4" algn="ctr">
              <a:spcBef>
                <a:spcPts val="0"/>
              </a:spcBef>
              <a:buSzPct val="100000"/>
              <a:defRPr sz="3200"/>
            </a:lvl5pPr>
            <a:lvl6pPr lvl="5" algn="ctr">
              <a:spcBef>
                <a:spcPts val="0"/>
              </a:spcBef>
              <a:buSzPct val="100000"/>
              <a:defRPr sz="3200"/>
            </a:lvl6pPr>
            <a:lvl7pPr lvl="6" algn="ctr">
              <a:spcBef>
                <a:spcPts val="0"/>
              </a:spcBef>
              <a:buSzPct val="100000"/>
              <a:defRPr sz="3200"/>
            </a:lvl7pPr>
            <a:lvl8pPr lvl="7" algn="ctr">
              <a:spcBef>
                <a:spcPts val="0"/>
              </a:spcBef>
              <a:buSzPct val="100000"/>
              <a:defRPr sz="3200"/>
            </a:lvl8pPr>
            <a:lvl9pPr lvl="8"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99224"/>
              <a:defRPr sz="4266"/>
            </a:lvl1pPr>
            <a:lvl2pPr lvl="1">
              <a:spcBef>
                <a:spcPts val="0"/>
              </a:spcBef>
              <a:buSzPct val="99224"/>
              <a:defRPr sz="4266"/>
            </a:lvl2pPr>
            <a:lvl3pPr lvl="2">
              <a:spcBef>
                <a:spcPts val="0"/>
              </a:spcBef>
              <a:buSzPct val="99224"/>
              <a:defRPr sz="4266"/>
            </a:lvl3pPr>
            <a:lvl4pPr lvl="3">
              <a:spcBef>
                <a:spcPts val="0"/>
              </a:spcBef>
              <a:buSzPct val="99224"/>
              <a:defRPr sz="4266"/>
            </a:lvl4pPr>
            <a:lvl5pPr lvl="4">
              <a:spcBef>
                <a:spcPts val="0"/>
              </a:spcBef>
              <a:buSzPct val="99224"/>
              <a:defRPr sz="4266"/>
            </a:lvl5pPr>
            <a:lvl6pPr lvl="5">
              <a:spcBef>
                <a:spcPts val="0"/>
              </a:spcBef>
              <a:buSzPct val="99224"/>
              <a:defRPr sz="4266"/>
            </a:lvl6pPr>
            <a:lvl7pPr lvl="6">
              <a:spcBef>
                <a:spcPts val="0"/>
              </a:spcBef>
              <a:buSzPct val="99224"/>
              <a:defRPr sz="4266"/>
            </a:lvl7pPr>
            <a:lvl8pPr lvl="7">
              <a:spcBef>
                <a:spcPts val="0"/>
              </a:spcBef>
              <a:buSzPct val="99224"/>
              <a:defRPr sz="4266"/>
            </a:lvl8pPr>
            <a:lvl9pPr lvl="8"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98765"/>
              <a:defRPr sz="2666"/>
            </a:lvl1pPr>
            <a:lvl2pPr lvl="1">
              <a:spcBef>
                <a:spcPts val="0"/>
              </a:spcBef>
              <a:buSzPct val="98765"/>
              <a:defRPr sz="2666"/>
            </a:lvl2pPr>
            <a:lvl3pPr lvl="2">
              <a:spcBef>
                <a:spcPts val="0"/>
              </a:spcBef>
              <a:buSzPct val="98765"/>
              <a:defRPr sz="2666"/>
            </a:lvl3pPr>
            <a:lvl4pPr lvl="3">
              <a:spcBef>
                <a:spcPts val="0"/>
              </a:spcBef>
              <a:buSzPct val="98765"/>
              <a:defRPr sz="2666"/>
            </a:lvl4pPr>
            <a:lvl5pPr lvl="4">
              <a:spcBef>
                <a:spcPts val="0"/>
              </a:spcBef>
              <a:buSzPct val="98765"/>
              <a:defRPr sz="2666"/>
            </a:lvl5pPr>
            <a:lvl6pPr lvl="5">
              <a:spcBef>
                <a:spcPts val="0"/>
              </a:spcBef>
              <a:buSzPct val="98765"/>
              <a:defRPr sz="2666"/>
            </a:lvl6pPr>
            <a:lvl7pPr lvl="6">
              <a:spcBef>
                <a:spcPts val="0"/>
              </a:spcBef>
              <a:buSzPct val="98765"/>
              <a:defRPr sz="2666"/>
            </a:lvl7pPr>
            <a:lvl8pPr lvl="7">
              <a:spcBef>
                <a:spcPts val="0"/>
              </a:spcBef>
              <a:buSzPct val="98765"/>
              <a:defRPr sz="2666"/>
            </a:lvl8pPr>
            <a:lvl9pPr lvl="8"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99224"/>
              <a:defRPr sz="4266"/>
            </a:lvl1pPr>
            <a:lvl2pPr lvl="1">
              <a:spcBef>
                <a:spcPts val="0"/>
              </a:spcBef>
              <a:buSzPct val="99224"/>
              <a:defRPr sz="4266"/>
            </a:lvl2pPr>
            <a:lvl3pPr lvl="2">
              <a:spcBef>
                <a:spcPts val="0"/>
              </a:spcBef>
              <a:buSzPct val="99224"/>
              <a:defRPr sz="4266"/>
            </a:lvl3pPr>
            <a:lvl4pPr lvl="3">
              <a:spcBef>
                <a:spcPts val="0"/>
              </a:spcBef>
              <a:buSzPct val="99224"/>
              <a:defRPr sz="4266"/>
            </a:lvl4pPr>
            <a:lvl5pPr lvl="4">
              <a:spcBef>
                <a:spcPts val="0"/>
              </a:spcBef>
              <a:buSzPct val="99224"/>
              <a:defRPr sz="4266"/>
            </a:lvl5pPr>
            <a:lvl6pPr lvl="5">
              <a:spcBef>
                <a:spcPts val="0"/>
              </a:spcBef>
              <a:buSzPct val="99224"/>
              <a:defRPr sz="4266"/>
            </a:lvl6pPr>
            <a:lvl7pPr lvl="6">
              <a:spcBef>
                <a:spcPts val="0"/>
              </a:spcBef>
              <a:buSzPct val="99224"/>
              <a:defRPr sz="4266"/>
            </a:lvl7pPr>
            <a:lvl8pPr lvl="7">
              <a:spcBef>
                <a:spcPts val="0"/>
              </a:spcBef>
              <a:buSzPct val="99224"/>
              <a:defRPr sz="4266"/>
            </a:lvl8pPr>
            <a:lvl9pPr lvl="8"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98765"/>
              <a:defRPr sz="2666"/>
            </a:lvl1pPr>
            <a:lvl2pPr lvl="1">
              <a:spcBef>
                <a:spcPts val="0"/>
              </a:spcBef>
              <a:buSzPct val="98765"/>
              <a:defRPr sz="2666"/>
            </a:lvl2pPr>
            <a:lvl3pPr lvl="2">
              <a:spcBef>
                <a:spcPts val="0"/>
              </a:spcBef>
              <a:buSzPct val="98765"/>
              <a:defRPr sz="2666"/>
            </a:lvl3pPr>
            <a:lvl4pPr lvl="3">
              <a:spcBef>
                <a:spcPts val="0"/>
              </a:spcBef>
              <a:buSzPct val="98765"/>
              <a:defRPr sz="2666"/>
            </a:lvl4pPr>
            <a:lvl5pPr lvl="4">
              <a:spcBef>
                <a:spcPts val="0"/>
              </a:spcBef>
              <a:buSzPct val="98765"/>
              <a:defRPr sz="2666"/>
            </a:lvl5pPr>
            <a:lvl6pPr lvl="5">
              <a:spcBef>
                <a:spcPts val="0"/>
              </a:spcBef>
              <a:buSzPct val="98765"/>
              <a:defRPr sz="2666"/>
            </a:lvl6pPr>
            <a:lvl7pPr lvl="6">
              <a:spcBef>
                <a:spcPts val="0"/>
              </a:spcBef>
              <a:buSzPct val="98765"/>
              <a:defRPr sz="2666"/>
            </a:lvl7pPr>
            <a:lvl8pPr lvl="7">
              <a:spcBef>
                <a:spcPts val="0"/>
              </a:spcBef>
              <a:buSzPct val="98765"/>
              <a:defRPr sz="2666"/>
            </a:lvl8pPr>
            <a:lvl9pPr lvl="8"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98765"/>
              <a:defRPr sz="2666"/>
            </a:lvl1pPr>
            <a:lvl2pPr lvl="1">
              <a:spcBef>
                <a:spcPts val="0"/>
              </a:spcBef>
              <a:buSzPct val="98765"/>
              <a:defRPr sz="2666"/>
            </a:lvl2pPr>
            <a:lvl3pPr lvl="2">
              <a:spcBef>
                <a:spcPts val="0"/>
              </a:spcBef>
              <a:buSzPct val="98765"/>
              <a:defRPr sz="2666"/>
            </a:lvl3pPr>
            <a:lvl4pPr lvl="3">
              <a:spcBef>
                <a:spcPts val="0"/>
              </a:spcBef>
              <a:buSzPct val="98765"/>
              <a:defRPr sz="2666"/>
            </a:lvl4pPr>
            <a:lvl5pPr lvl="4">
              <a:spcBef>
                <a:spcPts val="0"/>
              </a:spcBef>
              <a:buSzPct val="98765"/>
              <a:defRPr sz="2666"/>
            </a:lvl5pPr>
            <a:lvl6pPr lvl="5">
              <a:spcBef>
                <a:spcPts val="0"/>
              </a:spcBef>
              <a:buSzPct val="98765"/>
              <a:defRPr sz="2666"/>
            </a:lvl6pPr>
            <a:lvl7pPr lvl="6">
              <a:spcBef>
                <a:spcPts val="0"/>
              </a:spcBef>
              <a:buSzPct val="98765"/>
              <a:defRPr sz="2666"/>
            </a:lvl7pPr>
            <a:lvl8pPr lvl="7">
              <a:spcBef>
                <a:spcPts val="0"/>
              </a:spcBef>
              <a:buSzPct val="98765"/>
              <a:defRPr sz="2666"/>
            </a:lvl8pPr>
            <a:lvl9pPr lvl="8"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SzPct val="100000"/>
              <a:defRPr sz="3200"/>
            </a:lvl1pPr>
            <a:lvl2pPr lvl="1" algn="ctr">
              <a:spcBef>
                <a:spcPts val="0"/>
              </a:spcBef>
              <a:buSzPct val="100000"/>
              <a:defRPr sz="3200"/>
            </a:lvl2pPr>
            <a:lvl3pPr lvl="2" algn="ctr">
              <a:spcBef>
                <a:spcPts val="0"/>
              </a:spcBef>
              <a:buSzPct val="100000"/>
              <a:defRPr sz="3200"/>
            </a:lvl3pPr>
            <a:lvl4pPr lvl="3" algn="ctr">
              <a:spcBef>
                <a:spcPts val="0"/>
              </a:spcBef>
              <a:buSzPct val="100000"/>
              <a:defRPr sz="3200"/>
            </a:lvl4pPr>
            <a:lvl5pPr lvl="4" algn="ctr">
              <a:spcBef>
                <a:spcPts val="0"/>
              </a:spcBef>
              <a:buSzPct val="100000"/>
              <a:defRPr sz="3200"/>
            </a:lvl5pPr>
            <a:lvl6pPr lvl="5" algn="ctr">
              <a:spcBef>
                <a:spcPts val="0"/>
              </a:spcBef>
              <a:buSzPct val="100000"/>
              <a:defRPr sz="3200"/>
            </a:lvl6pPr>
            <a:lvl7pPr lvl="6" algn="ctr">
              <a:spcBef>
                <a:spcPts val="0"/>
              </a:spcBef>
              <a:buSzPct val="100000"/>
              <a:defRPr sz="3200"/>
            </a:lvl7pPr>
            <a:lvl8pPr lvl="7" algn="ctr">
              <a:spcBef>
                <a:spcPts val="0"/>
              </a:spcBef>
              <a:buSzPct val="100000"/>
              <a:defRPr sz="3200"/>
            </a:lvl8pPr>
            <a:lvl9pPr lvl="8"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g"/><Relationship Id="rId4" Type="http://schemas.openxmlformats.org/officeDocument/2006/relationships/hyperlink" Target="http://www.youtube.com/watch?v=jl0TzaWUQWk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ccl.northwestern.edu/simevolution/obonu/cladograms/Open-This-File.swf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1016000" y="406400"/>
            <a:ext cx="7237574" cy="14343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200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333" b="1">
                <a:solidFill>
                  <a:srgbClr val="604A7B"/>
                </a:solidFill>
                <a:latin typeface="Arial"/>
                <a:ea typeface="Arial"/>
                <a:cs typeface="Arial"/>
                <a:sym typeface="Arial"/>
              </a:rPr>
              <a:t>TAXONOMY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4978475" y="2262075"/>
            <a:ext cx="5056124" cy="28069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ctr">
              <a:lnSpc>
                <a:spcPct val="1200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22">
                <a:solidFill>
                  <a:srgbClr val="604A7B"/>
                </a:solidFill>
                <a:latin typeface="Arial"/>
                <a:ea typeface="Arial"/>
                <a:cs typeface="Arial"/>
                <a:sym typeface="Arial"/>
              </a:rPr>
              <a:t>The Science of Classifying Organisms</a:t>
            </a:r>
          </a:p>
        </p:txBody>
      </p:sp>
      <p:pic>
        <p:nvPicPr>
          <p:cNvPr id="25" name="Shape 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400" y="1930400"/>
            <a:ext cx="4699000" cy="484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3835199" cy="9318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Grouping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508650" y="1532600"/>
            <a:ext cx="3900900" cy="55026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90688" algn="l" rtl="0">
              <a:lnSpc>
                <a:spcPct val="119852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99415"/>
              <a:buFont typeface="Arial"/>
              <a:buChar char="●"/>
            </a:pPr>
            <a:r>
              <a:rPr lang="en-US" sz="3777">
                <a:solidFill>
                  <a:srgbClr val="980000"/>
                </a:solidFill>
              </a:rPr>
              <a:t>Domain</a:t>
            </a:r>
          </a:p>
          <a:p>
            <a:pPr marL="381000" marR="0" lvl="0" indent="-290688" algn="l">
              <a:lnSpc>
                <a:spcPct val="119852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99415"/>
              <a:buFont typeface="Arial"/>
              <a:buChar char="●"/>
            </a:pPr>
            <a:r>
              <a:rPr lang="en-US" sz="3777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Kingdom</a:t>
            </a:r>
          </a:p>
          <a:p>
            <a:pPr marL="381000" marR="0" lvl="0" indent="-290688" algn="l">
              <a:lnSpc>
                <a:spcPct val="119852"/>
              </a:lnSpc>
              <a:spcBef>
                <a:spcPts val="677"/>
              </a:spcBef>
              <a:spcAft>
                <a:spcPts val="0"/>
              </a:spcAft>
              <a:buClr>
                <a:srgbClr val="980000"/>
              </a:buClr>
              <a:buSzPct val="99415"/>
              <a:buFont typeface="Arial"/>
              <a:buChar char="●"/>
            </a:pPr>
            <a:r>
              <a:rPr lang="en-US" sz="3777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Phylum</a:t>
            </a:r>
          </a:p>
          <a:p>
            <a:pPr marL="381000" marR="0" lvl="0" indent="-290688" algn="l">
              <a:lnSpc>
                <a:spcPct val="119852"/>
              </a:lnSpc>
              <a:spcBef>
                <a:spcPts val="677"/>
              </a:spcBef>
              <a:spcAft>
                <a:spcPts val="0"/>
              </a:spcAft>
              <a:buClr>
                <a:srgbClr val="980000"/>
              </a:buClr>
              <a:buSzPct val="99415"/>
              <a:buFont typeface="Arial"/>
              <a:buChar char="●"/>
            </a:pPr>
            <a:r>
              <a:rPr lang="en-US" sz="3777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Class</a:t>
            </a:r>
          </a:p>
          <a:p>
            <a:pPr marL="381000" marR="0" lvl="0" indent="-290688" algn="l">
              <a:lnSpc>
                <a:spcPct val="119852"/>
              </a:lnSpc>
              <a:spcBef>
                <a:spcPts val="677"/>
              </a:spcBef>
              <a:spcAft>
                <a:spcPts val="0"/>
              </a:spcAft>
              <a:buClr>
                <a:srgbClr val="980000"/>
              </a:buClr>
              <a:buSzPct val="99415"/>
              <a:buFont typeface="Arial"/>
              <a:buChar char="●"/>
            </a:pPr>
            <a:r>
              <a:rPr lang="en-US" sz="3777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Order</a:t>
            </a:r>
          </a:p>
          <a:p>
            <a:pPr marL="381000" marR="0" lvl="0" indent="-290688" algn="l">
              <a:lnSpc>
                <a:spcPct val="119852"/>
              </a:lnSpc>
              <a:spcBef>
                <a:spcPts val="677"/>
              </a:spcBef>
              <a:spcAft>
                <a:spcPts val="0"/>
              </a:spcAft>
              <a:buClr>
                <a:srgbClr val="980000"/>
              </a:buClr>
              <a:buSzPct val="99415"/>
              <a:buFont typeface="Arial"/>
              <a:buChar char="●"/>
            </a:pPr>
            <a:r>
              <a:rPr lang="en-US" sz="3777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Family</a:t>
            </a:r>
          </a:p>
          <a:p>
            <a:pPr marL="381000" marR="0" lvl="0" indent="-290688" algn="l">
              <a:lnSpc>
                <a:spcPct val="119852"/>
              </a:lnSpc>
              <a:spcBef>
                <a:spcPts val="677"/>
              </a:spcBef>
              <a:spcAft>
                <a:spcPts val="0"/>
              </a:spcAft>
              <a:buClr>
                <a:srgbClr val="980000"/>
              </a:buClr>
              <a:buSzPct val="99415"/>
              <a:buFont typeface="Arial"/>
              <a:buChar char="●"/>
            </a:pPr>
            <a:r>
              <a:rPr lang="en-US" sz="3777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Genus</a:t>
            </a:r>
          </a:p>
          <a:p>
            <a:pPr marL="381000" marR="0" lvl="0" indent="-290688" algn="l">
              <a:lnSpc>
                <a:spcPct val="119852"/>
              </a:lnSpc>
              <a:spcBef>
                <a:spcPts val="677"/>
              </a:spcBef>
              <a:spcAft>
                <a:spcPts val="0"/>
              </a:spcAft>
              <a:buClr>
                <a:srgbClr val="980000"/>
              </a:buClr>
              <a:buSzPct val="99415"/>
              <a:buFont typeface="Arial"/>
              <a:buChar char="●"/>
            </a:pPr>
            <a:r>
              <a:rPr lang="en-US" sz="3777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Species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5688712" y="374625"/>
            <a:ext cx="4065000" cy="30236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197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latin typeface="Arial"/>
                <a:ea typeface="Arial"/>
                <a:cs typeface="Arial"/>
                <a:sym typeface="Arial"/>
              </a:rPr>
              <a:t>Each group gets smaller and more specific – just think of the way you file things on your computer into folders and subfolders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7012" y="3206725"/>
            <a:ext cx="4208375" cy="426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/>
        </p:nvSpPr>
        <p:spPr>
          <a:xfrm>
            <a:off x="356300" y="389800"/>
            <a:ext cx="9523575" cy="71528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198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7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help you remember the list</a:t>
            </a:r>
          </a:p>
          <a:p>
            <a:pPr marL="0" marR="0" lvl="0" indent="0" algn="l" rtl="0">
              <a:lnSpc>
                <a:spcPct val="11985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7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KING PHILIP CAME OVER FOR GREAT SOUP</a:t>
            </a:r>
          </a:p>
          <a:p>
            <a:pPr marL="0" marR="0" lvl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79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79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79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79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79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79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79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79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79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79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7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Kingdom, Phylum, Class, Order, Family, Genus, Species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650" y="2878650"/>
            <a:ext cx="5207000" cy="347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4400" y="2438400"/>
            <a:ext cx="2550574" cy="41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4700" y="381000"/>
            <a:ext cx="6250575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508000" y="101600"/>
            <a:ext cx="9015574" cy="854868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Humans</a:t>
            </a:r>
          </a:p>
        </p:txBody>
      </p:sp>
      <p:graphicFrame>
        <p:nvGraphicFramePr>
          <p:cNvPr id="117" name="Shape 117"/>
          <p:cNvGraphicFramePr/>
          <p:nvPr/>
        </p:nvGraphicFramePr>
        <p:xfrm>
          <a:off x="304800" y="914400"/>
          <a:ext cx="9144000" cy="3812921"/>
        </p:xfrm>
        <a:graphic>
          <a:graphicData uri="http://schemas.openxmlformats.org/drawingml/2006/table">
            <a:tbl>
              <a:tblPr>
                <a:noFill/>
                <a:tableStyleId>{C323F347-3647-4A82-A345-570AFFE29E8C}</a:tableStyleId>
              </a:tblPr>
              <a:tblGrid>
                <a:gridCol w="4572000"/>
                <a:gridCol w="4572000"/>
              </a:tblGrid>
              <a:tr h="507975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66"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Kingdom</a:t>
                      </a:r>
                    </a:p>
                  </a:txBody>
                  <a:tcPr marL="28575" marR="28575" marT="28575" marB="285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66"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Animalia</a:t>
                      </a:r>
                    </a:p>
                  </a:txBody>
                  <a:tcPr marL="28575" marR="28575" marT="28575" marB="285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507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79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66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Phylum</a:t>
                      </a:r>
                    </a:p>
                  </a:txBody>
                  <a:tcPr marL="28575" marR="28575" marT="28575" marB="285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66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Chordata</a:t>
                      </a:r>
                    </a:p>
                  </a:txBody>
                  <a:tcPr marL="28575" marR="28575" marT="28575" marB="285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507975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66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Class</a:t>
                      </a:r>
                    </a:p>
                  </a:txBody>
                  <a:tcPr marL="28575" marR="28575" marT="28575" marB="285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66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Mammalia</a:t>
                      </a:r>
                    </a:p>
                  </a:txBody>
                  <a:tcPr marL="28575" marR="28575" marT="28575" marB="285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507975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66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Order</a:t>
                      </a:r>
                    </a:p>
                  </a:txBody>
                  <a:tcPr marL="28575" marR="28575" marT="28575" marB="285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66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Primate</a:t>
                      </a:r>
                    </a:p>
                  </a:txBody>
                  <a:tcPr marL="28575" marR="28575" marT="28575" marB="285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507975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66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Family</a:t>
                      </a:r>
                    </a:p>
                  </a:txBody>
                  <a:tcPr marL="28575" marR="28575" marT="28575" marB="285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66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Hominidae</a:t>
                      </a:r>
                    </a:p>
                  </a:txBody>
                  <a:tcPr marL="28575" marR="28575" marT="28575" marB="285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507975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66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Genus</a:t>
                      </a:r>
                    </a:p>
                  </a:txBody>
                  <a:tcPr marL="28575" marR="28575" marT="28575" marB="285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66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Homo</a:t>
                      </a:r>
                    </a:p>
                  </a:txBody>
                  <a:tcPr marL="28575" marR="28575" marT="28575" marB="285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507975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66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Species</a:t>
                      </a:r>
                    </a:p>
                  </a:txBody>
                  <a:tcPr marL="28575" marR="28575" marT="28575" marB="285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979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66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sapiens</a:t>
                      </a:r>
                    </a:p>
                  </a:txBody>
                  <a:tcPr marL="28575" marR="28575" marT="28575" marB="285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650" y="4995325"/>
            <a:ext cx="3767649" cy="249764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4408700" y="4850475"/>
            <a:ext cx="4869000" cy="23738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scientific name is always the genus + species</a:t>
            </a:r>
          </a:p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Humans = </a:t>
            </a:r>
            <a:r>
              <a:rPr lang="en-US" sz="311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Homo sapiens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76250" y="3959675"/>
            <a:ext cx="2042574" cy="169332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356300" y="7417150"/>
            <a:ext cx="1564899" cy="2649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 by atomicshark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" name="Shape 126"/>
          <p:cNvGraphicFramePr/>
          <p:nvPr/>
        </p:nvGraphicFramePr>
        <p:xfrm>
          <a:off x="254000" y="1185325"/>
          <a:ext cx="9398000" cy="4741225"/>
        </p:xfrm>
        <a:graphic>
          <a:graphicData uri="http://schemas.openxmlformats.org/drawingml/2006/table">
            <a:tbl>
              <a:tblPr>
                <a:noFill/>
                <a:tableStyleId>{C323F347-3647-4A82-A345-570AFFE29E8C}</a:tableStyleId>
              </a:tblPr>
              <a:tblGrid>
                <a:gridCol w="2349500"/>
                <a:gridCol w="2349500"/>
                <a:gridCol w="2349500"/>
                <a:gridCol w="2349500"/>
              </a:tblGrid>
              <a:tr h="4392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2013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28575" marB="285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2013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Lion</a:t>
                      </a:r>
                    </a:p>
                  </a:txBody>
                  <a:tcPr marL="28575" marR="28575" marT="28575" marB="285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2013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Tiger</a:t>
                      </a:r>
                    </a:p>
                  </a:txBody>
                  <a:tcPr marL="28575" marR="28575" marT="28575" marB="285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2013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Pintail Duck</a:t>
                      </a:r>
                    </a:p>
                  </a:txBody>
                  <a:tcPr marL="28575" marR="28575" marT="28575" marB="285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615575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2013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Kingdom</a:t>
                      </a:r>
                    </a:p>
                  </a:txBody>
                  <a:tcPr marL="28575" marR="28575" marT="28575" marB="285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2013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Animalia</a:t>
                      </a:r>
                    </a:p>
                  </a:txBody>
                  <a:tcPr marL="28575" marR="28575" marT="28575" marB="285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2013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Animalia</a:t>
                      </a:r>
                    </a:p>
                  </a:txBody>
                  <a:tcPr marL="28575" marR="28575" marT="28575" marB="285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2013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Animalia</a:t>
                      </a:r>
                    </a:p>
                  </a:txBody>
                  <a:tcPr marL="28575" marR="28575" marT="28575" marB="285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613825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2013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Phylum</a:t>
                      </a:r>
                    </a:p>
                  </a:txBody>
                  <a:tcPr marL="28575" marR="28575" marT="28575" marB="285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2013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Chordata</a:t>
                      </a:r>
                    </a:p>
                  </a:txBody>
                  <a:tcPr marL="28575" marR="28575" marT="28575" marB="285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2013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Chordata</a:t>
                      </a:r>
                    </a:p>
                  </a:txBody>
                  <a:tcPr marL="28575" marR="28575" marT="28575" marB="285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2013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Chordata</a:t>
                      </a:r>
                    </a:p>
                  </a:txBody>
                  <a:tcPr marL="28575" marR="28575" marT="28575" marB="285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613825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2013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Class</a:t>
                      </a:r>
                    </a:p>
                  </a:txBody>
                  <a:tcPr marL="28575" marR="28575" marT="28575" marB="285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2013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Mammalia</a:t>
                      </a:r>
                    </a:p>
                  </a:txBody>
                  <a:tcPr marL="28575" marR="28575" marT="28575" marB="285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2013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Mammalia</a:t>
                      </a:r>
                    </a:p>
                  </a:txBody>
                  <a:tcPr marL="28575" marR="28575" marT="28575" marB="285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2013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Aves</a:t>
                      </a:r>
                    </a:p>
                  </a:txBody>
                  <a:tcPr marL="28575" marR="28575" marT="28575" marB="285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615575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2013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Order</a:t>
                      </a:r>
                    </a:p>
                  </a:txBody>
                  <a:tcPr marL="28575" marR="28575" marT="28575" marB="285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2013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Carnivora</a:t>
                      </a:r>
                    </a:p>
                  </a:txBody>
                  <a:tcPr marL="28575" marR="28575" marT="28575" marB="285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2013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Carnivora</a:t>
                      </a:r>
                    </a:p>
                  </a:txBody>
                  <a:tcPr marL="28575" marR="28575" marT="28575" marB="285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2013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Anseriformes</a:t>
                      </a:r>
                    </a:p>
                  </a:txBody>
                  <a:tcPr marL="28575" marR="28575" marT="28575" marB="285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613825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2013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Family</a:t>
                      </a:r>
                    </a:p>
                  </a:txBody>
                  <a:tcPr marL="28575" marR="28575" marT="28575" marB="285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2013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Felidae</a:t>
                      </a:r>
                    </a:p>
                  </a:txBody>
                  <a:tcPr marL="28575" marR="28575" marT="28575" marB="285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2013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Felidae</a:t>
                      </a:r>
                    </a:p>
                  </a:txBody>
                  <a:tcPr marL="28575" marR="28575" marT="28575" marB="285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2013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Anatidae</a:t>
                      </a:r>
                    </a:p>
                  </a:txBody>
                  <a:tcPr marL="28575" marR="28575" marT="28575" marB="285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615575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2013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Genus</a:t>
                      </a:r>
                    </a:p>
                  </a:txBody>
                  <a:tcPr marL="28575" marR="28575" marT="28575" marB="285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2013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Panthera</a:t>
                      </a:r>
                    </a:p>
                  </a:txBody>
                  <a:tcPr marL="28575" marR="28575" marT="28575" marB="285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2013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Panthera</a:t>
                      </a:r>
                    </a:p>
                  </a:txBody>
                  <a:tcPr marL="28575" marR="28575" marT="28575" marB="285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2013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Anas</a:t>
                      </a:r>
                    </a:p>
                  </a:txBody>
                  <a:tcPr marL="28575" marR="28575" marT="28575" marB="285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613825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2013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Species</a:t>
                      </a:r>
                    </a:p>
                  </a:txBody>
                  <a:tcPr marL="28575" marR="28575" marT="28575" marB="285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2013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Leo</a:t>
                      </a:r>
                    </a:p>
                  </a:txBody>
                  <a:tcPr marL="28575" marR="28575" marT="28575" marB="285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2013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Tigris</a:t>
                      </a:r>
                    </a:p>
                  </a:txBody>
                  <a:tcPr marL="28575" marR="28575" marT="28575" marB="285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2013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acouta</a:t>
                      </a:r>
                    </a:p>
                  </a:txBody>
                  <a:tcPr marL="28575" marR="28575" marT="28575" marB="285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2650" y="253975"/>
            <a:ext cx="1513400" cy="93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8650" y="253975"/>
            <a:ext cx="1354650" cy="91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55400" y="243400"/>
            <a:ext cx="2190750" cy="86782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440950" y="6231800"/>
            <a:ext cx="9184900" cy="12385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198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7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the scientific names of each of these organisms?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 descr="Image result for timber rattlesnake"/>
          <p:cNvPicPr preferRelativeResize="0"/>
          <p:nvPr/>
        </p:nvPicPr>
        <p:blipFill rotWithShape="1">
          <a:blip r:embed="rId3">
            <a:alphaModFix/>
          </a:blip>
          <a:srcRect l="10290" r="7842"/>
          <a:stretch/>
        </p:blipFill>
        <p:spPr>
          <a:xfrm>
            <a:off x="5623050" y="1135575"/>
            <a:ext cx="4420974" cy="381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161200" y="155775"/>
            <a:ext cx="8728800" cy="6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>
                <a:solidFill>
                  <a:srgbClr val="980000"/>
                </a:solidFill>
              </a:rPr>
              <a:t>The Classification of a Timber Rattlesnake</a:t>
            </a:r>
          </a:p>
        </p:txBody>
      </p:sp>
      <p:graphicFrame>
        <p:nvGraphicFramePr>
          <p:cNvPr id="137" name="Shape 137"/>
          <p:cNvGraphicFramePr/>
          <p:nvPr/>
        </p:nvGraphicFramePr>
        <p:xfrm>
          <a:off x="406150" y="1045325"/>
          <a:ext cx="4844725" cy="4233385"/>
        </p:xfrm>
        <a:graphic>
          <a:graphicData uri="http://schemas.openxmlformats.org/drawingml/2006/table">
            <a:tbl>
              <a:tblPr>
                <a:noFill/>
                <a:tableStyleId>{A6667C1C-4DBA-44CD-A08D-57B8759AEF30}</a:tableStyleId>
              </a:tblPr>
              <a:tblGrid>
                <a:gridCol w="2655975"/>
                <a:gridCol w="2188750"/>
              </a:tblGrid>
              <a:tr h="6064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2200"/>
                        <a:t>Domain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2200"/>
                        <a:t>Eukarya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2200"/>
                        <a:t>Kingdom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2200"/>
                        <a:t>Animalia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2200"/>
                        <a:t>Phylum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2200"/>
                        <a:t>Chordata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2200"/>
                        <a:t>Class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2200"/>
                        <a:t>Reptilia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2200"/>
                        <a:t>Order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2200"/>
                        <a:t>Squamata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2200"/>
                        <a:t>Family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2200"/>
                        <a:t>Viperidae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2200"/>
                        <a:t>Genus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2200" i="1"/>
                        <a:t>Crotalus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2200"/>
                        <a:t>Species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2200" i="1"/>
                        <a:t>horridus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8" name="Shape 138"/>
          <p:cNvSpPr txBox="1"/>
          <p:nvPr/>
        </p:nvSpPr>
        <p:spPr>
          <a:xfrm>
            <a:off x="161200" y="5436450"/>
            <a:ext cx="9663600" cy="173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600"/>
              <a:t>Which of these names represents a diamondback rattlesnake?</a:t>
            </a:r>
          </a:p>
          <a:p>
            <a:pPr lvl="0">
              <a:spcBef>
                <a:spcPts val="0"/>
              </a:spcBef>
              <a:buNone/>
            </a:pPr>
            <a:endParaRPr sz="1100"/>
          </a:p>
          <a:p>
            <a:pPr marL="457200" lvl="0" indent="-355600" rtl="0">
              <a:spcBef>
                <a:spcPts val="0"/>
              </a:spcBef>
              <a:buSzPct val="100000"/>
              <a:buAutoNum type="alphaLcParenR"/>
            </a:pPr>
            <a:r>
              <a:rPr lang="en-US" sz="2000"/>
              <a:t>Ophiophagus hannah		</a:t>
            </a:r>
          </a:p>
          <a:p>
            <a:pPr marL="457200" lvl="0" indent="-355600" rtl="0">
              <a:spcBef>
                <a:spcPts val="0"/>
              </a:spcBef>
              <a:buSzPct val="100000"/>
              <a:buAutoNum type="alphaLcParenR"/>
            </a:pPr>
            <a:r>
              <a:rPr lang="en-US" sz="2000"/>
              <a:t>Lampropeltis getula		</a:t>
            </a:r>
          </a:p>
          <a:p>
            <a:pPr marL="457200" lvl="0" indent="-355600" rtl="0">
              <a:spcBef>
                <a:spcPts val="0"/>
              </a:spcBef>
              <a:buSzPct val="100000"/>
              <a:buAutoNum type="alphaLcParenR"/>
            </a:pPr>
            <a:r>
              <a:rPr lang="en-US" sz="2000"/>
              <a:t>Crotalus atrox</a:t>
            </a:r>
          </a:p>
        </p:txBody>
      </p:sp>
      <p:pic>
        <p:nvPicPr>
          <p:cNvPr id="139" name="Shape 139" descr="Image result for diamondback rattlesnake"/>
          <p:cNvPicPr preferRelativeResize="0"/>
          <p:nvPr/>
        </p:nvPicPr>
        <p:blipFill rotWithShape="1">
          <a:blip r:embed="rId4">
            <a:alphaModFix/>
          </a:blip>
          <a:srcRect l="8177" r="16865" b="24041"/>
          <a:stretch/>
        </p:blipFill>
        <p:spPr>
          <a:xfrm>
            <a:off x="4192800" y="5990900"/>
            <a:ext cx="2897550" cy="14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120375" y="124250"/>
            <a:ext cx="9015600" cy="12438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More on Naming..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296575" y="1368050"/>
            <a:ext cx="9760500" cy="49581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R="0" lvl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The system of naming is called </a:t>
            </a:r>
            <a:r>
              <a:rPr lang="en-US" sz="3000" b="1" u="sng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BINOMIAL NOMENCLATURE</a:t>
            </a:r>
            <a:r>
              <a:rPr lang="en-US" sz="30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- which means it is a 2-name system.</a:t>
            </a:r>
          </a:p>
          <a:p>
            <a:pPr marR="0" lvl="0" algn="l" rtl="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1800"/>
          </a:p>
          <a:p>
            <a:pPr marR="0" lvl="0" algn="l" rtl="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980000"/>
                </a:solidFill>
              </a:rPr>
              <a:t>Rules: </a:t>
            </a:r>
          </a:p>
          <a:p>
            <a:pPr marR="0" lvl="0" algn="l" rtl="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980000"/>
                </a:solidFill>
              </a:rPr>
              <a:t>1. 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names must either be </a:t>
            </a:r>
            <a:r>
              <a:rPr lang="en-US" sz="3555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underlined or italicized</a:t>
            </a:r>
          </a:p>
          <a:p>
            <a:pPr marR="0" lvl="0" algn="l" rtl="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980000"/>
                </a:solidFill>
              </a:rPr>
              <a:t>2. G</a:t>
            </a:r>
            <a:r>
              <a:rPr lang="en-US" sz="3555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enus capitalized,  species is lowercase</a:t>
            </a:r>
            <a:r>
              <a:rPr lang="en-US" sz="3555">
                <a:solidFill>
                  <a:srgbClr val="980000"/>
                </a:solidFill>
              </a:rPr>
              <a:t> </a:t>
            </a:r>
          </a:p>
          <a:p>
            <a:pPr marR="0" lvl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/>
              <a:t>3. 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be </a:t>
            </a:r>
            <a:r>
              <a:rPr lang="en-US" sz="3555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abbreviated. Ex. </a:t>
            </a:r>
            <a:r>
              <a:rPr lang="en-US" sz="3555" i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F. leo</a:t>
            </a:r>
            <a:r>
              <a:rPr lang="en-US" sz="3555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3555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F. tigris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266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What is a species?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9044049" cy="20268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Defined as </a:t>
            </a:r>
            <a:r>
              <a:rPr lang="en-US" sz="4266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organisms that can interbreed with one another, and produce fertile offspring</a:t>
            </a: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0" y="3556000"/>
            <a:ext cx="4885349" cy="335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9600" y="3556000"/>
            <a:ext cx="4001175" cy="336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304175" y="304800"/>
            <a:ext cx="9627799" cy="20268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two organisms of different species interbreed, the offspring is called a HYBRID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727200" y="6807200"/>
            <a:ext cx="7151074" cy="6297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  ligers and mules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1800" y="2541825"/>
            <a:ext cx="6369750" cy="416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266650" y="155125"/>
            <a:ext cx="9626699" cy="3986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 for Understanding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261100" y="819400"/>
            <a:ext cx="9637799" cy="6561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  Fill in the blanks:   Kingdom,  _____________,  Class, Order,  ________________,  Genus,  _______________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  Which two groups are used for an organism's </a:t>
            </a:r>
            <a:r>
              <a:rPr lang="en-US" sz="2666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scientific name</a:t>
            </a: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 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  Which of the following pairs is MOST closely related?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         Acer rubrum</a:t>
            </a:r>
            <a:r>
              <a:rPr lang="en-US" sz="2666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 &amp;  </a:t>
            </a:r>
            <a:r>
              <a:rPr lang="en-US" sz="2666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Acer  saccharum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         Acer rubrum</a:t>
            </a:r>
            <a:r>
              <a:rPr lang="en-US" sz="2666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 &amp;  </a:t>
            </a:r>
            <a:r>
              <a:rPr lang="en-US" sz="2666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Chenopodium rubrum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The system we use for naming is called  ____________ nomenclature.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2666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  The science of classification is called ________________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287200" y="104250"/>
            <a:ext cx="9585600" cy="9900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Why do we need to classify?</a:t>
            </a:r>
          </a:p>
        </p:txBody>
      </p:sp>
      <p:sp>
        <p:nvSpPr>
          <p:cNvPr id="31" name="Shape 31"/>
          <p:cNvSpPr txBox="1"/>
          <p:nvPr/>
        </p:nvSpPr>
        <p:spPr>
          <a:xfrm>
            <a:off x="287200" y="1197750"/>
            <a:ext cx="9172200" cy="54357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457200" marR="0" lvl="0" indent="-444500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Imagine a </a:t>
            </a:r>
            <a:r>
              <a:rPr lang="en-US" sz="34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grocery store</a:t>
            </a:r>
            <a:r>
              <a:rPr lang="en-US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…. </a:t>
            </a:r>
            <a:r>
              <a:rPr lang="en-US" sz="3400"/>
              <a:t>H</a:t>
            </a:r>
            <a:r>
              <a:rPr lang="en-US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ow is </a:t>
            </a:r>
            <a:r>
              <a:rPr lang="en-US" sz="3400"/>
              <a:t>it organized?</a:t>
            </a:r>
          </a:p>
          <a:p>
            <a:pPr marR="0" lvl="0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2.  How are your </a:t>
            </a:r>
            <a:r>
              <a:rPr lang="en-US" sz="3400">
                <a:solidFill>
                  <a:srgbClr val="980000"/>
                </a:solidFill>
              </a:rPr>
              <a:t>drawers</a:t>
            </a:r>
            <a:r>
              <a:rPr lang="en-US" sz="3400"/>
              <a:t> organized?</a:t>
            </a:r>
          </a:p>
          <a:p>
            <a:pPr marR="0" lvl="0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3.  How are </a:t>
            </a:r>
            <a:r>
              <a:rPr lang="en-US" sz="3400">
                <a:solidFill>
                  <a:srgbClr val="980000"/>
                </a:solidFill>
              </a:rPr>
              <a:t>songs</a:t>
            </a:r>
            <a:r>
              <a:rPr lang="en-US" sz="3400"/>
              <a:t> on your phone organized?</a:t>
            </a:r>
          </a:p>
          <a:p>
            <a:pPr marR="0" lvl="0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4.  Imagine the layout of a </a:t>
            </a:r>
            <a:r>
              <a:rPr lang="en-US" sz="3400">
                <a:solidFill>
                  <a:srgbClr val="980000"/>
                </a:solidFill>
              </a:rPr>
              <a:t>zoo</a:t>
            </a:r>
            <a:r>
              <a:rPr lang="en-US" sz="3400"/>
              <a:t>.  How is it organized?</a:t>
            </a:r>
          </a:p>
          <a:p>
            <a:pPr marR="0" lvl="0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/>
          </a:p>
          <a:p>
            <a:pPr marR="0" lvl="0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rgbClr val="980000"/>
                </a:solidFill>
              </a:rPr>
              <a:t>  Classification is a way to organize!</a:t>
            </a:r>
          </a:p>
          <a:p>
            <a:pPr marR="0" lvl="0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610300" y="220225"/>
            <a:ext cx="9015599" cy="7608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Kingdoms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2007700" y="1307625"/>
            <a:ext cx="6716099" cy="9320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R="0" lvl="0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are currently 6 kingdoms </a:t>
            </a:r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7787" y="2239725"/>
            <a:ext cx="5295900" cy="516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378250" y="159000"/>
            <a:ext cx="9403500" cy="37947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R="0" lvl="0" algn="l" rtl="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980000"/>
                </a:solidFill>
              </a:rPr>
              <a:t>Kingdoms based on:</a:t>
            </a:r>
            <a:r>
              <a:rPr lang="en-US" sz="4800">
                <a:solidFill>
                  <a:srgbClr val="980000"/>
                </a:solidFill>
              </a:rPr>
              <a:t/>
            </a:r>
            <a:br>
              <a:rPr lang="en-US" sz="4800">
                <a:solidFill>
                  <a:srgbClr val="980000"/>
                </a:solidFill>
              </a:rPr>
            </a:br>
            <a:r>
              <a:rPr lang="en-US" sz="3600">
                <a:solidFill>
                  <a:srgbClr val="980000"/>
                </a:solidFill>
              </a:rPr>
              <a:t>-</a:t>
            </a:r>
            <a:r>
              <a:rPr lang="en-US" sz="36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Number of cells </a:t>
            </a:r>
            <a:r>
              <a:rPr lang="en-US" sz="3600">
                <a:latin typeface="Arial"/>
                <a:ea typeface="Arial"/>
                <a:cs typeface="Arial"/>
                <a:sym typeface="Arial"/>
              </a:rPr>
              <a:t>(unicellular or multicell</a:t>
            </a:r>
            <a:r>
              <a:rPr lang="en-US" sz="3600"/>
              <a:t>ular)</a:t>
            </a:r>
          </a:p>
          <a:p>
            <a:pPr marL="0" marR="0" lvl="0" indent="0" algn="l" rtl="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980000"/>
                </a:solidFill>
              </a:rPr>
              <a:t>-</a:t>
            </a:r>
            <a:r>
              <a:rPr lang="en-US" sz="36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How it obtains energy</a:t>
            </a:r>
            <a:br>
              <a:rPr lang="en-US" sz="36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                           </a:t>
            </a:r>
            <a:r>
              <a:rPr lang="en-US" sz="3600">
                <a:latin typeface="Arial"/>
                <a:ea typeface="Arial"/>
                <a:cs typeface="Arial"/>
                <a:sym typeface="Arial"/>
              </a:rPr>
              <a:t>(hetero</a:t>
            </a:r>
            <a:r>
              <a:rPr lang="en-US" sz="3600"/>
              <a:t>troph or autotroph)</a:t>
            </a:r>
          </a:p>
          <a:p>
            <a:pPr marL="0" marR="0" lvl="0" indent="0" algn="l" rtl="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980000"/>
                </a:solidFill>
              </a:rPr>
              <a:t>-</a:t>
            </a:r>
            <a:r>
              <a:rPr lang="en-US" sz="36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Type of cell          </a:t>
            </a:r>
            <a:r>
              <a:rPr lang="en-US" sz="3600">
                <a:latin typeface="Arial"/>
                <a:ea typeface="Arial"/>
                <a:cs typeface="Arial"/>
                <a:sym typeface="Arial"/>
              </a:rPr>
              <a:t>(eukaryot</a:t>
            </a:r>
            <a:r>
              <a:rPr lang="en-US" sz="3600"/>
              <a:t>e or prokaryote)</a:t>
            </a:r>
          </a:p>
        </p:txBody>
      </p:sp>
      <p:pic>
        <p:nvPicPr>
          <p:cNvPr id="179" name="Shape 179" descr="Image result for prokaryote vs eukaryot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0175" y="4224500"/>
            <a:ext cx="7448850" cy="311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/>
        </p:nvSpPr>
        <p:spPr>
          <a:xfrm>
            <a:off x="212650" y="152150"/>
            <a:ext cx="9640799" cy="722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Quick Vocabulary Lesson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 sz="3000"/>
              <a:t>1.  Heterotroph _______________________________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3000"/>
              <a:t>2.  Autotroph </a:t>
            </a:r>
            <a:r>
              <a:rPr lang="en-US" sz="3000">
                <a:solidFill>
                  <a:schemeClr val="dk1"/>
                </a:solidFill>
              </a:rPr>
              <a:t>________________________________</a:t>
            </a:r>
          </a:p>
          <a:p>
            <a:pPr lvl="0" rtl="0">
              <a:spcBef>
                <a:spcPts val="0"/>
              </a:spcBef>
              <a:buNone/>
            </a:pPr>
            <a:endParaRPr sz="3000"/>
          </a:p>
          <a:p>
            <a:pPr lvl="0" rtl="0">
              <a:spcBef>
                <a:spcPts val="0"/>
              </a:spcBef>
              <a:buNone/>
            </a:pPr>
            <a:r>
              <a:rPr lang="en-US" sz="3000"/>
              <a:t>3.  Unicellular ________________________________</a:t>
            </a:r>
            <a:br>
              <a:rPr lang="en-US" sz="3000"/>
            </a:br>
            <a:r>
              <a:rPr lang="en-US" sz="3000"/>
              <a:t>4.  Multicellular </a:t>
            </a:r>
            <a:r>
              <a:rPr lang="en-US" sz="3000">
                <a:solidFill>
                  <a:schemeClr val="dk1"/>
                </a:solidFill>
              </a:rPr>
              <a:t>________________________________</a:t>
            </a:r>
          </a:p>
          <a:p>
            <a:pPr lvl="0" rtl="0">
              <a:spcBef>
                <a:spcPts val="0"/>
              </a:spcBef>
              <a:buNone/>
            </a:pPr>
            <a:endParaRPr sz="3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chemeClr val="dk1"/>
                </a:solidFill>
              </a:rPr>
              <a:t>5.  Prokaryote ________________________________</a:t>
            </a:r>
            <a:br>
              <a:rPr lang="en-US" sz="3000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6.  Eukaryote _________________________________</a:t>
            </a:r>
          </a:p>
          <a:p>
            <a:pPr lvl="0" rtl="0">
              <a:spcBef>
                <a:spcPts val="0"/>
              </a:spcBef>
              <a:buNone/>
            </a:pPr>
            <a:endParaRPr sz="3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3000" i="1">
                <a:solidFill>
                  <a:schemeClr val="dk1"/>
                </a:solidFill>
              </a:rPr>
              <a:t>Some non-science words….</a:t>
            </a:r>
          </a:p>
          <a:p>
            <a:pPr lvl="0" rtl="0">
              <a:spcBef>
                <a:spcPts val="0"/>
              </a:spcBef>
              <a:buNone/>
            </a:pPr>
            <a:endParaRPr sz="30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3000" i="1">
                <a:solidFill>
                  <a:schemeClr val="dk1"/>
                </a:solidFill>
              </a:rPr>
              <a:t>7.  famished ___________________________</a:t>
            </a:r>
            <a:br>
              <a:rPr lang="en-US" sz="3000" i="1">
                <a:solidFill>
                  <a:schemeClr val="dk1"/>
                </a:solidFill>
              </a:rPr>
            </a:br>
            <a:r>
              <a:rPr lang="en-US" sz="3000" i="1">
                <a:solidFill>
                  <a:schemeClr val="dk1"/>
                </a:solidFill>
              </a:rPr>
              <a:t>8.  mobility (motility) ___________________________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/>
        </p:nvSpPr>
        <p:spPr>
          <a:xfrm>
            <a:off x="341525" y="363900"/>
            <a:ext cx="9572700" cy="98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/>
              <a:t>What kinds of organisms are in each of the kingdoms?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744275" y="1251525"/>
            <a:ext cx="8767200" cy="90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/>
              <a:t>Create a chart like the one shown below in your notebook, fill it out with the details as we go through each slide.</a:t>
            </a:r>
          </a:p>
        </p:txBody>
      </p:sp>
      <p:graphicFrame>
        <p:nvGraphicFramePr>
          <p:cNvPr id="191" name="Shape 191"/>
          <p:cNvGraphicFramePr/>
          <p:nvPr/>
        </p:nvGraphicFramePr>
        <p:xfrm>
          <a:off x="481500" y="2788525"/>
          <a:ext cx="9292750" cy="3854650"/>
        </p:xfrm>
        <a:graphic>
          <a:graphicData uri="http://schemas.openxmlformats.org/drawingml/2006/table">
            <a:tbl>
              <a:tblPr>
                <a:noFill/>
                <a:tableStyleId>{A6667C1C-4DBA-44CD-A08D-57B8759AEF30}</a:tableStyleId>
              </a:tblPr>
              <a:tblGrid>
                <a:gridCol w="1858550"/>
                <a:gridCol w="1995100"/>
                <a:gridCol w="1722000"/>
                <a:gridCol w="1967800"/>
                <a:gridCol w="1749300"/>
              </a:tblGrid>
              <a:tr h="11116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2400" b="1"/>
                        <a:t>Kingdom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2400" b="1"/>
                        <a:t>Types of Cells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2400" b="1"/>
                        <a:t>Nutrition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2400" b="1"/>
                        <a:t>Movement ?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2400" b="1"/>
                        <a:t>Examples</a:t>
                      </a:r>
                    </a:p>
                  </a:txBody>
                  <a:tcPr marL="91425" marR="91425" marT="91425" marB="91425"/>
                </a:tc>
              </a:tr>
              <a:tr h="5486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</a:tr>
              <a:tr h="5486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</a:tr>
              <a:tr h="5486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</a:tr>
              <a:tr h="5486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</a:tr>
              <a:tr h="5486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298125" y="169325"/>
            <a:ext cx="5401800" cy="8235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Kingdom Animalia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508000" y="1727175"/>
            <a:ext cx="5269800" cy="53849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R="0" lvl="0" algn="l" rtl="0">
              <a:lnSpc>
                <a:spcPct val="1199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Multicellular, Eukaryote</a:t>
            </a:r>
          </a:p>
          <a:p>
            <a:pPr marR="0" lvl="0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Heterotrophic</a:t>
            </a:r>
          </a:p>
          <a:p>
            <a:pPr marR="0" lvl="0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/>
              <a:t>Most can move</a:t>
            </a:r>
          </a:p>
          <a:p>
            <a:pPr marR="0" lvl="0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/>
          </a:p>
          <a:p>
            <a:pPr marR="0" lvl="0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Examples: birds, insects, worms, mammals, reptiles, humans, </a:t>
            </a:r>
            <a:r>
              <a:rPr lang="en-US" sz="3555" i="1"/>
              <a:t>anemones</a:t>
            </a:r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0650" y="5365725"/>
            <a:ext cx="3386649" cy="225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6960300" y="7380100"/>
            <a:ext cx="1903575" cy="2649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 by Eduardo Amorim</a:t>
            </a:r>
          </a:p>
        </p:txBody>
      </p:sp>
      <p:pic>
        <p:nvPicPr>
          <p:cNvPr id="200" name="Shape 2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1325" y="169325"/>
            <a:ext cx="3873500" cy="516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7806950" y="305150"/>
            <a:ext cx="2072899" cy="2649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 by Tambako the Jaguar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 descr="Image result for cor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8950" y="1437525"/>
            <a:ext cx="4337100" cy="3252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247550" y="167200"/>
            <a:ext cx="9015600" cy="9318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Kingdom Plantae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247550" y="1305400"/>
            <a:ext cx="5171400" cy="325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R="0" lvl="0" algn="l" rtl="0">
              <a:lnSpc>
                <a:spcPct val="1199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Multicellular, </a:t>
            </a:r>
            <a:r>
              <a:rPr lang="en-US" sz="3555">
                <a:solidFill>
                  <a:schemeClr val="dk1"/>
                </a:solidFill>
              </a:rPr>
              <a:t>Eukaryotic </a:t>
            </a:r>
          </a:p>
          <a:p>
            <a:pPr marR="0" lvl="0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Autotrophic</a:t>
            </a:r>
          </a:p>
          <a:p>
            <a:pPr marR="0" lvl="0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1200"/>
          </a:p>
          <a:p>
            <a:pPr marR="0" lvl="0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/>
              <a:t>Cannot move </a:t>
            </a:r>
            <a:br>
              <a:rPr lang="en-US" sz="3555"/>
            </a:br>
            <a:r>
              <a:rPr lang="en-US" sz="2400"/>
              <a:t>(due to cell walls)</a:t>
            </a:r>
          </a:p>
        </p:txBody>
      </p:sp>
      <p:pic>
        <p:nvPicPr>
          <p:cNvPr id="209" name="Shape 209" descr="Image result for cactu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7100" y="5028875"/>
            <a:ext cx="3162961" cy="236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34325" y="5028874"/>
            <a:ext cx="3627050" cy="236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323525" y="219725"/>
            <a:ext cx="9015600" cy="10419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Kingdom </a:t>
            </a:r>
            <a:r>
              <a:rPr lang="en-US" sz="4888"/>
              <a:t>Fungi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677325" y="1321187"/>
            <a:ext cx="9015600" cy="19212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R="0" lvl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Multicellular (most), </a:t>
            </a:r>
            <a:r>
              <a:rPr lang="en-US" sz="3555">
                <a:solidFill>
                  <a:schemeClr val="dk1"/>
                </a:solidFill>
              </a:rPr>
              <a:t>Eukaryotic</a:t>
            </a:r>
          </a:p>
          <a:p>
            <a:pPr marR="0" lvl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Heterotrophic (mainly decomposers)</a:t>
            </a:r>
          </a:p>
          <a:p>
            <a:pPr marR="0" lvl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650" y="3301975"/>
            <a:ext cx="5249325" cy="36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325" y="4318000"/>
            <a:ext cx="3386649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/>
          <p:nvPr/>
        </p:nvSpPr>
        <p:spPr>
          <a:xfrm>
            <a:off x="3573625" y="7078475"/>
            <a:ext cx="1480250" cy="2649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Photos by nutmeg66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91400" y="83175"/>
            <a:ext cx="9015600" cy="9498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Kingdom Protista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511375" y="1032975"/>
            <a:ext cx="9410400" cy="28269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R="0"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are unicellular</a:t>
            </a:r>
          </a:p>
          <a:p>
            <a:pPr marR="0" lvl="0" algn="l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None/>
            </a:pP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be heterotrophic or autotrophic</a:t>
            </a:r>
          </a:p>
          <a:p>
            <a:pPr marR="0" lvl="0" algn="l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None/>
            </a:pP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Eukaryotes (all have nucleus)</a:t>
            </a:r>
          </a:p>
          <a:p>
            <a:pPr marR="0" lvl="0" algn="l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None/>
            </a:pP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Examples: Ameba, paramecium, euglena, algae</a:t>
            </a:r>
          </a:p>
          <a:p>
            <a:pPr marR="0" lvl="0" algn="l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None/>
            </a:pPr>
            <a:endParaRPr sz="3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 t="16142"/>
          <a:stretch/>
        </p:blipFill>
        <p:spPr>
          <a:xfrm>
            <a:off x="5282100" y="4747450"/>
            <a:ext cx="4460549" cy="2599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/>
        </p:nvSpPr>
        <p:spPr>
          <a:xfrm>
            <a:off x="6326650" y="6895000"/>
            <a:ext cx="2665500" cy="4518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 of Ameba by PROYECTO AGUA **/** WATER PROJECT</a:t>
            </a:r>
          </a:p>
        </p:txBody>
      </p:sp>
      <p:sp>
        <p:nvSpPr>
          <p:cNvPr id="228" name="Shape 228" descr="Euglena - Flagellum movement in phase contrast / 1250x" title="Euglena - Flagellum movement in phase contrast">
            <a:hlinkClick r:id="rId4"/>
          </p:cNvPr>
          <p:cNvSpPr/>
          <p:nvPr/>
        </p:nvSpPr>
        <p:spPr>
          <a:xfrm>
            <a:off x="511375" y="3917900"/>
            <a:ext cx="4572000" cy="342900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102300" y="220475"/>
            <a:ext cx="9862200" cy="6897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Kingdom Eubacteria &amp; Kingdom Archaebacteria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356250" y="1009775"/>
            <a:ext cx="9608100" cy="20058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R="0" lvl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Unicellular</a:t>
            </a:r>
          </a:p>
          <a:p>
            <a:pPr marR="0" lvl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be autotrophic or heterotrophic</a:t>
            </a:r>
          </a:p>
          <a:p>
            <a:pPr marR="0" lvl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Prokaryotes (do not have a nucleus)</a:t>
            </a:r>
          </a:p>
          <a:p>
            <a:pPr marL="0" marR="0" lvl="0" indent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9925" y="3302000"/>
            <a:ext cx="4074575" cy="407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/>
        </p:nvSpPr>
        <p:spPr>
          <a:xfrm>
            <a:off x="356250" y="3599135"/>
            <a:ext cx="5278200" cy="34802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Eubacteria = common </a:t>
            </a:r>
            <a:r>
              <a:rPr lang="en-US" sz="3111"/>
              <a:t/>
            </a:r>
            <a:br>
              <a:rPr lang="en-US" sz="3111"/>
            </a:br>
            <a:r>
              <a:rPr lang="en-US" sz="3111"/>
              <a:t>         </a:t>
            </a: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(E. coli, Salmonella)</a:t>
            </a:r>
          </a:p>
          <a:p>
            <a:pPr marL="0" marR="0" lvl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Archaebacteria = “ancient bacteria”, exist in extreme environments</a:t>
            </a:r>
          </a:p>
          <a:p>
            <a:pPr marL="0" marR="0" lvl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Three Domain System    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265375" y="1162900"/>
            <a:ext cx="9626700" cy="19323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Three groups, called </a:t>
            </a:r>
            <a:r>
              <a:rPr lang="en-US" sz="2666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DOMAINS</a:t>
            </a: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contain </a:t>
            </a:r>
            <a:r>
              <a:rPr lang="en-US"/>
              <a:t>the </a:t>
            </a: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six kingdoms.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Domain Eukarya</a:t>
            </a: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includes organisms composed of eukaryotic cells (plants, animals, fungi, protists)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368825" y="3477450"/>
            <a:ext cx="4410900" cy="356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0740"/>
              <a:buFont typeface="Arial"/>
              <a:buNone/>
            </a:pPr>
            <a:r>
              <a:rPr lang="en-US" sz="2666" u="sng">
                <a:solidFill>
                  <a:schemeClr val="dk1"/>
                </a:solidFill>
              </a:rPr>
              <a:t>Domain Bacteria</a:t>
            </a:r>
            <a:r>
              <a:rPr lang="en-US" sz="2666">
                <a:solidFill>
                  <a:schemeClr val="dk1"/>
                </a:solidFill>
              </a:rPr>
              <a:t> - includes all prokaryotic cells, Kingdom Eubacteria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666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40740"/>
              <a:buFont typeface="Arial"/>
              <a:buNone/>
            </a:pPr>
            <a:r>
              <a:rPr lang="en-US" sz="2666" u="sng">
                <a:solidFill>
                  <a:schemeClr val="dk1"/>
                </a:solidFill>
              </a:rPr>
              <a:t>Domain Archaea</a:t>
            </a:r>
            <a:r>
              <a:rPr lang="en-US" sz="2666">
                <a:solidFill>
                  <a:schemeClr val="dk1"/>
                </a:solidFill>
              </a:rPr>
              <a:t> - includes only "ancient" bacteria, Archaebacteria</a:t>
            </a:r>
          </a:p>
        </p:txBody>
      </p:sp>
      <p:pic>
        <p:nvPicPr>
          <p:cNvPr id="244" name="Shape 244" descr="Image result for three domai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4250" y="3010688"/>
            <a:ext cx="4497825" cy="449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/>
        </p:nvSpPr>
        <p:spPr>
          <a:xfrm>
            <a:off x="304800" y="203200"/>
            <a:ext cx="9184900" cy="31297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33">
                <a:latin typeface="Arial"/>
                <a:ea typeface="Arial"/>
                <a:cs typeface="Arial"/>
                <a:sym typeface="Arial"/>
              </a:rPr>
              <a:t>When you have a lot of information, it is best to organize and group items so that you can find them easier or easily see their relationship to other items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33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33">
                <a:latin typeface="Arial"/>
                <a:ea typeface="Arial"/>
                <a:cs typeface="Arial"/>
                <a:sym typeface="Arial"/>
              </a:rPr>
              <a:t>….this is why we CLASSIFY</a:t>
            </a:r>
          </a:p>
        </p:txBody>
      </p:sp>
      <p:pic>
        <p:nvPicPr>
          <p:cNvPr id="37" name="Shape 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4400" y="2946400"/>
            <a:ext cx="3619500" cy="460375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/>
          <p:nvPr/>
        </p:nvSpPr>
        <p:spPr>
          <a:xfrm>
            <a:off x="1727200" y="5079975"/>
            <a:ext cx="3067700" cy="14411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197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 websites must  organize their products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3200" y="305550"/>
            <a:ext cx="6730825" cy="7139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subTitle" idx="1"/>
          </p:nvPr>
        </p:nvSpPr>
        <p:spPr>
          <a:xfrm>
            <a:off x="975950" y="361650"/>
            <a:ext cx="8447100" cy="18561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solidFill>
                  <a:srgbClr val="464646"/>
                </a:solidFill>
                <a:highlight>
                  <a:srgbClr val="FFFF00"/>
                </a:highlight>
              </a:rPr>
              <a:t>Modern Taxonomy </a:t>
            </a:r>
          </a:p>
          <a:p>
            <a:pPr marL="0" marR="0" lvl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solidFill>
                  <a:srgbClr val="464646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Clades and Keys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2063175" y="3276350"/>
            <a:ext cx="7212900" cy="212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800">
                <a:highlight>
                  <a:srgbClr val="FFFF00"/>
                </a:highlight>
              </a:rPr>
              <a:t>A clade is just a fancy name for a group</a:t>
            </a:r>
          </a:p>
        </p:txBody>
      </p:sp>
      <p:cxnSp>
        <p:nvCxnSpPr>
          <p:cNvPr id="256" name="Shape 256"/>
          <p:cNvCxnSpPr/>
          <p:nvPr/>
        </p:nvCxnSpPr>
        <p:spPr>
          <a:xfrm flipH="1">
            <a:off x="3458375" y="2281450"/>
            <a:ext cx="418200" cy="12324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/>
        </p:nvSpPr>
        <p:spPr>
          <a:xfrm>
            <a:off x="610300" y="1696850"/>
            <a:ext cx="9302700" cy="7785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R="0" lvl="0" algn="l" rtl="0">
              <a:lnSpc>
                <a:spcPct val="1199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Phylogeny = the study of evolutionary relationships</a:t>
            </a:r>
          </a:p>
          <a:p>
            <a:pPr marR="0" lvl="0" algn="l" rtl="0">
              <a:lnSpc>
                <a:spcPct val="119907"/>
              </a:lnSpc>
              <a:spcBef>
                <a:spcPts val="333"/>
              </a:spcBef>
              <a:spcAft>
                <a:spcPts val="0"/>
              </a:spcAft>
              <a:buNone/>
            </a:pPr>
            <a:endParaRPr sz="3000"/>
          </a:p>
          <a:p>
            <a:pPr marR="0" lvl="0" algn="l" rtl="0">
              <a:lnSpc>
                <a:spcPct val="119907"/>
              </a:lnSpc>
              <a:spcBef>
                <a:spcPts val="333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907"/>
              </a:lnSpc>
              <a:spcBef>
                <a:spcPts val="333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Shape 2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6750" y="2722225"/>
            <a:ext cx="4405574" cy="3786824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/>
          <p:nvPr/>
        </p:nvSpPr>
        <p:spPr>
          <a:xfrm>
            <a:off x="894350" y="2722225"/>
            <a:ext cx="4189500" cy="17184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would you classify a hyena? Would you group it with cats or dogs?</a:t>
            </a:r>
          </a:p>
        </p:txBody>
      </p:sp>
      <p:pic>
        <p:nvPicPr>
          <p:cNvPr id="264" name="Shape 2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12000" y="7027325"/>
            <a:ext cx="2539999" cy="306899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 txBox="1"/>
          <p:nvPr/>
        </p:nvSpPr>
        <p:spPr>
          <a:xfrm>
            <a:off x="6668050" y="6627787"/>
            <a:ext cx="2411700" cy="2808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 credit flickr: ibeatty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314200" y="363900"/>
            <a:ext cx="9040200" cy="77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400" b="1"/>
              <a:t>Modern Evolutionary Classification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/>
        </p:nvSpPr>
        <p:spPr>
          <a:xfrm>
            <a:off x="355175" y="254650"/>
            <a:ext cx="9613800" cy="150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b="1"/>
              <a:t>CLADE </a:t>
            </a:r>
            <a:r>
              <a:rPr lang="en-US" sz="3000"/>
              <a:t>= a group that includes a single common ancestor and all of its descendents</a:t>
            </a:r>
          </a:p>
        </p:txBody>
      </p:sp>
      <p:pic>
        <p:nvPicPr>
          <p:cNvPr id="272" name="Shape 272" descr="Image result for clad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200" y="1833176"/>
            <a:ext cx="9067575" cy="339691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/>
          <p:nvPr/>
        </p:nvSpPr>
        <p:spPr>
          <a:xfrm>
            <a:off x="628300" y="5580450"/>
            <a:ext cx="8589600" cy="110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b="1"/>
              <a:t>CLADOGRAM</a:t>
            </a:r>
            <a:r>
              <a:rPr lang="en-US" sz="3000"/>
              <a:t> = a diagram that shows clades and how they are linked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/>
        </p:nvSpPr>
        <p:spPr>
          <a:xfrm>
            <a:off x="162300" y="90775"/>
            <a:ext cx="9613800" cy="111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b="1"/>
              <a:t>DERIVED CHARACTER</a:t>
            </a:r>
            <a:r>
              <a:rPr lang="en-US" sz="3000"/>
              <a:t> = a trait that arose in a common ancestor that all its descendants share</a:t>
            </a:r>
          </a:p>
        </p:txBody>
      </p:sp>
      <p:pic>
        <p:nvPicPr>
          <p:cNvPr id="279" name="Shape 279" descr="Image result for derived characteristi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099" y="1661925"/>
            <a:ext cx="9613800" cy="5636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Shape 2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000" y="1100650"/>
            <a:ext cx="9313323" cy="542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700" cy="990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to Build a Cladogram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700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Watch this animation on how to build a cladogram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37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733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http://ccl.northwestern.edu/simevolution/obonu/cladograms/Open-This-File.swf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Shape 2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1325" y="592650"/>
            <a:ext cx="8127999" cy="609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Shape 3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650" y="338650"/>
            <a:ext cx="9313323" cy="698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/>
        </p:nvSpPr>
        <p:spPr>
          <a:xfrm>
            <a:off x="610300" y="1696850"/>
            <a:ext cx="4866900" cy="50169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41300" algn="l" rtl="0">
              <a:lnSpc>
                <a:spcPct val="1199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biologists do field studies, they often encounter new specimens that they would need to identify</a:t>
            </a:r>
          </a:p>
          <a:p>
            <a:pPr marL="381000" marR="0" lvl="0" indent="-241300" algn="l" rtl="0">
              <a:lnSpc>
                <a:spcPct val="119907"/>
              </a:lnSpc>
              <a:spcBef>
                <a:spcPts val="333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00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FIELD GUIDES often contain pictures for referencing organisms</a:t>
            </a:r>
          </a:p>
        </p:txBody>
      </p:sp>
      <p:pic>
        <p:nvPicPr>
          <p:cNvPr id="306" name="Shape 3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400" y="296325"/>
            <a:ext cx="9419150" cy="129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Shape 3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2000" y="1693325"/>
            <a:ext cx="3249074" cy="529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95625" y="119000"/>
            <a:ext cx="9573000" cy="10785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980000"/>
                </a:solidFill>
              </a:rPr>
              <a:t>Why do we need a standard way of naming organisms?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374325" y="1197500"/>
            <a:ext cx="9015600" cy="16734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R="0" lvl="0" algn="l" rtl="0">
              <a:lnSpc>
                <a:spcPct val="1199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980000"/>
                </a:solidFill>
              </a:rPr>
              <a:t>“</a:t>
            </a:r>
            <a:r>
              <a:rPr lang="en-US" sz="3200" b="1">
                <a:solidFill>
                  <a:srgbClr val="980000"/>
                </a:solidFill>
              </a:rPr>
              <a:t>C</a:t>
            </a:r>
            <a:r>
              <a:rPr lang="en-US" sz="32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ommon names</a:t>
            </a:r>
            <a:r>
              <a:rPr lang="en-US" sz="32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” can be confusing</a:t>
            </a:r>
          </a:p>
          <a:p>
            <a:pPr marL="0" marR="0" lvl="0" indent="0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*Check out these slides of confusing names…..</a:t>
            </a:r>
          </a:p>
        </p:txBody>
      </p:sp>
      <p:sp>
        <p:nvSpPr>
          <p:cNvPr id="45" name="Shape 45"/>
          <p:cNvSpPr txBox="1"/>
          <p:nvPr/>
        </p:nvSpPr>
        <p:spPr>
          <a:xfrm>
            <a:off x="6446750" y="3345050"/>
            <a:ext cx="3365100" cy="335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/>
              <a:t>The scientific name of a Timber rattlesnake:</a:t>
            </a:r>
          </a:p>
          <a:p>
            <a:pPr lvl="0">
              <a:spcBef>
                <a:spcPts val="0"/>
              </a:spcBef>
              <a:buNone/>
            </a:pPr>
            <a:endParaRPr sz="3000"/>
          </a:p>
          <a:p>
            <a:pPr lvl="0">
              <a:spcBef>
                <a:spcPts val="0"/>
              </a:spcBef>
              <a:buNone/>
            </a:pPr>
            <a:r>
              <a:rPr lang="en-US" sz="3000" i="1"/>
              <a:t>Crotalus horridus</a:t>
            </a:r>
          </a:p>
        </p:txBody>
      </p:sp>
      <p:pic>
        <p:nvPicPr>
          <p:cNvPr id="46" name="Shape 46" descr="Image result for crotalus horridu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325" y="2968425"/>
            <a:ext cx="5685975" cy="410542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/>
          <p:nvPr/>
        </p:nvSpPr>
        <p:spPr>
          <a:xfrm>
            <a:off x="485078" y="6449449"/>
            <a:ext cx="5464474" cy="6243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28575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/>
              </a:rPr>
              <a:t>Danger noodle</a:t>
            </a:r>
          </a:p>
        </p:txBody>
      </p:sp>
      <p:cxnSp>
        <p:nvCxnSpPr>
          <p:cNvPr id="48" name="Shape 48"/>
          <p:cNvCxnSpPr/>
          <p:nvPr/>
        </p:nvCxnSpPr>
        <p:spPr>
          <a:xfrm rot="10800000">
            <a:off x="5853500" y="6996700"/>
            <a:ext cx="864000" cy="322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9" name="Shape 49"/>
          <p:cNvSpPr txBox="1"/>
          <p:nvPr/>
        </p:nvSpPr>
        <p:spPr>
          <a:xfrm>
            <a:off x="6794900" y="7073850"/>
            <a:ext cx="2668800" cy="43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/>
              <a:t>Common Name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/>
        </p:nvSpPr>
        <p:spPr>
          <a:xfrm>
            <a:off x="237225" y="543675"/>
            <a:ext cx="4290300" cy="47166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R="0" lvl="0" algn="l" rtl="0">
              <a:lnSpc>
                <a:spcPct val="1199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highlight>
                  <a:srgbClr val="FFFF00"/>
                </a:highlight>
              </a:rPr>
              <a:t>Dichotomous Key -</a:t>
            </a:r>
          </a:p>
          <a:p>
            <a:pPr marR="0" lvl="0" algn="l" rtl="0">
              <a:lnSpc>
                <a:spcPct val="11990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highlight>
                <a:srgbClr val="FFFF00"/>
              </a:highlight>
            </a:endParaRPr>
          </a:p>
          <a:p>
            <a:pPr marR="0" lvl="0" algn="l" rtl="0">
              <a:lnSpc>
                <a:spcPct val="1199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A step-by-step guide to help identify an organism</a:t>
            </a:r>
          </a:p>
          <a:p>
            <a:pPr marR="0" lvl="0" algn="l" rtl="0">
              <a:lnSpc>
                <a:spcPct val="119907"/>
              </a:lnSpc>
              <a:spcBef>
                <a:spcPts val="333"/>
              </a:spcBef>
              <a:spcAft>
                <a:spcPts val="0"/>
              </a:spcAft>
              <a:buNone/>
            </a:pPr>
            <a:endParaRPr sz="3000"/>
          </a:p>
          <a:p>
            <a:pPr marR="0" lvl="0" algn="l" rtl="0">
              <a:lnSpc>
                <a:spcPct val="119907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Follows a series of choices that lead you to the organism’s name</a:t>
            </a:r>
          </a:p>
        </p:txBody>
      </p:sp>
      <p:pic>
        <p:nvPicPr>
          <p:cNvPr id="313" name="Shape 3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4475" y="1038350"/>
            <a:ext cx="4698999" cy="484715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 txBox="1"/>
          <p:nvPr/>
        </p:nvSpPr>
        <p:spPr>
          <a:xfrm>
            <a:off x="8308425" y="789600"/>
            <a:ext cx="1599000" cy="354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am I??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Shape 3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650" y="0"/>
            <a:ext cx="8127999" cy="431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Shape 320"/>
          <p:cNvSpPr txBox="1"/>
          <p:nvPr/>
        </p:nvSpPr>
        <p:spPr>
          <a:xfrm>
            <a:off x="4183025" y="4185125"/>
            <a:ext cx="5976900" cy="34350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Has green colored body ......go to 2 </a:t>
            </a:r>
          </a:p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 purple colored body ..... go to 4 </a:t>
            </a:r>
          </a:p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Has 4 legs .....go to 3 </a:t>
            </a:r>
            <a:b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 8 legs .......... </a:t>
            </a:r>
            <a:r>
              <a:rPr lang="en-US" sz="18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Deerus octagis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Has a tail ........ </a:t>
            </a:r>
            <a:r>
              <a:rPr lang="en-US" sz="18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Deerus pestis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Does not have a tail .....</a:t>
            </a:r>
            <a:r>
              <a:rPr lang="en-US" sz="18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Deerus magnus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Has a pointy hump ...... </a:t>
            </a:r>
            <a:r>
              <a:rPr lang="en-US" sz="18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Deerus humpis</a:t>
            </a:r>
            <a:br>
              <a:rPr lang="en-US" sz="18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Does not have a pointy hump.....go to 5 </a:t>
            </a:r>
            <a:b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Has ears .........</a:t>
            </a:r>
            <a:r>
              <a:rPr lang="en-US" sz="18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Deerus purplinis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Does not have ears ......</a:t>
            </a:r>
            <a:r>
              <a:rPr lang="en-US" sz="18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Deerus deafus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/>
        </p:nvSpPr>
        <p:spPr>
          <a:xfrm>
            <a:off x="610300" y="1696850"/>
            <a:ext cx="9015600" cy="50028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41300" algn="l" rtl="0">
              <a:lnSpc>
                <a:spcPct val="1199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diagram that shows an evolutionary relationships is a ________________________</a:t>
            </a:r>
          </a:p>
          <a:p>
            <a:pPr marL="381000" marR="0" lvl="0" indent="-241300" algn="l" rtl="0">
              <a:lnSpc>
                <a:spcPct val="119907"/>
              </a:lnSpc>
              <a:spcBef>
                <a:spcPts val="333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characteristic that appears only in recent members is called a ________________ character</a:t>
            </a:r>
          </a:p>
          <a:p>
            <a:pPr marL="381000" marR="0" lvl="0" indent="-241300" algn="l" rtl="0">
              <a:lnSpc>
                <a:spcPct val="119907"/>
              </a:lnSpc>
              <a:spcBef>
                <a:spcPts val="333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study of evolutionary relationships is called __________________________</a:t>
            </a:r>
          </a:p>
          <a:p>
            <a:pPr marL="381000" marR="0" lvl="0" indent="-241300" algn="l" rtl="0">
              <a:lnSpc>
                <a:spcPct val="119907"/>
              </a:lnSpc>
              <a:spcBef>
                <a:spcPts val="333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system to find the name of an unknown organism is a _______________________ key</a:t>
            </a:r>
          </a:p>
        </p:txBody>
      </p:sp>
      <p:pic>
        <p:nvPicPr>
          <p:cNvPr id="326" name="Shape 3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650" y="296325"/>
            <a:ext cx="9450900" cy="129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325" y="338650"/>
            <a:ext cx="3429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8000" y="338650"/>
            <a:ext cx="5429250" cy="360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6000" y="3979325"/>
            <a:ext cx="5672650" cy="35030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8145625" y="3099150"/>
            <a:ext cx="1649574" cy="9052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 Credits</a:t>
            </a:r>
          </a:p>
          <a:p>
            <a:pPr marL="0" marR="0" lvl="0" indent="0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Sea Lion: Bill Lim</a:t>
            </a:r>
          </a:p>
          <a:p>
            <a:pPr marL="0" marR="0" lvl="0" indent="0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 Lion: Amphioxus</a:t>
            </a:r>
            <a:br>
              <a:rPr lang="en-US" sz="1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Lion: law_keven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525625" y="5385150"/>
            <a:ext cx="2157575" cy="16160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Sea Lion?</a:t>
            </a:r>
          </a:p>
          <a:p>
            <a:pPr marL="0" marR="0" lvl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Antlion?</a:t>
            </a:r>
          </a:p>
          <a:p>
            <a:pPr marL="0" marR="0" lvl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Lion?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5325" y="338650"/>
            <a:ext cx="5873750" cy="44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625" y="690050"/>
            <a:ext cx="4995324" cy="414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8000" y="4116900"/>
            <a:ext cx="5249325" cy="35030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x="170400" y="4933150"/>
            <a:ext cx="4147500" cy="11973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1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one of these is NOT actually a bear?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1807852" y="6300000"/>
            <a:ext cx="2168400" cy="10335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 Credits</a:t>
            </a:r>
          </a:p>
          <a:p>
            <a:pPr marL="0" marR="0" lvl="0" indent="0" algn="l">
              <a:lnSpc>
                <a:spcPct val="120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Panda: Chi King</a:t>
            </a:r>
          </a:p>
          <a:p>
            <a:pPr marL="0" marR="0" lvl="0" indent="0" algn="l">
              <a:lnSpc>
                <a:spcPct val="120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Koala: Belgianchocolate</a:t>
            </a:r>
          </a:p>
          <a:p>
            <a:pPr marL="0" marR="0" lvl="0" indent="0" algn="l">
              <a:lnSpc>
                <a:spcPct val="120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Black Bear: SparkyLeigh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81150" y="59250"/>
            <a:ext cx="9015600" cy="14781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kind of organism is it?</a:t>
            </a:r>
            <a:b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(invertebrate, mammal, insect, fish, reptile..)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610300" y="1829150"/>
            <a:ext cx="9015574" cy="50027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AutoNum type="arabicPeriod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Sea Monkey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AutoNum type="arabicPeriod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Firefly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AutoNum type="arabicPeriod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Ringworm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AutoNum type="arabicPeriod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Jellyfish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AutoNum type="arabicPeriod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Spider monkey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AutoNum type="arabicPeriod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Crayfish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AutoNum type="arabicPeriod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Sea Horse</a:t>
            </a:r>
          </a:p>
          <a:p>
            <a:pPr marL="0" marR="0" lvl="0" indent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8650" y="1693325"/>
            <a:ext cx="3651250" cy="512232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>
            <a:off x="6452300" y="6909150"/>
            <a:ext cx="2072899" cy="2649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 Credit: Audringje; flickr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205100" y="166025"/>
            <a:ext cx="9015599" cy="6461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Consider this………..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205100" y="1045825"/>
            <a:ext cx="5041200" cy="48143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60350" algn="l" rtl="0">
              <a:lnSpc>
                <a:spcPct val="1199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all “Grey Wolves” gray?</a:t>
            </a:r>
          </a:p>
          <a:p>
            <a:pPr marL="381000" marR="0" lvl="0" indent="-260350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all “Black Bears” black?</a:t>
            </a:r>
          </a:p>
          <a:p>
            <a:pPr marL="381000" marR="0" lvl="0" indent="-260350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is more venomous – a water moccasin or a cottonmouth?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436425" y="6093825"/>
            <a:ext cx="9572399" cy="12948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Grey wolves can be white, black and any shade of gray.</a:t>
            </a:r>
          </a:p>
          <a:p>
            <a:pPr marL="0" marR="0" lvl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Black bears can also be brown or gray</a:t>
            </a:r>
          </a:p>
          <a:p>
            <a:pPr marL="0" marR="0" lvl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cottonmouth and a water moccasin are the same animal – the names vary by region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0125" y="1045825"/>
            <a:ext cx="4201574" cy="414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223500" y="150025"/>
            <a:ext cx="9015600" cy="12381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980000"/>
                </a:solidFill>
              </a:rPr>
              <a:t>Classification System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365925" y="1452575"/>
            <a:ext cx="9015600" cy="13149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457200" marR="0" lvl="0" indent="-438150" algn="l" rtl="0">
              <a:lnSpc>
                <a:spcPct val="119922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00000"/>
              <a:buFont typeface="Arial"/>
              <a:buChar char="-"/>
            </a:pPr>
            <a:r>
              <a:rPr lang="en-US" sz="33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developed by </a:t>
            </a:r>
            <a:r>
              <a:rPr lang="en-US" sz="33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Linnaeus</a:t>
            </a:r>
            <a:r>
              <a:rPr lang="en-US" sz="33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who used Greek and Latin names </a:t>
            </a: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l="15815" r="10071" b="18864"/>
          <a:stretch/>
        </p:blipFill>
        <p:spPr>
          <a:xfrm>
            <a:off x="4564300" y="2924675"/>
            <a:ext cx="5234725" cy="42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670500" y="3425100"/>
            <a:ext cx="3713400" cy="3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38150" rtl="0">
              <a:lnSpc>
                <a:spcPct val="119922"/>
              </a:lnSpc>
              <a:spcBef>
                <a:spcPts val="635"/>
              </a:spcBef>
              <a:buClr>
                <a:schemeClr val="dk1"/>
              </a:buClr>
              <a:buSzPct val="100000"/>
              <a:buChar char="-"/>
            </a:pPr>
            <a:r>
              <a:rPr lang="en-US" sz="3300">
                <a:solidFill>
                  <a:srgbClr val="980000"/>
                </a:solidFill>
              </a:rPr>
              <a:t>all organisms placed into a few *large* groups -</a:t>
            </a:r>
            <a:r>
              <a:rPr lang="en-US" sz="3300" b="1" u="sng">
                <a:solidFill>
                  <a:srgbClr val="980000"/>
                </a:solidFill>
              </a:rPr>
              <a:t> KINGDOMS</a:t>
            </a:r>
            <a:r>
              <a:rPr lang="en-US" sz="3300">
                <a:solidFill>
                  <a:srgbClr val="980000"/>
                </a:solidFill>
              </a:rPr>
              <a:t> -</a:t>
            </a:r>
            <a:r>
              <a:rPr lang="en-US" sz="3300">
                <a:solidFill>
                  <a:schemeClr val="dk1"/>
                </a:solidFill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1031</Words>
  <Application>Microsoft Office PowerPoint</Application>
  <PresentationFormat>Custom</PresentationFormat>
  <Paragraphs>270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Custom Theme</vt:lpstr>
      <vt:lpstr>TAXONOMY</vt:lpstr>
      <vt:lpstr>Why do we need to classify?</vt:lpstr>
      <vt:lpstr>PowerPoint Presentation</vt:lpstr>
      <vt:lpstr>Why do we need a standard way of naming organisms?</vt:lpstr>
      <vt:lpstr>PowerPoint Presentation</vt:lpstr>
      <vt:lpstr>PowerPoint Presentation</vt:lpstr>
      <vt:lpstr>What kind of organism is it? (invertebrate, mammal, insect, fish, reptile..)</vt:lpstr>
      <vt:lpstr>Consider this………..</vt:lpstr>
      <vt:lpstr>Classification System</vt:lpstr>
      <vt:lpstr>Grouping</vt:lpstr>
      <vt:lpstr>PowerPoint Presentation</vt:lpstr>
      <vt:lpstr>PowerPoint Presentation</vt:lpstr>
      <vt:lpstr>Humans</vt:lpstr>
      <vt:lpstr>PowerPoint Presentation</vt:lpstr>
      <vt:lpstr>PowerPoint Presentation</vt:lpstr>
      <vt:lpstr>More on Naming..</vt:lpstr>
      <vt:lpstr>What is a species?</vt:lpstr>
      <vt:lpstr>When two organisms of different species interbreed, the offspring is called a HYBRID</vt:lpstr>
      <vt:lpstr>Check for Understanding</vt:lpstr>
      <vt:lpstr>The Kingdoms</vt:lpstr>
      <vt:lpstr>PowerPoint Presentation</vt:lpstr>
      <vt:lpstr>PowerPoint Presentation</vt:lpstr>
      <vt:lpstr>PowerPoint Presentation</vt:lpstr>
      <vt:lpstr>Kingdom Animalia</vt:lpstr>
      <vt:lpstr>Kingdom Plantae</vt:lpstr>
      <vt:lpstr>Kingdom Fungi</vt:lpstr>
      <vt:lpstr>Kingdom Protista</vt:lpstr>
      <vt:lpstr>Kingdom Eubacteria &amp; Kingdom Archaebacteria</vt:lpstr>
      <vt:lpstr>Three Domain System   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Build a Cladogram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TAXONOMY</dc:title>
  <dc:creator>Sean Brandt</dc:creator>
  <cp:lastModifiedBy>Sean Brandt</cp:lastModifiedBy>
  <cp:revision>1</cp:revision>
  <dcterms:modified xsi:type="dcterms:W3CDTF">2017-05-16T15:48:32Z</dcterms:modified>
</cp:coreProperties>
</file>